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6"/>
  </p:notesMasterIdLst>
  <p:handoutMasterIdLst>
    <p:handoutMasterId r:id="rId67"/>
  </p:handoutMasterIdLst>
  <p:sldIdLst>
    <p:sldId id="256" r:id="rId5"/>
    <p:sldId id="273" r:id="rId6"/>
    <p:sldId id="274" r:id="rId7"/>
    <p:sldId id="275" r:id="rId8"/>
    <p:sldId id="392" r:id="rId9"/>
    <p:sldId id="286" r:id="rId10"/>
    <p:sldId id="303" r:id="rId11"/>
    <p:sldId id="280" r:id="rId12"/>
    <p:sldId id="279" r:id="rId13"/>
    <p:sldId id="281" r:id="rId14"/>
    <p:sldId id="282" r:id="rId15"/>
    <p:sldId id="346" r:id="rId16"/>
    <p:sldId id="368" r:id="rId17"/>
    <p:sldId id="411" r:id="rId18"/>
    <p:sldId id="396" r:id="rId19"/>
    <p:sldId id="355" r:id="rId20"/>
    <p:sldId id="385" r:id="rId21"/>
    <p:sldId id="386" r:id="rId22"/>
    <p:sldId id="397" r:id="rId23"/>
    <p:sldId id="358" r:id="rId24"/>
    <p:sldId id="359" r:id="rId25"/>
    <p:sldId id="412" r:id="rId26"/>
    <p:sldId id="362" r:id="rId27"/>
    <p:sldId id="373" r:id="rId28"/>
    <p:sldId id="398" r:id="rId29"/>
    <p:sldId id="395" r:id="rId30"/>
    <p:sldId id="399" r:id="rId31"/>
    <p:sldId id="400" r:id="rId32"/>
    <p:sldId id="401" r:id="rId33"/>
    <p:sldId id="365" r:id="rId34"/>
    <p:sldId id="409" r:id="rId35"/>
    <p:sldId id="402" r:id="rId36"/>
    <p:sldId id="403" r:id="rId37"/>
    <p:sldId id="404" r:id="rId38"/>
    <p:sldId id="405" r:id="rId39"/>
    <p:sldId id="406" r:id="rId40"/>
    <p:sldId id="407" r:id="rId41"/>
    <p:sldId id="410" r:id="rId42"/>
    <p:sldId id="408" r:id="rId43"/>
    <p:sldId id="375" r:id="rId44"/>
    <p:sldId id="376" r:id="rId45"/>
    <p:sldId id="393" r:id="rId46"/>
    <p:sldId id="394" r:id="rId47"/>
    <p:sldId id="415" r:id="rId48"/>
    <p:sldId id="416" r:id="rId49"/>
    <p:sldId id="414" r:id="rId50"/>
    <p:sldId id="284" r:id="rId51"/>
    <p:sldId id="305" r:id="rId52"/>
    <p:sldId id="307" r:id="rId53"/>
    <p:sldId id="341" r:id="rId54"/>
    <p:sldId id="342" r:id="rId55"/>
    <p:sldId id="293" r:id="rId56"/>
    <p:sldId id="417" r:id="rId57"/>
    <p:sldId id="322" r:id="rId58"/>
    <p:sldId id="308" r:id="rId59"/>
    <p:sldId id="413" r:id="rId60"/>
    <p:sldId id="285" r:id="rId61"/>
    <p:sldId id="269" r:id="rId62"/>
    <p:sldId id="270" r:id="rId63"/>
    <p:sldId id="271" r:id="rId64"/>
    <p:sldId id="272" r:id="rId65"/>
  </p:sldIdLst>
  <p:sldSz cx="12192000" cy="6858000"/>
  <p:notesSz cx="7016750" cy="93027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oject Background" id="{838FA0FF-D083-4D76-B1F7-5A34BE7AC492}">
          <p14:sldIdLst>
            <p14:sldId id="256"/>
            <p14:sldId id="273"/>
            <p14:sldId id="274"/>
            <p14:sldId id="275"/>
            <p14:sldId id="392"/>
            <p14:sldId id="286"/>
            <p14:sldId id="303"/>
            <p14:sldId id="280"/>
            <p14:sldId id="279"/>
            <p14:sldId id="281"/>
            <p14:sldId id="282"/>
            <p14:sldId id="346"/>
            <p14:sldId id="368"/>
          </p14:sldIdLst>
        </p14:section>
        <p14:section name="Design Introduction" id="{736A553D-7F80-4976-9A9D-8289D45E2233}">
          <p14:sldIdLst>
            <p14:sldId id="411"/>
            <p14:sldId id="396"/>
            <p14:sldId id="355"/>
            <p14:sldId id="385"/>
            <p14:sldId id="386"/>
            <p14:sldId id="397"/>
            <p14:sldId id="358"/>
            <p14:sldId id="359"/>
          </p14:sldIdLst>
        </p14:section>
        <p14:section name="Design Operation" id="{7309D68E-385A-4F0D-AA1C-60F23F1157A7}">
          <p14:sldIdLst>
            <p14:sldId id="412"/>
            <p14:sldId id="362"/>
            <p14:sldId id="373"/>
            <p14:sldId id="398"/>
            <p14:sldId id="395"/>
            <p14:sldId id="399"/>
            <p14:sldId id="400"/>
            <p14:sldId id="401"/>
            <p14:sldId id="365"/>
          </p14:sldIdLst>
        </p14:section>
        <p14:section name="Validation" id="{59A755AF-4C64-4701-828C-58A63C224995}">
          <p14:sldIdLst>
            <p14:sldId id="409"/>
            <p14:sldId id="402"/>
            <p14:sldId id="403"/>
            <p14:sldId id="404"/>
            <p14:sldId id="405"/>
            <p14:sldId id="406"/>
            <p14:sldId id="407"/>
          </p14:sldIdLst>
        </p14:section>
        <p14:section name="Conclusion" id="{0ACB5E22-4981-4DB5-BD81-E77246C50917}">
          <p14:sldIdLst>
            <p14:sldId id="410"/>
            <p14:sldId id="408"/>
            <p14:sldId id="375"/>
            <p14:sldId id="376"/>
            <p14:sldId id="393"/>
            <p14:sldId id="394"/>
            <p14:sldId id="415"/>
            <p14:sldId id="416"/>
            <p14:sldId id="414"/>
            <p14:sldId id="284"/>
            <p14:sldId id="305"/>
          </p14:sldIdLst>
        </p14:section>
        <p14:section name="Backup Slides" id="{E4ACFB20-1382-480D-956F-29D7FD621565}">
          <p14:sldIdLst>
            <p14:sldId id="307"/>
            <p14:sldId id="341"/>
            <p14:sldId id="342"/>
            <p14:sldId id="293"/>
            <p14:sldId id="417"/>
            <p14:sldId id="322"/>
            <p14:sldId id="308"/>
            <p14:sldId id="413"/>
          </p14:sldIdLst>
        </p14:section>
        <p14:section name="Slide Resources" id="{CA6C966C-B830-4083-82AE-26DB867FD240}">
          <p14:sldIdLst>
            <p14:sldId id="285"/>
            <p14:sldId id="269"/>
            <p14:sldId id="270"/>
            <p14:sldId id="271"/>
            <p14:sldId id="2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0" userDrawn="1">
          <p15:clr>
            <a:srgbClr val="A4A3A4"/>
          </p15:clr>
        </p15:guide>
        <p15:guide id="2" pos="221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7B48"/>
    <a:srgbClr val="00BC64"/>
    <a:srgbClr val="C5E0B4"/>
    <a:srgbClr val="B4C7E7"/>
    <a:srgbClr val="F8CBAD"/>
    <a:srgbClr val="FFAFAF"/>
    <a:srgbClr val="D9D9D9"/>
    <a:srgbClr val="FF1919"/>
    <a:srgbClr val="F2F3F4"/>
    <a:srgbClr val="EEF0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79" autoAdjust="0"/>
    <p:restoredTop sz="90680" autoAdjust="0"/>
  </p:normalViewPr>
  <p:slideViewPr>
    <p:cSldViewPr snapToGrid="0">
      <p:cViewPr>
        <p:scale>
          <a:sx n="66" d="100"/>
          <a:sy n="66" d="100"/>
        </p:scale>
        <p:origin x="1483" y="4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>
        <p:scale>
          <a:sx n="100" d="100"/>
          <a:sy n="100" d="100"/>
        </p:scale>
        <p:origin x="1500" y="656"/>
      </p:cViewPr>
      <p:guideLst>
        <p:guide orient="horz" pos="2930"/>
        <p:guide pos="221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CC4309E-43E1-420A-AA95-F58901E76C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119188" cy="466753"/>
          </a:xfrm>
          <a:prstGeom prst="rect">
            <a:avLst/>
          </a:prstGeom>
        </p:spPr>
        <p:txBody>
          <a:bodyPr vert="horz" lIns="93251" tIns="46625" rIns="93251" bIns="4662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8AFB14-5787-4C1C-BD24-9600F21C2F2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897559" y="0"/>
            <a:ext cx="2117567" cy="466753"/>
          </a:xfrm>
          <a:prstGeom prst="rect">
            <a:avLst/>
          </a:prstGeom>
        </p:spPr>
        <p:txBody>
          <a:bodyPr vert="horz" lIns="93251" tIns="46625" rIns="93251" bIns="46625" rtlCol="0"/>
          <a:lstStyle>
            <a:lvl1pPr algn="r">
              <a:defRPr sz="1200"/>
            </a:lvl1pPr>
          </a:lstStyle>
          <a:p>
            <a:fld id="{966BD184-37E1-4742-AE25-1CFA8ACBB5C9}" type="datetimeFigureOut">
              <a:rPr lang="en-US" smtClean="0"/>
              <a:t>4/9/2020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0A2E29-027F-4E7E-B2E2-F2BE77A843A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35998"/>
            <a:ext cx="3040592" cy="466752"/>
          </a:xfrm>
          <a:prstGeom prst="rect">
            <a:avLst/>
          </a:prstGeom>
        </p:spPr>
        <p:txBody>
          <a:bodyPr vert="horz" lIns="93251" tIns="46625" rIns="93251" bIns="4662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30CEBB-1DD1-4DC5-9C6B-004DAF8D900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 vert="horz" lIns="93251" tIns="46625" rIns="93251" bIns="46625" rtlCol="0" anchor="b"/>
          <a:lstStyle>
            <a:lvl1pPr algn="r">
              <a:defRPr sz="1200"/>
            </a:lvl1pPr>
          </a:lstStyle>
          <a:p>
            <a:r>
              <a:rPr lang="en-US" dirty="0"/>
              <a:t>smcconomy@eng.famu.fsu.edu</a:t>
            </a:r>
          </a:p>
          <a:p>
            <a:fld id="{B9D043DD-33FA-49E0-8B38-D3ED09ED1EF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BDF5B3-2AD7-4A4F-AA26-58C03681A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664" y="86041"/>
            <a:ext cx="2199422" cy="50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368425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660650" y="246431"/>
            <a:ext cx="4253490" cy="504051"/>
          </a:xfrm>
          <a:prstGeom prst="rect">
            <a:avLst/>
          </a:prstGeom>
        </p:spPr>
        <p:txBody>
          <a:bodyPr vert="horz" lIns="93251" tIns="46625" rIns="93251" bIns="4662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776868" y="1128821"/>
            <a:ext cx="5137273" cy="2890264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51" tIns="46625" rIns="93251" bIns="4662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776868" y="4122914"/>
            <a:ext cx="5137272" cy="3580645"/>
          </a:xfrm>
          <a:prstGeom prst="rect">
            <a:avLst/>
          </a:prstGeom>
        </p:spPr>
        <p:txBody>
          <a:bodyPr vert="horz" lIns="93251" tIns="46625" rIns="93251" bIns="4662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5998"/>
            <a:ext cx="3040592" cy="466752"/>
          </a:xfrm>
          <a:prstGeom prst="rect">
            <a:avLst/>
          </a:prstGeom>
        </p:spPr>
        <p:txBody>
          <a:bodyPr vert="horz" lIns="93251" tIns="46625" rIns="93251" bIns="4662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086033-69B6-40D0-B1C7-1A0098ADA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46446"/>
            <a:ext cx="2199422" cy="50405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A421798-329D-4469-B5AD-64DAEE724F8B}"/>
              </a:ext>
            </a:extLst>
          </p:cNvPr>
          <p:cNvCxnSpPr>
            <a:cxnSpLocks/>
          </p:cNvCxnSpPr>
          <p:nvPr/>
        </p:nvCxnSpPr>
        <p:spPr>
          <a:xfrm>
            <a:off x="-350837" y="996950"/>
            <a:ext cx="7718425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0244115-475A-4C47-8211-8069942A1DA9}"/>
              </a:ext>
            </a:extLst>
          </p:cNvPr>
          <p:cNvCxnSpPr>
            <a:cxnSpLocks/>
          </p:cNvCxnSpPr>
          <p:nvPr/>
        </p:nvCxnSpPr>
        <p:spPr>
          <a:xfrm>
            <a:off x="-350837" y="7804150"/>
            <a:ext cx="7718425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0E6403A-F7B1-441C-AD33-FC9BC4994CBB}"/>
              </a:ext>
            </a:extLst>
          </p:cNvPr>
          <p:cNvCxnSpPr>
            <a:cxnSpLocks/>
          </p:cNvCxnSpPr>
          <p:nvPr/>
        </p:nvCxnSpPr>
        <p:spPr>
          <a:xfrm>
            <a:off x="1676400" y="996950"/>
            <a:ext cx="0" cy="680720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E1B8D0E1-9217-4F2E-89FC-77C471E53A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5100" y="8836025"/>
            <a:ext cx="3040063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64C166-993A-466E-8B1C-D264331CEF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278242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6413" y="1128713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38B14-EF47-47E9-8F31-D01D6E31786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694BF-5285-43E0-9ED9-3748A32E51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smcconomy@eng.famu.fsu.edu</a:t>
            </a:r>
          </a:p>
          <a:p>
            <a:fld id="{EA048D8C-6117-40E4-8E16-004DA18562CA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7DB5E4B3-5A0B-4E95-81E4-20C07D8783B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952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6413" y="1128713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38B14-EF47-47E9-8F31-D01D6E31786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694BF-5285-43E0-9ED9-3748A32E51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smcconomy@eng.famu.fsu.edu</a:t>
            </a:r>
          </a:p>
          <a:p>
            <a:fld id="{EA048D8C-6117-40E4-8E16-004DA18562CA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7DB5E4B3-5A0B-4E95-81E4-20C07D8783B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092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EFFFD-DFF7-4D13-88B3-5AC645DD9F8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1CF7A-B795-4AC2-AB12-1556F507B8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smcconomy@eng.famu.fsu.edu</a:t>
            </a:r>
          </a:p>
          <a:p>
            <a:fld id="{EA048D8C-6117-40E4-8E16-004DA18562CA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2A7DBD00-668F-435C-8F9B-98B6589DE3C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972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F9D3A-6CEC-48E9-A7F8-615DC39F180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FA6662-7AA5-46C1-8463-126A39F66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smcconomy@eng.famu.fsu.edu</a:t>
            </a:r>
          </a:p>
          <a:p>
            <a:fld id="{EA048D8C-6117-40E4-8E16-004DA18562CA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E8A525FA-1D2F-46B6-9BB0-693457121F1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089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1F21A-F1FC-404B-BEB5-258B3C52941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D74A22-C085-47DC-948C-1FA9925958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smcconomy@eng.famu.fsu.edu</a:t>
            </a:r>
          </a:p>
          <a:p>
            <a:fld id="{EA048D8C-6117-40E4-8E16-004DA18562CA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81059FB-B1EE-4E11-B75C-14BCF7DCF7F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875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E615F-E856-41F7-967E-E1E17FE13A3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724C1-27B8-4A7A-8574-B08E50A9C8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smcconomy@eng.famu.fsu.edu</a:t>
            </a:r>
          </a:p>
          <a:p>
            <a:fld id="{EA048D8C-6117-40E4-8E16-004DA18562CA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26BD3513-5139-470E-81D4-62E315A8398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641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C0F3E-4A09-436A-9BBB-B046EC348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2363"/>
            <a:ext cx="10515599" cy="2260355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6AC5B-A832-438B-B781-FE132E5AA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2AF1849-F7DF-4428-8791-CDE01476C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902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6352D44-B364-42A1-8D5E-BCFA866BC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9024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344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CAC61-1959-44FA-8A93-F4B1FECD3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7A0646-0B52-49E3-9349-C902CFC17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A237A-1713-4B4E-961F-D4A79D934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5B3B4FA-F86C-4A54-AFAB-544DAE573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D9B0C6B-D7A4-47B6-B443-041EBC0AF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31E84F8-12C5-40E5-A45C-E4BEFB7ED94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590523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74720" cy="4094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360" y="1825625"/>
            <a:ext cx="6949440" cy="4094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C2CC54A-A1B1-40AC-8006-ABA9B9FC0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C7F4A8C-DEC5-477A-A674-4F1B2015B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D5E60FA-03DC-4DD3-ADB5-558FDAFF180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517402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28800"/>
            <a:ext cx="3474720" cy="40990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828800"/>
            <a:ext cx="6949440" cy="40990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B3DA184-B0C9-474F-8A7B-BECFCD743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99EE9E5-A378-44F2-BF9B-320281309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82E59-CF7D-41E5-88A8-18E87385456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698716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Heading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75886"/>
            <a:ext cx="1051560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37360"/>
            <a:ext cx="3474720" cy="3577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19600" y="2337360"/>
            <a:ext cx="6935788" cy="3577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A54EEF4-638C-4F27-9E79-C445BD2A7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9491CCE-C01C-4615-8BA6-1CD1D60829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A07CFA4-F15B-47EA-AF7F-A6AD3A832D2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092331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3474720" cy="40619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5864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2EC4D44-4A53-41D3-8C59-04C89173B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434E3D2-21FE-4821-84C7-F37A9A655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8467819-2C73-41C7-911A-62CAD25D642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438085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5728" y="2958660"/>
            <a:ext cx="5148072" cy="2971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725735"/>
            <a:ext cx="10515600" cy="11978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58660"/>
            <a:ext cx="5148072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3272883-C5F6-453F-B642-5AEA9FCD1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25BA8CE-14C6-4487-821D-849D15E30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5D11A9-8D12-43A7-91C1-D86FDA27EC0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374909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10515600" cy="10927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E81A263-0818-47C6-8419-B105D8EC1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E4EFF03-7379-4634-8CE7-1E50B37A2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31353FF-A2A6-4825-8E2A-7404D3B1662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878465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04140"/>
            <a:ext cx="3474720" cy="3653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804139"/>
            <a:ext cx="3474720" cy="365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79080" y="1804138"/>
            <a:ext cx="3474720" cy="3653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457498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8640" y="5475891"/>
            <a:ext cx="3474720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75037" y="5475891"/>
            <a:ext cx="3478763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A4D04F55-BE80-4059-BF8A-6F702ADB441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06B4632-E0C2-463B-8EB6-1D869E087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E6AA582-4E7B-49AE-837A-566C2DE0F9D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055554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and 2 Row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1248" y="1777261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82128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545217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0882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82128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41248" y="3367525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0882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82128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1248" y="3930674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4358640" y="3930673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7882128" y="3930672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16936372-A19F-455C-B945-16E5A35B751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8B0ABDF7-8194-447D-A272-1A3DC0216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A3F2760-6514-4032-8AF5-6083FD04909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17403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7899-E73B-4BF9-A6F6-10BDBA842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B12140-12DE-4EFB-AB1A-A5EAB1EF4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D305A53-3690-46D2-A104-5A1EEDF08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FC9C7AF-C253-42E7-B992-6028FA222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95E99A-9F80-4C7D-AAC6-2D59D6135ED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170225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80706-718F-4937-AE41-91149A90C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8982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C3683-A134-4A73-87DC-7E4AA575E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7177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B563618-9649-4CEA-804C-6869F5CE4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AA7267-3EF8-4D0F-A809-7F7DE091B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051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E3BB56-D9D7-483D-B6AE-4CD0E22D4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D5739-7C4F-4F55-8B39-9D9B57482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880194F-5426-44AE-8F73-1EED54324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9B7EBA2-D578-4400-BB2D-8C170D8B5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84267E-569B-4A7C-BE85-D236CF2BBC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010965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C336-3C5F-4475-B913-71AE9D1E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AE19DB8-3628-4951-BF6A-AE9F8EE2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E47987-E3C3-4EAB-B8FE-3E7B8E195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B9EACB-CC9C-4FC1-93B9-07D1FEE4863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612892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5627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5DEE7E-0EF5-4292-9002-C480C2688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DCF93AF-E44B-4AAE-9370-805F844F5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68053A-9457-4B57-99D3-6FB087AB5CB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5375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274894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D58-0FFA-2B49-81D8-FE363DB7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23391"/>
            <a:ext cx="10515600" cy="530352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B8B8-EA03-6046-961E-F7E0DD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32991"/>
            <a:ext cx="10515600" cy="274302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4C55961-A15A-41E6-A4EE-D74BD3E26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0CC225A-72BE-4CEE-8525-05F018C9E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E9AEC4-5BB8-4916-BDC8-522A52E8D8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940267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B0A1A3-83F1-45A3-A8BD-BD75513A874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14193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710CF-49A2-4213-97AF-DA25A21C4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4EFA5-E202-4E6C-A5F1-B4F64977E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9B317-CF0E-4FCD-85DA-95449264C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460A1F4-B644-4380-85F1-4B428976B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D80D14-F6EE-4B45-9F5F-4118C5C71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6090B6B-9E91-41F9-A875-1B4AA3C12B4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819581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ACC6-4AF3-494E-9FF4-3D6976BB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E2F7C-6BF2-447E-A81B-90B3223CC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328602-84F3-432E-BE21-83160E9B9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5E86F-75AC-4737-88D2-678EE1F81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E115B-0FC4-454F-98C3-C635F8E4D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6E4F578-7476-4C5C-9ADC-184BAF2186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490FDD9-2294-4002-A71D-6A27280378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87B4786-381E-4205-B571-76421405C65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835282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504D-5BE4-4919-80C3-80C2B9BA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A1CB-2668-4894-ADCB-A673B2D15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C6C71-1F51-4083-9B19-7CAAC8613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DFEF0BA-0963-43B0-83AE-8D1202596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1B9EA7-BE7C-42BF-9F7B-DB36CF81A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21362B9-208D-4DB2-99B3-BA7D01212D5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2714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A2C76-7C22-478F-8C60-B045B81E3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1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E1909E-E193-4A1E-8592-B70F4F30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CB8D19-CBB1-4E6D-A791-578D4ACA168A}"/>
              </a:ext>
            </a:extLst>
          </p:cNvPr>
          <p:cNvSpPr/>
          <p:nvPr userDrawn="1"/>
        </p:nvSpPr>
        <p:spPr>
          <a:xfrm>
            <a:off x="0" y="5917223"/>
            <a:ext cx="12192000" cy="940777"/>
          </a:xfrm>
          <a:prstGeom prst="rect">
            <a:avLst/>
          </a:prstGeom>
          <a:solidFill>
            <a:srgbClr val="B7B09C">
              <a:alpha val="50196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E7E104-C647-4D90-BEBC-E4EFF847DEBF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39" y="6114321"/>
            <a:ext cx="2149661" cy="495448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70C9E5D-3D11-4CEA-B225-546A0FD9A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1ED141F-7A10-4EAF-AA91-0BACA62E5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3DF6F-8EBC-44DB-834C-7F7182F04FEB}"/>
              </a:ext>
            </a:extLst>
          </p:cNvPr>
          <p:cNvSpPr txBox="1"/>
          <p:nvPr userDrawn="1"/>
        </p:nvSpPr>
        <p:spPr>
          <a:xfrm>
            <a:off x="203454" y="6233721"/>
            <a:ext cx="3278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287492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6" r:id="rId3"/>
    <p:sldLayoutId id="2147483681" r:id="rId4"/>
    <p:sldLayoutId id="2147483672" r:id="rId5"/>
    <p:sldLayoutId id="2147483662" r:id="rId6"/>
    <p:sldLayoutId id="2147483664" r:id="rId7"/>
    <p:sldLayoutId id="2147483665" r:id="rId8"/>
    <p:sldLayoutId id="2147483668" r:id="rId9"/>
    <p:sldLayoutId id="2147483669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70" r:id="rId19"/>
    <p:sldLayoutId id="2147483671" r:id="rId2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B7B09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" Target="slide52.xml"/><Relationship Id="rId7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30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37.jpe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3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7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jpe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56.xml"/><Relationship Id="rId7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slide" Target="slide56.xml"/><Relationship Id="rId7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0.jpeg"/><Relationship Id="rId4" Type="http://schemas.openxmlformats.org/officeDocument/2006/relationships/image" Target="../media/image5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56.xml"/><Relationship Id="rId7" Type="http://schemas.openxmlformats.org/officeDocument/2006/relationships/image" Target="../media/image3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55.png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30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create/link/?url=https%3A%2F%2Fwww.marthastewart.com%2F2138644%2Fgeneral-mills-gold-medal-flour-recall-ecoli%3Futm_source%3Dpinterest.com%26utm_medium%3Dsocial%26utm_campaign%3Dsocial-share-article%26utm_content%3D20200131%26utm_term%3Dundefined&amp;media=https%3A%2F%2Fimagesvc.meredithcorp.io%2Fv3%2Fmm%2Fimage%3Furl%3Dhttps%253A%252F%252Fstatic.onecms.io%252Fwp-content%252Fuploads%252Fsites%252F34%252F2019%252F06%252F12165708%252Fall-purpose-flour-0619.jpg&amp;description=General%20Mills%20Recalls%20Gold%20Medal%20Flour%20Once%20Again%20Due%20to%20Potential%20E.%20Coli%20Contamination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create/link/?url=https%3A%2F%2Fwww.marthastewart.com%2F2138644%2Fgeneral-mills-gold-medal-flour-recall-ecoli%3Futm_source%3Dpinterest.com%26utm_medium%3Dsocial%26utm_campaign%3Dsocial-share-article%26utm_content%3D20200131%26utm_term%3Dundefined&amp;media=https%3A%2F%2Fimagesvc.meredithcorp.io%2Fv3%2Fmm%2Fimage%3Furl%3Dhttps%253A%252F%252Fstatic.onecms.io%252Fwp-content%252Fuploads%252Fsites%252F34%252F2019%252F06%252F12165708%252Fall-purpose-flour-0619.jpg&amp;description=General%20Mills%20Recalls%20Gold%20Medal%20Flour%20Once%20Again%20Due%20to%20Potential%20E.%20Coli%20Contamination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58.png"/><Relationship Id="rId10" Type="http://schemas.microsoft.com/office/2007/relationships/hdphoto" Target="../media/hdphoto2.wdp"/><Relationship Id="rId4" Type="http://schemas.openxmlformats.org/officeDocument/2006/relationships/image" Target="../media/image60.jpeg"/><Relationship Id="rId9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4.png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Relationship Id="rId9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ntopology.com/" TargetMode="External"/><Relationship Id="rId13" Type="http://schemas.openxmlformats.org/officeDocument/2006/relationships/hyperlink" Target="https://www.mcmaster.com/29895t54" TargetMode="External"/><Relationship Id="rId3" Type="http://schemas.openxmlformats.org/officeDocument/2006/relationships/hyperlink" Target="https://www.materialise.com/en/blog/when-how-and-where-of-metal-3d-printing" TargetMode="External"/><Relationship Id="rId7" Type="http://schemas.openxmlformats.org/officeDocument/2006/relationships/hyperlink" Target="https://www.3dsystems.com/materials/metal" TargetMode="External"/><Relationship Id="rId12" Type="http://schemas.openxmlformats.org/officeDocument/2006/relationships/hyperlink" Target="https://www.mcmaster.com/5808k61" TargetMode="External"/><Relationship Id="rId2" Type="http://schemas.openxmlformats.org/officeDocument/2006/relationships/image" Target="../media/image4.png"/><Relationship Id="rId16" Type="http://schemas.openxmlformats.org/officeDocument/2006/relationships/hyperlink" Target="https://icon-icons.com/icon/wind/64274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thescopepopculturescience.blogspot.com/2015_01_01_archive.html" TargetMode="External"/><Relationship Id="rId11" Type="http://schemas.openxmlformats.org/officeDocument/2006/relationships/hyperlink" Target="https://news.wfsu.org/post/eglin-air-force-base-ready-adjust-hiring-freeze" TargetMode="External"/><Relationship Id="rId5" Type="http://schemas.openxmlformats.org/officeDocument/2006/relationships/hyperlink" Target="https://www.3dsystems.com/3d-printers/prox-dmp-300/specifications" TargetMode="External"/><Relationship Id="rId15" Type="http://schemas.openxmlformats.org/officeDocument/2006/relationships/hyperlink" Target="https://sugarandsparrow.com/homemade-cake-flour-recipe/" TargetMode="External"/><Relationship Id="rId10" Type="http://schemas.openxmlformats.org/officeDocument/2006/relationships/hyperlink" Target="https://badboyblasters.com/product/abrasive-media-sand-blaster-bb1050led-bvr-pr-hv-fl-2/" TargetMode="External"/><Relationship Id="rId4" Type="http://schemas.openxmlformats.org/officeDocument/2006/relationships/hyperlink" Target="https://www.recycling.com/wp-content/uploads/recycling%20symbols/black/Black%20Recycling%20Symbol%20%28U%2b267B%29.png" TargetMode="External"/><Relationship Id="rId9" Type="http://schemas.openxmlformats.org/officeDocument/2006/relationships/hyperlink" Target="https://images-na.ssl-images-amazon.com/images/I/4125zPcBPNL.jpg" TargetMode="External"/><Relationship Id="rId14" Type="http://schemas.openxmlformats.org/officeDocument/2006/relationships/hyperlink" Target="https://www.mcmaster.com/9241k44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slide" Target="slide49.xml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51.xml"/><Relationship Id="rId3" Type="http://schemas.openxmlformats.org/officeDocument/2006/relationships/slide" Target="slide48.xml"/><Relationship Id="rId7" Type="http://schemas.openxmlformats.org/officeDocument/2006/relationships/slide" Target="slide5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slide" Target="slide50.xml"/><Relationship Id="rId5" Type="http://schemas.openxmlformats.org/officeDocument/2006/relationships/slide" Target="slide52.xml"/><Relationship Id="rId10" Type="http://schemas.openxmlformats.org/officeDocument/2006/relationships/slide" Target="slide53.xml"/><Relationship Id="rId4" Type="http://schemas.openxmlformats.org/officeDocument/2006/relationships/slide" Target="slide54.xml"/><Relationship Id="rId9" Type="http://schemas.openxmlformats.org/officeDocument/2006/relationships/slide" Target="slide5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slide" Target="slide48.xml"/><Relationship Id="rId4" Type="http://schemas.openxmlformats.org/officeDocument/2006/relationships/image" Target="../media/image6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slide" Target="slide48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" Target="slide48.xml"/><Relationship Id="rId7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" Target="slide48.xml"/><Relationship Id="rId7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" Target="slide48.xml"/><Relationship Id="rId7" Type="http://schemas.openxmlformats.org/officeDocument/2006/relationships/image" Target="../media/image7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hyperlink" Target="https://www.3dsystems.com/sites/default/files/2017-06/3D-Systems_17-4_PH_%28B%29_DMP_DATASHEET_US_A4_2017.06.21_WEB.pdf" TargetMode="External"/><Relationship Id="rId9" Type="http://schemas.openxmlformats.org/officeDocument/2006/relationships/hyperlink" Target="http://www.engineeringenotes.com/metallurgy/age-hardening-treatment/age-hardening-treatment-of-metals-metallurgy/26376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" Target="slide50.xml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slide" Target="slide55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33AB9-F451-4350-AE5E-9E3DD0BCE2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F22183-DDE3-4447-A286-75482185C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6DDD9C2-DB83-4427-B7F5-9847D1E5B12C}"/>
              </a:ext>
            </a:extLst>
          </p:cNvPr>
          <p:cNvSpPr txBox="1">
            <a:spLocks/>
          </p:cNvSpPr>
          <p:nvPr/>
        </p:nvSpPr>
        <p:spPr>
          <a:xfrm>
            <a:off x="0" y="1086352"/>
            <a:ext cx="7686675" cy="1828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Team 501: Powder Recovery for Metal Additive Manufacturing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DB4538-AF13-42D2-A88C-1783745FDB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1" y="92336"/>
            <a:ext cx="7010400" cy="10840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14C6F1-3A05-4D91-88C2-2F0222F85205}"/>
              </a:ext>
            </a:extLst>
          </p:cNvPr>
          <p:cNvSpPr txBox="1"/>
          <p:nvPr/>
        </p:nvSpPr>
        <p:spPr>
          <a:xfrm>
            <a:off x="94485" y="3199844"/>
            <a:ext cx="25329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Helvetica Neue" panose="02000503000000020004"/>
              </a:rPr>
              <a:t>Arlan Ohrt</a:t>
            </a:r>
          </a:p>
          <a:p>
            <a:r>
              <a:rPr lang="en-US" sz="2400" dirty="0">
                <a:solidFill>
                  <a:schemeClr val="bg1"/>
                </a:solidFill>
                <a:latin typeface="Helvetica Neue" panose="02000503000000020004"/>
              </a:rPr>
              <a:t>Kevin Richter</a:t>
            </a:r>
          </a:p>
          <a:p>
            <a:r>
              <a:rPr lang="en-US" sz="2400" dirty="0">
                <a:solidFill>
                  <a:schemeClr val="bg1"/>
                </a:solidFill>
                <a:latin typeface="Helvetica Neue" panose="02000503000000020004"/>
              </a:rPr>
              <a:t>Vincent Giannetti</a:t>
            </a:r>
          </a:p>
          <a:p>
            <a:r>
              <a:rPr lang="en-US" sz="2400" dirty="0">
                <a:solidFill>
                  <a:schemeClr val="bg1"/>
                </a:solidFill>
                <a:latin typeface="Helvetica Neue" panose="02000503000000020004"/>
              </a:rPr>
              <a:t>Noah Tipton</a:t>
            </a:r>
          </a:p>
          <a:p>
            <a:r>
              <a:rPr lang="en-US" sz="2400" dirty="0">
                <a:solidFill>
                  <a:schemeClr val="bg1"/>
                </a:solidFill>
                <a:latin typeface="Helvetica Neue" panose="02000503000000020004"/>
              </a:rPr>
              <a:t>Joshua Dorfman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00F181-06C3-4973-AF90-BF4C17E93197}"/>
              </a:ext>
            </a:extLst>
          </p:cNvPr>
          <p:cNvSpPr txBox="1"/>
          <p:nvPr/>
        </p:nvSpPr>
        <p:spPr>
          <a:xfrm>
            <a:off x="-182880" y="5492977"/>
            <a:ext cx="25387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Neue" panose="02000503000000020004"/>
              </a:rPr>
              <a:t>April 16</a:t>
            </a:r>
            <a:r>
              <a:rPr lang="en-US" baseline="30000" dirty="0">
                <a:solidFill>
                  <a:schemeClr val="bg1"/>
                </a:solidFill>
                <a:latin typeface="Helvetica Neue" panose="02000503000000020004"/>
              </a:rPr>
              <a:t>th</a:t>
            </a:r>
            <a:r>
              <a:rPr lang="en-US" dirty="0">
                <a:solidFill>
                  <a:schemeClr val="bg1"/>
                </a:solidFill>
                <a:latin typeface="Helvetica Neue" panose="02000503000000020004"/>
              </a:rPr>
              <a:t>, 2020</a:t>
            </a:r>
            <a:endParaRPr lang="en-US" baseline="30000" dirty="0">
              <a:solidFill>
                <a:schemeClr val="bg1"/>
              </a:solidFill>
              <a:latin typeface="Helvetica Neue" panose="02000503000000020004"/>
            </a:endParaRPr>
          </a:p>
          <a:p>
            <a:pPr algn="ctr"/>
            <a:endParaRPr lang="en-US" baseline="30000" dirty="0">
              <a:solidFill>
                <a:schemeClr val="bg1"/>
              </a:solidFill>
              <a:latin typeface="Helvetica Neue" panose="02000503000000020004"/>
            </a:endParaRPr>
          </a:p>
        </p:txBody>
      </p:sp>
    </p:spTree>
    <p:extLst>
      <p:ext uri="{BB962C8B-B14F-4D97-AF65-F5344CB8AC3E}">
        <p14:creationId xmlns:p14="http://schemas.microsoft.com/office/powerpoint/2010/main" val="179950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EDF82AFD-3423-417C-AE56-B4A3744AB887}"/>
              </a:ext>
            </a:extLst>
          </p:cNvPr>
          <p:cNvSpPr txBox="1">
            <a:spLocks/>
          </p:cNvSpPr>
          <p:nvPr/>
        </p:nvSpPr>
        <p:spPr>
          <a:xfrm>
            <a:off x="838200" y="9525"/>
            <a:ext cx="11125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Project Background – Powder Recovery Stages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31EF4E-EC44-4247-98D3-F98A3737FE45}"/>
              </a:ext>
            </a:extLst>
          </p:cNvPr>
          <p:cNvGrpSpPr/>
          <p:nvPr/>
        </p:nvGrpSpPr>
        <p:grpSpPr>
          <a:xfrm>
            <a:off x="322997" y="1006996"/>
            <a:ext cx="11309559" cy="4560427"/>
            <a:chOff x="322997" y="1006996"/>
            <a:chExt cx="11309559" cy="4560427"/>
          </a:xfrm>
        </p:grpSpPr>
        <p:sp>
          <p:nvSpPr>
            <p:cNvPr id="12" name="Content Placeholder 6">
              <a:extLst>
                <a:ext uri="{FF2B5EF4-FFF2-40B4-BE49-F238E27FC236}">
                  <a16:creationId xmlns:a16="http://schemas.microsoft.com/office/drawing/2014/main" id="{02AD0C76-6A3A-48B3-888F-5482594F2E36}"/>
                </a:ext>
              </a:extLst>
            </p:cNvPr>
            <p:cNvSpPr txBox="1">
              <a:spLocks/>
            </p:cNvSpPr>
            <p:nvPr/>
          </p:nvSpPr>
          <p:spPr>
            <a:xfrm>
              <a:off x="322997" y="1397089"/>
              <a:ext cx="4908760" cy="3371681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400" b="0" i="0" u="sng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Stage 2 – “Wet Vac Stage”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 Removing the part</a:t>
              </a:r>
            </a:p>
            <a:p>
              <a:pPr marL="685800" marR="0" lvl="1" indent="-22860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Pass the build plate out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 Operation</a:t>
              </a:r>
            </a:p>
            <a:p>
              <a:pPr marL="685800" marR="0" lvl="1" indent="-22860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Use powered air purifying respirator (PAPR)</a:t>
              </a:r>
            </a:p>
            <a:p>
              <a:pPr marL="685800" marR="0" lvl="1" indent="-22860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Open door and remove part</a:t>
              </a:r>
            </a:p>
            <a:p>
              <a:pPr marL="685800" marR="0" lvl="1" indent="-22860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Use Ruwac NA35 Immersion Vacuum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E2BE14F-CD21-4E06-99FA-98B737E2B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81912" y="1226915"/>
              <a:ext cx="3157064" cy="421318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ysClr val="windowText" lastClr="000000"/>
              </a:solidFill>
            </a:ln>
            <a:effectLst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3BB81C1-A0F4-4D97-B5DD-4507B02BB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8897360" y="2752985"/>
              <a:ext cx="3084291" cy="231321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ysClr val="windowText" lastClr="000000"/>
              </a:solidFill>
            </a:ln>
            <a:effectLst/>
          </p:spPr>
        </p:pic>
        <p:sp>
          <p:nvSpPr>
            <p:cNvPr id="18" name="Content Placeholder 5">
              <a:extLst>
                <a:ext uri="{FF2B5EF4-FFF2-40B4-BE49-F238E27FC236}">
                  <a16:creationId xmlns:a16="http://schemas.microsoft.com/office/drawing/2014/main" id="{6F29D3FC-28AC-463B-AD56-F0EF0534D4D9}"/>
                </a:ext>
              </a:extLst>
            </p:cNvPr>
            <p:cNvSpPr txBox="1">
              <a:spLocks/>
            </p:cNvSpPr>
            <p:nvPr/>
          </p:nvSpPr>
          <p:spPr>
            <a:xfrm>
              <a:off x="908066" y="5009908"/>
              <a:ext cx="3738622" cy="55751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rgbClr val="FF0000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</a:rPr>
                <a:t>No Powder Recovery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CCC69F3-6EEB-44D0-B69C-224601DCE298}"/>
                </a:ext>
              </a:extLst>
            </p:cNvPr>
            <p:cNvGrpSpPr/>
            <p:nvPr/>
          </p:nvGrpSpPr>
          <p:grpSpPr>
            <a:xfrm>
              <a:off x="9225023" y="1006996"/>
              <a:ext cx="2407533" cy="1109771"/>
              <a:chOff x="9225023" y="1006996"/>
              <a:chExt cx="2407533" cy="1109771"/>
            </a:xfrm>
          </p:grpSpPr>
          <p:sp>
            <p:nvSpPr>
              <p:cNvPr id="16" name="Content Placeholder 5">
                <a:extLst>
                  <a:ext uri="{FF2B5EF4-FFF2-40B4-BE49-F238E27FC236}">
                    <a16:creationId xmlns:a16="http://schemas.microsoft.com/office/drawing/2014/main" id="{800CCD0C-8186-473A-886B-FFCBD7D37D4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225023" y="1006996"/>
                <a:ext cx="2407533" cy="1109771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28575"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1B717004-9B8E-49BB-8921-4EBEA4D638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867" b="89867" l="4600" r="96200">
                            <a14:foregroundMark x1="9800" y1="44000" x2="9800" y2="45600"/>
                            <a14:foregroundMark x1="9400" y1="60800" x2="9200" y2="73867"/>
                            <a14:foregroundMark x1="4600" y1="58667" x2="4800" y2="67733"/>
                            <a14:foregroundMark x1="59000" y1="73067" x2="59000" y2="74400"/>
                            <a14:foregroundMark x1="89170" y1="39456" x2="90065" y2="42014"/>
                            <a14:foregroundMark x1="88800" y1="38400" x2="88969" y2="38883"/>
                            <a14:foregroundMark x1="92760" y1="50674" x2="90200" y2="53600"/>
                            <a14:foregroundMark x1="96200" y1="44267" x2="96200" y2="44533"/>
                            <a14:foregroundMark x1="96200" y1="40800" x2="96200" y2="44267"/>
                            <a14:backgroundMark x1="67400" y1="36000" x2="67400" y2="36000"/>
                            <a14:backgroundMark x1="66400" y1="43733" x2="66400" y2="43733"/>
                            <a14:backgroundMark x1="81800" y1="46933" x2="81800" y2="46933"/>
                            <a14:backgroundMark x1="91200" y1="47200" x2="91200" y2="47200"/>
                            <a14:backgroundMark x1="90800" y1="45600" x2="90800" y2="46933"/>
                            <a14:backgroundMark x1="92200" y1="44267" x2="92200" y2="44267"/>
                            <a14:backgroundMark x1="92800" y1="45600" x2="92400" y2="44000"/>
                            <a14:backgroundMark x1="91600" y1="44800" x2="92000" y2="46667"/>
                            <a14:backgroundMark x1="90400" y1="43733" x2="91200" y2="44000"/>
                            <a14:backgroundMark x1="92200" y1="47733" x2="90400" y2="43200"/>
                            <a14:backgroundMark x1="65600" y1="45867" x2="65600" y2="45867"/>
                            <a14:backgroundMark x1="67000" y1="38933" x2="67000" y2="38933"/>
                            <a14:backgroundMark x1="61600" y1="41333" x2="61600" y2="41333"/>
                            <a14:backgroundMark x1="90200" y1="42667" x2="90200" y2="42667"/>
                            <a14:backgroundMark x1="90000" y1="43200" x2="90000" y2="42933"/>
                            <a14:backgroundMark x1="59200" y1="75200" x2="59200" y2="75200"/>
                            <a14:backgroundMark x1="59000" y1="74933" x2="59000" y2="74933"/>
                          </a14:backgroundRemoval>
                        </a14:imgEffect>
                      </a14:imgLayer>
                    </a14:imgProps>
                  </a:ext>
                </a:extLst>
              </a:blip>
              <a:srcRect l="2202" t="20430" r="1797" b="15407"/>
              <a:stretch/>
            </p:blipFill>
            <p:spPr>
              <a:xfrm>
                <a:off x="9502817" y="1111168"/>
                <a:ext cx="1824180" cy="914399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691EAC2-AEF4-4628-BE5A-B9554CDC2B9A}"/>
              </a:ext>
            </a:extLst>
          </p:cNvPr>
          <p:cNvGrpSpPr/>
          <p:nvPr/>
        </p:nvGrpSpPr>
        <p:grpSpPr>
          <a:xfrm>
            <a:off x="-12121731" y="1435853"/>
            <a:ext cx="11681295" cy="4247911"/>
            <a:chOff x="234392" y="1388960"/>
            <a:chExt cx="11681295" cy="424791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0F98A67-359B-4B47-ADA4-9A11B4F2D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94735" y="1818661"/>
              <a:ext cx="2402876" cy="320521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ysClr val="windowText" lastClr="000000"/>
              </a:solidFill>
            </a:ln>
            <a:effectLst/>
          </p:spPr>
        </p:pic>
        <p:sp>
          <p:nvSpPr>
            <p:cNvPr id="29" name="Content Placeholder 6">
              <a:extLst>
                <a:ext uri="{FF2B5EF4-FFF2-40B4-BE49-F238E27FC236}">
                  <a16:creationId xmlns:a16="http://schemas.microsoft.com/office/drawing/2014/main" id="{3CBEA9F8-B9F2-4DEC-BDF1-19C118C0CDDF}"/>
                </a:ext>
              </a:extLst>
            </p:cNvPr>
            <p:cNvSpPr txBox="1">
              <a:spLocks/>
            </p:cNvSpPr>
            <p:nvPr/>
          </p:nvSpPr>
          <p:spPr>
            <a:xfrm>
              <a:off x="234392" y="1436040"/>
              <a:ext cx="4572000" cy="3391721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400" b="0" i="0" u="sng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Stage 1 – “Built In Stage”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 Built in recovery system</a:t>
              </a:r>
            </a:p>
            <a:p>
              <a:pPr marL="685800" marR="0" lvl="1" indent="-22860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Vacuum</a:t>
              </a:r>
            </a:p>
            <a:p>
              <a:pPr marL="685800" marR="0" lvl="1" indent="-22860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Overflow Reservoir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 Operation</a:t>
              </a:r>
            </a:p>
            <a:p>
              <a:pPr marL="685800" marR="0" lvl="1" indent="-22860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Sealed chamber</a:t>
              </a:r>
            </a:p>
            <a:p>
              <a:pPr marL="685800" marR="0" lvl="1" indent="-22860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Glove to operate vacuum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E748459-67C4-49D6-96E5-3A47AAD947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8345"/>
            <a:stretch/>
          </p:blipFill>
          <p:spPr>
            <a:xfrm>
              <a:off x="8028035" y="1388960"/>
              <a:ext cx="3887652" cy="406461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ysClr val="windowText" lastClr="000000"/>
              </a:solidFill>
            </a:ln>
            <a:effectLst/>
          </p:spPr>
        </p:pic>
        <p:sp>
          <p:nvSpPr>
            <p:cNvPr id="31" name="Content Placeholder 5">
              <a:extLst>
                <a:ext uri="{FF2B5EF4-FFF2-40B4-BE49-F238E27FC236}">
                  <a16:creationId xmlns:a16="http://schemas.microsoft.com/office/drawing/2014/main" id="{200D8454-2698-4B6D-AAF3-B8FC0EE21161}"/>
                </a:ext>
              </a:extLst>
            </p:cNvPr>
            <p:cNvSpPr txBox="1">
              <a:spLocks/>
            </p:cNvSpPr>
            <p:nvPr/>
          </p:nvSpPr>
          <p:spPr>
            <a:xfrm>
              <a:off x="286478" y="5079356"/>
              <a:ext cx="4467828" cy="55751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rgbClr val="00B050"/>
              </a:solidFill>
            </a:ln>
          </p:spPr>
          <p:txBody>
            <a:bodyPr vert="horz" lIns="91440" tIns="45720" rIns="91440" bIns="45720" rtlCol="0" anchor="ctr">
              <a:normAutofit fontScale="850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</a:rPr>
                <a:t>Substantial Powder Recovery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94AE082-E8B6-4FDB-8AB5-A0A42C799F5C}"/>
              </a:ext>
            </a:extLst>
          </p:cNvPr>
          <p:cNvGrpSpPr/>
          <p:nvPr/>
        </p:nvGrpSpPr>
        <p:grpSpPr>
          <a:xfrm>
            <a:off x="12384322" y="1141377"/>
            <a:ext cx="11517359" cy="4472345"/>
            <a:chOff x="192322" y="1141377"/>
            <a:chExt cx="11517359" cy="4472345"/>
          </a:xfrm>
        </p:grpSpPr>
        <p:sp>
          <p:nvSpPr>
            <p:cNvPr id="33" name="Content Placeholder 6">
              <a:extLst>
                <a:ext uri="{FF2B5EF4-FFF2-40B4-BE49-F238E27FC236}">
                  <a16:creationId xmlns:a16="http://schemas.microsoft.com/office/drawing/2014/main" id="{158C32A6-01CC-4F8D-830B-A0524B16AAE2}"/>
                </a:ext>
              </a:extLst>
            </p:cNvPr>
            <p:cNvSpPr txBox="1">
              <a:spLocks/>
            </p:cNvSpPr>
            <p:nvPr/>
          </p:nvSpPr>
          <p:spPr>
            <a:xfrm>
              <a:off x="192322" y="1583802"/>
              <a:ext cx="6335799" cy="3173393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400" b="0" i="0" u="sng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Stage 3 – “Air Powered Stage”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 Sandblasting </a:t>
              </a:r>
              <a:r>
                <a:rPr lang="en-US" sz="2400" dirty="0">
                  <a:solidFill>
                    <a:sysClr val="windowText" lastClr="000000"/>
                  </a:solidFill>
                </a:rPr>
                <a:t>cabinet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 Operation</a:t>
              </a:r>
            </a:p>
            <a:p>
              <a:pPr marL="685800" marR="0" lvl="1" indent="-22860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 Place part inside the enclosure</a:t>
              </a:r>
            </a:p>
            <a:p>
              <a:pPr marL="685800" marR="0" lvl="1" indent="-22860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 Use compressed air to remove residual powder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8C5FD853-12F7-47B5-83EA-A458BE0C66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5833" y="1141377"/>
              <a:ext cx="4683848" cy="414855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ysClr val="windowText" lastClr="000000"/>
              </a:solidFill>
            </a:ln>
            <a:effectLst/>
          </p:spPr>
        </p:pic>
        <p:sp>
          <p:nvSpPr>
            <p:cNvPr id="35" name="Content Placeholder 5">
              <a:extLst>
                <a:ext uri="{FF2B5EF4-FFF2-40B4-BE49-F238E27FC236}">
                  <a16:creationId xmlns:a16="http://schemas.microsoft.com/office/drawing/2014/main" id="{DF2F9C6C-6115-4709-B50D-87DB61E1906B}"/>
                </a:ext>
              </a:extLst>
            </p:cNvPr>
            <p:cNvSpPr txBox="1">
              <a:spLocks/>
            </p:cNvSpPr>
            <p:nvPr/>
          </p:nvSpPr>
          <p:spPr>
            <a:xfrm>
              <a:off x="1490910" y="5056207"/>
              <a:ext cx="3738622" cy="55751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rgbClr val="FF0000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</a:rPr>
                <a:t>No Powder Recovery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1738E1FA-A208-4ADE-8C00-473933A48DA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Vincent Giannetti</a:t>
            </a:r>
          </a:p>
        </p:txBody>
      </p:sp>
    </p:spTree>
    <p:extLst>
      <p:ext uri="{BB962C8B-B14F-4D97-AF65-F5344CB8AC3E}">
        <p14:creationId xmlns:p14="http://schemas.microsoft.com/office/powerpoint/2010/main" val="27299604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02250B76-B2C1-4EB4-B4F2-298D27A42028}"/>
              </a:ext>
            </a:extLst>
          </p:cNvPr>
          <p:cNvSpPr txBox="1">
            <a:spLocks/>
          </p:cNvSpPr>
          <p:nvPr/>
        </p:nvSpPr>
        <p:spPr>
          <a:xfrm>
            <a:off x="838200" y="9525"/>
            <a:ext cx="11125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Project Background – Powder Recovery Stages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5A2D66E-7D34-490A-B3DF-9723CD0FF476}"/>
              </a:ext>
            </a:extLst>
          </p:cNvPr>
          <p:cNvGrpSpPr/>
          <p:nvPr/>
        </p:nvGrpSpPr>
        <p:grpSpPr>
          <a:xfrm>
            <a:off x="192322" y="1141377"/>
            <a:ext cx="11517359" cy="4472345"/>
            <a:chOff x="192322" y="1141377"/>
            <a:chExt cx="11517359" cy="4472345"/>
          </a:xfrm>
        </p:grpSpPr>
        <p:sp>
          <p:nvSpPr>
            <p:cNvPr id="8" name="Content Placeholder 6">
              <a:extLst>
                <a:ext uri="{FF2B5EF4-FFF2-40B4-BE49-F238E27FC236}">
                  <a16:creationId xmlns:a16="http://schemas.microsoft.com/office/drawing/2014/main" id="{1180E56F-69C0-4FDE-A8CC-2B2B9A9B07B1}"/>
                </a:ext>
              </a:extLst>
            </p:cNvPr>
            <p:cNvSpPr txBox="1">
              <a:spLocks/>
            </p:cNvSpPr>
            <p:nvPr/>
          </p:nvSpPr>
          <p:spPr>
            <a:xfrm>
              <a:off x="192322" y="1583802"/>
              <a:ext cx="6335799" cy="3173393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400" b="0" i="0" u="sng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Stage 3 – “Air Powered Stage”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 Sandblasting </a:t>
              </a:r>
              <a:r>
                <a:rPr lang="en-US" sz="2400" dirty="0">
                  <a:solidFill>
                    <a:sysClr val="windowText" lastClr="000000"/>
                  </a:solidFill>
                </a:rPr>
                <a:t>cabinet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 Operation</a:t>
              </a:r>
            </a:p>
            <a:p>
              <a:pPr marL="685800" marR="0" lvl="1" indent="-22860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 Place part inside the enclosure</a:t>
              </a:r>
            </a:p>
            <a:p>
              <a:pPr marL="685800" marR="0" lvl="1" indent="-22860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 Use compressed air to remove residual powder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4C62F29F-A36D-4545-86C1-8CF0E4F054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5833" y="1141377"/>
              <a:ext cx="4683848" cy="414855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ysClr val="windowText" lastClr="000000"/>
              </a:solidFill>
            </a:ln>
            <a:effectLst/>
          </p:spPr>
        </p:pic>
        <p:sp>
          <p:nvSpPr>
            <p:cNvPr id="11" name="Content Placeholder 5">
              <a:extLst>
                <a:ext uri="{FF2B5EF4-FFF2-40B4-BE49-F238E27FC236}">
                  <a16:creationId xmlns:a16="http://schemas.microsoft.com/office/drawing/2014/main" id="{70839600-FBDD-4CC6-8C62-447282AFCC9F}"/>
                </a:ext>
              </a:extLst>
            </p:cNvPr>
            <p:cNvSpPr txBox="1">
              <a:spLocks/>
            </p:cNvSpPr>
            <p:nvPr/>
          </p:nvSpPr>
          <p:spPr>
            <a:xfrm>
              <a:off x="1490910" y="5056207"/>
              <a:ext cx="3738622" cy="55751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rgbClr val="FF0000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</a:rPr>
                <a:t>No Powder Recovery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0996D8C-6DE6-48CF-9071-93407F6BB5F0}"/>
              </a:ext>
            </a:extLst>
          </p:cNvPr>
          <p:cNvGrpSpPr/>
          <p:nvPr/>
        </p:nvGrpSpPr>
        <p:grpSpPr>
          <a:xfrm>
            <a:off x="-12009680" y="1335242"/>
            <a:ext cx="11309559" cy="4560427"/>
            <a:chOff x="322997" y="1006996"/>
            <a:chExt cx="11309559" cy="4560427"/>
          </a:xfrm>
        </p:grpSpPr>
        <p:sp>
          <p:nvSpPr>
            <p:cNvPr id="13" name="Content Placeholder 6">
              <a:extLst>
                <a:ext uri="{FF2B5EF4-FFF2-40B4-BE49-F238E27FC236}">
                  <a16:creationId xmlns:a16="http://schemas.microsoft.com/office/drawing/2014/main" id="{7D75EB7F-B52F-4FCD-9DAC-4BAA52DDAC97}"/>
                </a:ext>
              </a:extLst>
            </p:cNvPr>
            <p:cNvSpPr txBox="1">
              <a:spLocks/>
            </p:cNvSpPr>
            <p:nvPr/>
          </p:nvSpPr>
          <p:spPr>
            <a:xfrm>
              <a:off x="322997" y="1397089"/>
              <a:ext cx="4908760" cy="3371681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400" b="0" i="0" u="sng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Stage 2 – “Wet Vac Stage”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 Removing the part</a:t>
              </a:r>
            </a:p>
            <a:p>
              <a:pPr marL="685800" marR="0" lvl="1" indent="-22860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Pass the build plate out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 Operation</a:t>
              </a:r>
            </a:p>
            <a:p>
              <a:pPr marL="685800" marR="0" lvl="1" indent="-22860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Use powered air purifying respirator (PAPR)</a:t>
              </a:r>
            </a:p>
            <a:p>
              <a:pPr marL="685800" marR="0" lvl="1" indent="-22860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Open door and remove part</a:t>
              </a:r>
            </a:p>
            <a:p>
              <a:pPr marL="685800" marR="0" lvl="1" indent="-22860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Use Ruwac NA35 Immersion Vacuum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14FC35A-03BB-4B07-BE08-BF55A743F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81912" y="1226915"/>
              <a:ext cx="3157064" cy="421318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ysClr val="windowText" lastClr="000000"/>
              </a:solidFill>
            </a:ln>
            <a:effectLst/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AD4CBF3-02C7-45BC-A113-107EF4F6D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8897360" y="2752985"/>
              <a:ext cx="3084291" cy="231321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ysClr val="windowText" lastClr="000000"/>
              </a:solidFill>
            </a:ln>
            <a:effectLst/>
          </p:spPr>
        </p:pic>
        <p:sp>
          <p:nvSpPr>
            <p:cNvPr id="16" name="Content Placeholder 5">
              <a:extLst>
                <a:ext uri="{FF2B5EF4-FFF2-40B4-BE49-F238E27FC236}">
                  <a16:creationId xmlns:a16="http://schemas.microsoft.com/office/drawing/2014/main" id="{729A0898-2C2D-4234-A071-08121F770A3A}"/>
                </a:ext>
              </a:extLst>
            </p:cNvPr>
            <p:cNvSpPr txBox="1">
              <a:spLocks/>
            </p:cNvSpPr>
            <p:nvPr/>
          </p:nvSpPr>
          <p:spPr>
            <a:xfrm>
              <a:off x="908066" y="5009908"/>
              <a:ext cx="3738622" cy="55751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rgbClr val="FF0000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</a:rPr>
                <a:t>No Powder Recovery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82C32B4-DC0D-4743-8085-BE68E1030D12}"/>
                </a:ext>
              </a:extLst>
            </p:cNvPr>
            <p:cNvGrpSpPr/>
            <p:nvPr/>
          </p:nvGrpSpPr>
          <p:grpSpPr>
            <a:xfrm>
              <a:off x="9225023" y="1006996"/>
              <a:ext cx="2407533" cy="1109771"/>
              <a:chOff x="9225023" y="1006996"/>
              <a:chExt cx="2407533" cy="1109771"/>
            </a:xfrm>
          </p:grpSpPr>
          <p:sp>
            <p:nvSpPr>
              <p:cNvPr id="18" name="Content Placeholder 5">
                <a:extLst>
                  <a:ext uri="{FF2B5EF4-FFF2-40B4-BE49-F238E27FC236}">
                    <a16:creationId xmlns:a16="http://schemas.microsoft.com/office/drawing/2014/main" id="{55A89ABC-A3C0-4510-843B-B1F72D34AD3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225023" y="1006996"/>
                <a:ext cx="2407533" cy="1109771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28575"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C195473F-CD04-4113-B444-ADA6399F26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867" b="89867" l="4600" r="96200">
                            <a14:foregroundMark x1="9800" y1="44000" x2="9800" y2="45600"/>
                            <a14:foregroundMark x1="9400" y1="60800" x2="9200" y2="73867"/>
                            <a14:foregroundMark x1="4600" y1="58667" x2="4800" y2="67733"/>
                            <a14:foregroundMark x1="59000" y1="73067" x2="59000" y2="74400"/>
                            <a14:foregroundMark x1="89170" y1="39456" x2="90065" y2="42014"/>
                            <a14:foregroundMark x1="88800" y1="38400" x2="88969" y2="38883"/>
                            <a14:foregroundMark x1="92760" y1="50674" x2="90200" y2="53600"/>
                            <a14:foregroundMark x1="96200" y1="44267" x2="96200" y2="44533"/>
                            <a14:foregroundMark x1="96200" y1="40800" x2="96200" y2="44267"/>
                            <a14:backgroundMark x1="67400" y1="36000" x2="67400" y2="36000"/>
                            <a14:backgroundMark x1="66400" y1="43733" x2="66400" y2="43733"/>
                            <a14:backgroundMark x1="81800" y1="46933" x2="81800" y2="46933"/>
                            <a14:backgroundMark x1="91200" y1="47200" x2="91200" y2="47200"/>
                            <a14:backgroundMark x1="90800" y1="45600" x2="90800" y2="46933"/>
                            <a14:backgroundMark x1="92200" y1="44267" x2="92200" y2="44267"/>
                            <a14:backgroundMark x1="92800" y1="45600" x2="92400" y2="44000"/>
                            <a14:backgroundMark x1="91600" y1="44800" x2="92000" y2="46667"/>
                            <a14:backgroundMark x1="90400" y1="43733" x2="91200" y2="44000"/>
                            <a14:backgroundMark x1="92200" y1="47733" x2="90400" y2="43200"/>
                            <a14:backgroundMark x1="65600" y1="45867" x2="65600" y2="45867"/>
                            <a14:backgroundMark x1="67000" y1="38933" x2="67000" y2="38933"/>
                            <a14:backgroundMark x1="61600" y1="41333" x2="61600" y2="41333"/>
                            <a14:backgroundMark x1="90200" y1="42667" x2="90200" y2="42667"/>
                            <a14:backgroundMark x1="90000" y1="43200" x2="90000" y2="42933"/>
                            <a14:backgroundMark x1="59200" y1="75200" x2="59200" y2="75200"/>
                            <a14:backgroundMark x1="59000" y1="74933" x2="59000" y2="74933"/>
                          </a14:backgroundRemoval>
                        </a14:imgEffect>
                      </a14:imgLayer>
                    </a14:imgProps>
                  </a:ext>
                </a:extLst>
              </a:blip>
              <a:srcRect l="2202" t="20430" r="1797" b="15407"/>
              <a:stretch/>
            </p:blipFill>
            <p:spPr>
              <a:xfrm>
                <a:off x="9502817" y="1111168"/>
                <a:ext cx="1824180" cy="914399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</p:grpSp>
      </p:grp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98F71F99-BE33-4FB0-9E13-52830663583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Vincent Giannetti</a:t>
            </a:r>
          </a:p>
        </p:txBody>
      </p:sp>
    </p:spTree>
    <p:extLst>
      <p:ext uri="{BB962C8B-B14F-4D97-AF65-F5344CB8AC3E}">
        <p14:creationId xmlns:p14="http://schemas.microsoft.com/office/powerpoint/2010/main" val="29796478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2EF32D3-A205-4C84-A789-F62227ED7A85}"/>
              </a:ext>
            </a:extLst>
          </p:cNvPr>
          <p:cNvGrpSpPr/>
          <p:nvPr/>
        </p:nvGrpSpPr>
        <p:grpSpPr>
          <a:xfrm>
            <a:off x="1026338" y="1391705"/>
            <a:ext cx="10139325" cy="3978785"/>
            <a:chOff x="1026338" y="1494343"/>
            <a:chExt cx="10139325" cy="3978785"/>
          </a:xfrm>
        </p:grpSpPr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9247B6E4-A5AD-4B6E-A2BF-F6C8EEEF5484}"/>
                </a:ext>
              </a:extLst>
            </p:cNvPr>
            <p:cNvSpPr/>
            <p:nvPr/>
          </p:nvSpPr>
          <p:spPr>
            <a:xfrm>
              <a:off x="3821122" y="3060925"/>
              <a:ext cx="599904" cy="365760"/>
            </a:xfrm>
            <a:prstGeom prst="rightArrow">
              <a:avLst/>
            </a:prstGeom>
            <a:solidFill>
              <a:sysClr val="window" lastClr="FFFFFF">
                <a:lumMod val="85000"/>
              </a:sysClr>
            </a:solidFill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A652BB6-94D1-41E1-9CAB-7DCB22E1F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6338" y="1494343"/>
              <a:ext cx="2536368" cy="338328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ysClr val="windowText" lastClr="000000"/>
              </a:solidFill>
            </a:ln>
            <a:effectLst/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8FC8FCC-2F03-4495-B0D1-0C4606CBC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60836" y="1500856"/>
              <a:ext cx="2535191" cy="338328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ysClr val="windowText" lastClr="000000"/>
              </a:solidFill>
            </a:ln>
            <a:effectLst/>
          </p:spPr>
        </p:pic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7D614A3A-A008-4006-B33D-CB433982E8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73"/>
            <a:stretch/>
          </p:blipFill>
          <p:spPr bwMode="auto">
            <a:xfrm>
              <a:off x="8166036" y="1500856"/>
              <a:ext cx="2999627" cy="338328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ysClr val="windowText" lastClr="000000"/>
              </a:solidFill>
            </a:ln>
            <a:effectLst/>
          </p:spPr>
        </p:pic>
        <p:sp>
          <p:nvSpPr>
            <p:cNvPr id="18" name="Content Placeholder 5">
              <a:extLst>
                <a:ext uri="{FF2B5EF4-FFF2-40B4-BE49-F238E27FC236}">
                  <a16:creationId xmlns:a16="http://schemas.microsoft.com/office/drawing/2014/main" id="{06673F71-74A4-443E-B57A-253695AF9004}"/>
                </a:ext>
              </a:extLst>
            </p:cNvPr>
            <p:cNvSpPr txBox="1">
              <a:spLocks/>
            </p:cNvSpPr>
            <p:nvPr/>
          </p:nvSpPr>
          <p:spPr>
            <a:xfrm>
              <a:off x="4747331" y="5004921"/>
              <a:ext cx="2362200" cy="468207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“Wet Vac Stage”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sp>
          <p:nvSpPr>
            <p:cNvPr id="19" name="Content Placeholder 5">
              <a:extLst>
                <a:ext uri="{FF2B5EF4-FFF2-40B4-BE49-F238E27FC236}">
                  <a16:creationId xmlns:a16="http://schemas.microsoft.com/office/drawing/2014/main" id="{E52B5D10-80D6-4723-9DA2-F178C5A87E8F}"/>
                </a:ext>
              </a:extLst>
            </p:cNvPr>
            <p:cNvSpPr txBox="1">
              <a:spLocks/>
            </p:cNvSpPr>
            <p:nvPr/>
          </p:nvSpPr>
          <p:spPr>
            <a:xfrm>
              <a:off x="8484749" y="4999812"/>
              <a:ext cx="2362200" cy="468207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“Air Powered Stage”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062F2D27-3EC9-45E0-B837-10733D683D2A}"/>
                </a:ext>
              </a:extLst>
            </p:cNvPr>
            <p:cNvSpPr/>
            <p:nvPr/>
          </p:nvSpPr>
          <p:spPr>
            <a:xfrm>
              <a:off x="7375694" y="3060925"/>
              <a:ext cx="599904" cy="365760"/>
            </a:xfrm>
            <a:prstGeom prst="rightArrow">
              <a:avLst/>
            </a:prstGeom>
            <a:solidFill>
              <a:sysClr val="window" lastClr="FFFFFF">
                <a:lumMod val="85000"/>
              </a:sysClr>
            </a:solidFill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Content Placeholder 5">
              <a:extLst>
                <a:ext uri="{FF2B5EF4-FFF2-40B4-BE49-F238E27FC236}">
                  <a16:creationId xmlns:a16="http://schemas.microsoft.com/office/drawing/2014/main" id="{C6DD0FA9-2F3C-464C-B774-2828E41447FC}"/>
                </a:ext>
              </a:extLst>
            </p:cNvPr>
            <p:cNvSpPr txBox="1">
              <a:spLocks/>
            </p:cNvSpPr>
            <p:nvPr/>
          </p:nvSpPr>
          <p:spPr>
            <a:xfrm>
              <a:off x="1113422" y="5004921"/>
              <a:ext cx="2362200" cy="468207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“Built In Stage” </a:t>
              </a:r>
            </a:p>
          </p:txBody>
        </p:sp>
        <p:sp>
          <p:nvSpPr>
            <p:cNvPr id="23" name="Content Placeholder 5">
              <a:extLst>
                <a:ext uri="{FF2B5EF4-FFF2-40B4-BE49-F238E27FC236}">
                  <a16:creationId xmlns:a16="http://schemas.microsoft.com/office/drawing/2014/main" id="{EF8F2026-A1DD-4A10-A0CF-05CA44B110A2}"/>
                </a:ext>
              </a:extLst>
            </p:cNvPr>
            <p:cNvSpPr txBox="1">
              <a:spLocks/>
            </p:cNvSpPr>
            <p:nvPr/>
          </p:nvSpPr>
          <p:spPr>
            <a:xfrm>
              <a:off x="1197242" y="3950352"/>
              <a:ext cx="2194560" cy="55751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rgbClr val="00B050"/>
              </a:solidFill>
            </a:ln>
          </p:spPr>
          <p:txBody>
            <a:bodyPr vert="horz" lIns="91440" tIns="45720" rIns="91440" bIns="45720" rtlCol="0" anchor="ctr">
              <a:normAutofit fontScale="6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</a:rPr>
                <a:t>Substantial Powder Recovery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sp>
          <p:nvSpPr>
            <p:cNvPr id="24" name="Content Placeholder 5">
              <a:extLst>
                <a:ext uri="{FF2B5EF4-FFF2-40B4-BE49-F238E27FC236}">
                  <a16:creationId xmlns:a16="http://schemas.microsoft.com/office/drawing/2014/main" id="{28067D3E-9CB6-4445-B7AA-F214CAF7ABFD}"/>
                </a:ext>
              </a:extLst>
            </p:cNvPr>
            <p:cNvSpPr txBox="1">
              <a:spLocks/>
            </p:cNvSpPr>
            <p:nvPr/>
          </p:nvSpPr>
          <p:spPr>
            <a:xfrm>
              <a:off x="4831151" y="3944132"/>
              <a:ext cx="2194560" cy="55751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rgbClr val="FF0000"/>
              </a:solidFill>
            </a:ln>
          </p:spPr>
          <p:txBody>
            <a:bodyPr vert="horz" lIns="91440" tIns="45720" rIns="91440" bIns="45720" rtlCol="0" anchor="ctr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1800" dirty="0">
                  <a:solidFill>
                    <a:prstClr val="black"/>
                  </a:solidFill>
                </a:rPr>
                <a:t>No Powder Recovery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sp>
          <p:nvSpPr>
            <p:cNvPr id="25" name="Content Placeholder 5">
              <a:extLst>
                <a:ext uri="{FF2B5EF4-FFF2-40B4-BE49-F238E27FC236}">
                  <a16:creationId xmlns:a16="http://schemas.microsoft.com/office/drawing/2014/main" id="{F9C46EFA-4F2B-4FEA-ADEA-32A753B7A37E}"/>
                </a:ext>
              </a:extLst>
            </p:cNvPr>
            <p:cNvSpPr txBox="1">
              <a:spLocks/>
            </p:cNvSpPr>
            <p:nvPr/>
          </p:nvSpPr>
          <p:spPr>
            <a:xfrm>
              <a:off x="8568569" y="3947243"/>
              <a:ext cx="2194560" cy="55751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rgbClr val="FF0000"/>
              </a:solidFill>
            </a:ln>
          </p:spPr>
          <p:txBody>
            <a:bodyPr vert="horz" lIns="91440" tIns="45720" rIns="91440" bIns="45720" rtlCol="0" anchor="ctr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1800" dirty="0">
                  <a:solidFill>
                    <a:prstClr val="black"/>
                  </a:solidFill>
                </a:rPr>
                <a:t>No Powder Recovery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D4DE0B2-0B14-4531-B953-0A27C52C1EBA}"/>
              </a:ext>
            </a:extLst>
          </p:cNvPr>
          <p:cNvGrpSpPr/>
          <p:nvPr/>
        </p:nvGrpSpPr>
        <p:grpSpPr>
          <a:xfrm>
            <a:off x="4478695" y="-5055856"/>
            <a:ext cx="7203232" cy="4369128"/>
            <a:chOff x="4478695" y="1070624"/>
            <a:chExt cx="7203232" cy="4369128"/>
          </a:xfrm>
        </p:grpSpPr>
        <p:sp>
          <p:nvSpPr>
            <p:cNvPr id="22" name="Content Placeholder 6">
              <a:extLst>
                <a:ext uri="{FF2B5EF4-FFF2-40B4-BE49-F238E27FC236}">
                  <a16:creationId xmlns:a16="http://schemas.microsoft.com/office/drawing/2014/main" id="{7788B9EF-FA83-4F97-8A0E-B185993767B8}"/>
                </a:ext>
              </a:extLst>
            </p:cNvPr>
            <p:cNvSpPr txBox="1">
              <a:spLocks/>
            </p:cNvSpPr>
            <p:nvPr/>
          </p:nvSpPr>
          <p:spPr>
            <a:xfrm>
              <a:off x="4478695" y="1070624"/>
              <a:ext cx="7203232" cy="4369128"/>
            </a:xfrm>
            <a:prstGeom prst="roundRect">
              <a:avLst>
                <a:gd name="adj" fmla="val 8338"/>
              </a:avLst>
            </a:prstGeom>
            <a:solidFill>
              <a:schemeClr val="bg1">
                <a:lumMod val="75000"/>
              </a:schemeClr>
            </a:solidFill>
            <a:ln w="38100">
              <a:solidFill>
                <a:srgbClr val="00B05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59AF23E-C24A-4C0B-874A-0D3CFC22B3CE}"/>
                </a:ext>
              </a:extLst>
            </p:cNvPr>
            <p:cNvGrpSpPr/>
            <p:nvPr/>
          </p:nvGrpSpPr>
          <p:grpSpPr>
            <a:xfrm>
              <a:off x="4911790" y="2118120"/>
              <a:ext cx="2362200" cy="2274136"/>
              <a:chOff x="4921120" y="2012906"/>
              <a:chExt cx="2362200" cy="2274136"/>
            </a:xfrm>
          </p:grpSpPr>
          <p:sp>
            <p:nvSpPr>
              <p:cNvPr id="26" name="Content Placeholder 5">
                <a:extLst>
                  <a:ext uri="{FF2B5EF4-FFF2-40B4-BE49-F238E27FC236}">
                    <a16:creationId xmlns:a16="http://schemas.microsoft.com/office/drawing/2014/main" id="{3A336196-8398-4CCE-855F-F77ACF839D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21120" y="2012906"/>
                <a:ext cx="2362200" cy="468207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“Our System” </a:t>
                </a:r>
              </a:p>
            </p:txBody>
          </p:sp>
          <p:sp>
            <p:nvSpPr>
              <p:cNvPr id="118" name="Content Placeholder 5">
                <a:extLst>
                  <a:ext uri="{FF2B5EF4-FFF2-40B4-BE49-F238E27FC236}">
                    <a16:creationId xmlns:a16="http://schemas.microsoft.com/office/drawing/2014/main" id="{8D8AA675-ED9B-4660-8D95-ED68F786EAF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04940" y="3729527"/>
                <a:ext cx="2194560" cy="557515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38100">
                <a:solidFill>
                  <a:srgbClr val="00B050"/>
                </a:solidFill>
              </a:ln>
            </p:spPr>
            <p:txBody>
              <a:bodyPr vert="horz" lIns="91440" tIns="45720" rIns="91440" bIns="45720" rtlCol="0" anchor="ctr">
                <a:normAutofit fontScale="6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Substantial Powder Recovery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8126755E-C551-4E53-BD37-CE6024CD3DF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628824" y="1219199"/>
              <a:ext cx="3658045" cy="3938363"/>
              <a:chOff x="3060680" y="156120"/>
              <a:chExt cx="6125864" cy="6595293"/>
            </a:xfrm>
          </p:grpSpPr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C714E19A-0C42-4821-B735-4637E6CA2BC3}"/>
                  </a:ext>
                </a:extLst>
              </p:cNvPr>
              <p:cNvGrpSpPr/>
              <p:nvPr/>
            </p:nvGrpSpPr>
            <p:grpSpPr>
              <a:xfrm>
                <a:off x="3871220" y="156120"/>
                <a:ext cx="4482266" cy="5891619"/>
                <a:chOff x="3871220" y="156120"/>
                <a:chExt cx="4482266" cy="5891619"/>
              </a:xfrm>
            </p:grpSpPr>
            <p:grpSp>
              <p:nvGrpSpPr>
                <p:cNvPr id="162" name="Group 161">
                  <a:extLst>
                    <a:ext uri="{FF2B5EF4-FFF2-40B4-BE49-F238E27FC236}">
                      <a16:creationId xmlns:a16="http://schemas.microsoft.com/office/drawing/2014/main" id="{31D5A024-0C78-471A-ACE2-87ABA3956C11}"/>
                    </a:ext>
                  </a:extLst>
                </p:cNvPr>
                <p:cNvGrpSpPr/>
                <p:nvPr/>
              </p:nvGrpSpPr>
              <p:grpSpPr>
                <a:xfrm>
                  <a:off x="3871220" y="156120"/>
                  <a:ext cx="4482266" cy="2961640"/>
                  <a:chOff x="3871220" y="156120"/>
                  <a:chExt cx="4482266" cy="2961640"/>
                </a:xfrm>
              </p:grpSpPr>
              <p:grpSp>
                <p:nvGrpSpPr>
                  <p:cNvPr id="183" name="Group 182">
                    <a:extLst>
                      <a:ext uri="{FF2B5EF4-FFF2-40B4-BE49-F238E27FC236}">
                        <a16:creationId xmlns:a16="http://schemas.microsoft.com/office/drawing/2014/main" id="{014D560E-C22E-46DA-AAF2-341E3C8D21EF}"/>
                      </a:ext>
                    </a:extLst>
                  </p:cNvPr>
                  <p:cNvGrpSpPr/>
                  <p:nvPr/>
                </p:nvGrpSpPr>
                <p:grpSpPr>
                  <a:xfrm>
                    <a:off x="7622226" y="156120"/>
                    <a:ext cx="731260" cy="2961640"/>
                    <a:chOff x="3871220" y="154940"/>
                    <a:chExt cx="731260" cy="2961640"/>
                  </a:xfrm>
                </p:grpSpPr>
                <p:sp>
                  <p:nvSpPr>
                    <p:cNvPr id="196" name="Freeform: Shape 195">
                      <a:extLst>
                        <a:ext uri="{FF2B5EF4-FFF2-40B4-BE49-F238E27FC236}">
                          <a16:creationId xmlns:a16="http://schemas.microsoft.com/office/drawing/2014/main" id="{CF33281D-E98A-40A5-A021-3E37AE17E4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2550" y="154940"/>
                      <a:ext cx="228600" cy="1290320"/>
                    </a:xfrm>
                    <a:custGeom>
                      <a:avLst/>
                      <a:gdLst>
                        <a:gd name="connsiteX0" fmla="*/ 0 w 228600"/>
                        <a:gd name="connsiteY0" fmla="*/ 0 h 1290320"/>
                        <a:gd name="connsiteX1" fmla="*/ 228600 w 228600"/>
                        <a:gd name="connsiteY1" fmla="*/ 0 h 1290320"/>
                        <a:gd name="connsiteX2" fmla="*/ 228600 w 228600"/>
                        <a:gd name="connsiteY2" fmla="*/ 129540 h 1290320"/>
                        <a:gd name="connsiteX3" fmla="*/ 185420 w 228600"/>
                        <a:gd name="connsiteY3" fmla="*/ 129540 h 1290320"/>
                        <a:gd name="connsiteX4" fmla="*/ 185420 w 228600"/>
                        <a:gd name="connsiteY4" fmla="*/ 1290320 h 1290320"/>
                        <a:gd name="connsiteX5" fmla="*/ 43180 w 228600"/>
                        <a:gd name="connsiteY5" fmla="*/ 1290320 h 1290320"/>
                        <a:gd name="connsiteX6" fmla="*/ 43180 w 228600"/>
                        <a:gd name="connsiteY6" fmla="*/ 129540 h 1290320"/>
                        <a:gd name="connsiteX7" fmla="*/ 0 w 228600"/>
                        <a:gd name="connsiteY7" fmla="*/ 129540 h 1290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8600" h="1290320">
                          <a:moveTo>
                            <a:pt x="0" y="0"/>
                          </a:moveTo>
                          <a:lnTo>
                            <a:pt x="228600" y="0"/>
                          </a:lnTo>
                          <a:lnTo>
                            <a:pt x="228600" y="129540"/>
                          </a:lnTo>
                          <a:lnTo>
                            <a:pt x="185420" y="129540"/>
                          </a:lnTo>
                          <a:lnTo>
                            <a:pt x="185420" y="1290320"/>
                          </a:lnTo>
                          <a:lnTo>
                            <a:pt x="43180" y="1290320"/>
                          </a:lnTo>
                          <a:lnTo>
                            <a:pt x="43180" y="129540"/>
                          </a:lnTo>
                          <a:lnTo>
                            <a:pt x="0" y="129540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7" name="Freeform: Shape 196">
                      <a:extLst>
                        <a:ext uri="{FF2B5EF4-FFF2-40B4-BE49-F238E27FC236}">
                          <a16:creationId xmlns:a16="http://schemas.microsoft.com/office/drawing/2014/main" id="{C2377D90-FCFA-4299-8704-B6B16CA037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0645" y="1602740"/>
                      <a:ext cx="232410" cy="1513840"/>
                    </a:xfrm>
                    <a:custGeom>
                      <a:avLst/>
                      <a:gdLst>
                        <a:gd name="connsiteX0" fmla="*/ 40958 w 232410"/>
                        <a:gd name="connsiteY0" fmla="*/ 0 h 1541145"/>
                        <a:gd name="connsiteX1" fmla="*/ 191453 w 232410"/>
                        <a:gd name="connsiteY1" fmla="*/ 0 h 1541145"/>
                        <a:gd name="connsiteX2" fmla="*/ 191453 w 232410"/>
                        <a:gd name="connsiteY2" fmla="*/ 1415415 h 1541145"/>
                        <a:gd name="connsiteX3" fmla="*/ 232410 w 232410"/>
                        <a:gd name="connsiteY3" fmla="*/ 1415415 h 1541145"/>
                        <a:gd name="connsiteX4" fmla="*/ 232410 w 232410"/>
                        <a:gd name="connsiteY4" fmla="*/ 1541145 h 1541145"/>
                        <a:gd name="connsiteX5" fmla="*/ 0 w 232410"/>
                        <a:gd name="connsiteY5" fmla="*/ 1541145 h 1541145"/>
                        <a:gd name="connsiteX6" fmla="*/ 0 w 232410"/>
                        <a:gd name="connsiteY6" fmla="*/ 1415415 h 1541145"/>
                        <a:gd name="connsiteX7" fmla="*/ 40958 w 232410"/>
                        <a:gd name="connsiteY7" fmla="*/ 1415415 h 1541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2410" h="1541145">
                          <a:moveTo>
                            <a:pt x="40958" y="0"/>
                          </a:moveTo>
                          <a:lnTo>
                            <a:pt x="191453" y="0"/>
                          </a:lnTo>
                          <a:lnTo>
                            <a:pt x="191453" y="1415415"/>
                          </a:lnTo>
                          <a:lnTo>
                            <a:pt x="232410" y="1415415"/>
                          </a:lnTo>
                          <a:lnTo>
                            <a:pt x="232410" y="1541145"/>
                          </a:lnTo>
                          <a:lnTo>
                            <a:pt x="0" y="1541145"/>
                          </a:lnTo>
                          <a:lnTo>
                            <a:pt x="0" y="1415415"/>
                          </a:lnTo>
                          <a:lnTo>
                            <a:pt x="40958" y="1415415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198" name="Group 197">
                      <a:extLst>
                        <a:ext uri="{FF2B5EF4-FFF2-40B4-BE49-F238E27FC236}">
                          <a16:creationId xmlns:a16="http://schemas.microsoft.com/office/drawing/2014/main" id="{BAEF8EC7-A55D-4A92-9F02-831880E6B17B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871220" y="914401"/>
                      <a:ext cx="731260" cy="1444814"/>
                      <a:chOff x="4800600" y="1531620"/>
                      <a:chExt cx="1882140" cy="4030980"/>
                    </a:xfrm>
                  </p:grpSpPr>
                  <p:sp>
                    <p:nvSpPr>
                      <p:cNvPr id="203" name="Freeform: Shape 202">
                        <a:extLst>
                          <a:ext uri="{FF2B5EF4-FFF2-40B4-BE49-F238E27FC236}">
                            <a16:creationId xmlns:a16="http://schemas.microsoft.com/office/drawing/2014/main" id="{A6AA05B5-12A0-47C0-8C4E-C608E83D8484}"/>
                          </a:ext>
                        </a:extLst>
                      </p:cNvPr>
                      <p:cNvSpPr/>
                      <p:nvPr/>
                    </p:nvSpPr>
                    <p:spPr>
                      <a:xfrm rot="385971">
                        <a:off x="5020728" y="4076461"/>
                        <a:ext cx="1426970" cy="1480140"/>
                      </a:xfrm>
                      <a:custGeom>
                        <a:avLst/>
                        <a:gdLst>
                          <a:gd name="connsiteX0" fmla="*/ 16274 w 1426970"/>
                          <a:gd name="connsiteY0" fmla="*/ 0 h 1480140"/>
                          <a:gd name="connsiteX1" fmla="*/ 1256018 w 1426970"/>
                          <a:gd name="connsiteY1" fmla="*/ 0 h 1480140"/>
                          <a:gd name="connsiteX2" fmla="*/ 1272292 w 1426970"/>
                          <a:gd name="connsiteY2" fmla="*/ 16274 h 1480140"/>
                          <a:gd name="connsiteX3" fmla="*/ 1272292 w 1426970"/>
                          <a:gd name="connsiteY3" fmla="*/ 81371 h 1480140"/>
                          <a:gd name="connsiteX4" fmla="*/ 1267525 w 1426970"/>
                          <a:gd name="connsiteY4" fmla="*/ 92878 h 1480140"/>
                          <a:gd name="connsiteX5" fmla="*/ 1267412 w 1426970"/>
                          <a:gd name="connsiteY5" fmla="*/ 92925 h 1480140"/>
                          <a:gd name="connsiteX6" fmla="*/ 1267105 w 1426970"/>
                          <a:gd name="connsiteY6" fmla="*/ 94713 h 1480140"/>
                          <a:gd name="connsiteX7" fmla="*/ 1256936 w 1426970"/>
                          <a:gd name="connsiteY7" fmla="*/ 101905 h 1480140"/>
                          <a:gd name="connsiteX8" fmla="*/ 408430 w 1426970"/>
                          <a:gd name="connsiteY8" fmla="*/ 294170 h 1480140"/>
                          <a:gd name="connsiteX9" fmla="*/ 1299409 w 1426970"/>
                          <a:gd name="connsiteY9" fmla="*/ 294170 h 1480140"/>
                          <a:gd name="connsiteX10" fmla="*/ 1315684 w 1426970"/>
                          <a:gd name="connsiteY10" fmla="*/ 310444 h 1480140"/>
                          <a:gd name="connsiteX11" fmla="*/ 1315684 w 1426970"/>
                          <a:gd name="connsiteY11" fmla="*/ 375541 h 1480140"/>
                          <a:gd name="connsiteX12" fmla="*/ 1310917 w 1426970"/>
                          <a:gd name="connsiteY12" fmla="*/ 387048 h 1480140"/>
                          <a:gd name="connsiteX13" fmla="*/ 1310803 w 1426970"/>
                          <a:gd name="connsiteY13" fmla="*/ 387096 h 1480140"/>
                          <a:gd name="connsiteX14" fmla="*/ 1310496 w 1426970"/>
                          <a:gd name="connsiteY14" fmla="*/ 388884 h 1480140"/>
                          <a:gd name="connsiteX15" fmla="*/ 1300327 w 1426970"/>
                          <a:gd name="connsiteY15" fmla="*/ 396075 h 1480140"/>
                          <a:gd name="connsiteX16" fmla="*/ 451826 w 1426970"/>
                          <a:gd name="connsiteY16" fmla="*/ 588339 h 1480140"/>
                          <a:gd name="connsiteX17" fmla="*/ 1342801 w 1426970"/>
                          <a:gd name="connsiteY17" fmla="*/ 588339 h 1480140"/>
                          <a:gd name="connsiteX18" fmla="*/ 1359075 w 1426970"/>
                          <a:gd name="connsiteY18" fmla="*/ 604613 h 1480140"/>
                          <a:gd name="connsiteX19" fmla="*/ 1359075 w 1426970"/>
                          <a:gd name="connsiteY19" fmla="*/ 669710 h 1480140"/>
                          <a:gd name="connsiteX20" fmla="*/ 1354308 w 1426970"/>
                          <a:gd name="connsiteY20" fmla="*/ 681218 h 1480140"/>
                          <a:gd name="connsiteX21" fmla="*/ 1354194 w 1426970"/>
                          <a:gd name="connsiteY21" fmla="*/ 681265 h 1480140"/>
                          <a:gd name="connsiteX22" fmla="*/ 1353887 w 1426970"/>
                          <a:gd name="connsiteY22" fmla="*/ 683055 h 1480140"/>
                          <a:gd name="connsiteX23" fmla="*/ 1343717 w 1426970"/>
                          <a:gd name="connsiteY23" fmla="*/ 690246 h 1480140"/>
                          <a:gd name="connsiteX24" fmla="*/ 553260 w 1426970"/>
                          <a:gd name="connsiteY24" fmla="*/ 869358 h 1480140"/>
                          <a:gd name="connsiteX25" fmla="*/ 1366817 w 1426970"/>
                          <a:gd name="connsiteY25" fmla="*/ 869358 h 1480140"/>
                          <a:gd name="connsiteX26" fmla="*/ 1383091 w 1426970"/>
                          <a:gd name="connsiteY26" fmla="*/ 885632 h 1480140"/>
                          <a:gd name="connsiteX27" fmla="*/ 1383092 w 1426970"/>
                          <a:gd name="connsiteY27" fmla="*/ 898767 h 1480140"/>
                          <a:gd name="connsiteX28" fmla="*/ 1384997 w 1426970"/>
                          <a:gd name="connsiteY28" fmla="*/ 901462 h 1480140"/>
                          <a:gd name="connsiteX29" fmla="*/ 1399383 w 1426970"/>
                          <a:gd name="connsiteY29" fmla="*/ 964949 h 1480140"/>
                          <a:gd name="connsiteX30" fmla="*/ 1387108 w 1426970"/>
                          <a:gd name="connsiteY30" fmla="*/ 984417 h 1480140"/>
                          <a:gd name="connsiteX31" fmla="*/ 646066 w 1426970"/>
                          <a:gd name="connsiteY31" fmla="*/ 1152331 h 1480140"/>
                          <a:gd name="connsiteX32" fmla="*/ 1396166 w 1426970"/>
                          <a:gd name="connsiteY32" fmla="*/ 1152331 h 1480140"/>
                          <a:gd name="connsiteX33" fmla="*/ 1412440 w 1426970"/>
                          <a:gd name="connsiteY33" fmla="*/ 1168605 h 1480140"/>
                          <a:gd name="connsiteX34" fmla="*/ 1412440 w 1426970"/>
                          <a:gd name="connsiteY34" fmla="*/ 1210986 h 1480140"/>
                          <a:gd name="connsiteX35" fmla="*/ 1415685 w 1426970"/>
                          <a:gd name="connsiteY35" fmla="*/ 1216857 h 1480140"/>
                          <a:gd name="connsiteX36" fmla="*/ 1426812 w 1426970"/>
                          <a:gd name="connsiteY36" fmla="*/ 1315545 h 1480140"/>
                          <a:gd name="connsiteX37" fmla="*/ 1404921 w 1426970"/>
                          <a:gd name="connsiteY37" fmla="*/ 1343000 h 1480140"/>
                          <a:gd name="connsiteX38" fmla="*/ 189985 w 1426970"/>
                          <a:gd name="connsiteY38" fmla="*/ 1479982 h 1480140"/>
                          <a:gd name="connsiteX39" fmla="*/ 162531 w 1426970"/>
                          <a:gd name="connsiteY39" fmla="*/ 1458091 h 1480140"/>
                          <a:gd name="connsiteX40" fmla="*/ 151404 w 1426970"/>
                          <a:gd name="connsiteY40" fmla="*/ 1359403 h 1480140"/>
                          <a:gd name="connsiteX41" fmla="*/ 173295 w 1426970"/>
                          <a:gd name="connsiteY41" fmla="*/ 1331948 h 1480140"/>
                          <a:gd name="connsiteX42" fmla="*/ 900327 w 1426970"/>
                          <a:gd name="connsiteY42" fmla="*/ 1249976 h 1480140"/>
                          <a:gd name="connsiteX43" fmla="*/ 215139 w 1426970"/>
                          <a:gd name="connsiteY43" fmla="*/ 1249976 h 1480140"/>
                          <a:gd name="connsiteX44" fmla="*/ 204691 w 1426970"/>
                          <a:gd name="connsiteY44" fmla="*/ 1252344 h 1480140"/>
                          <a:gd name="connsiteX45" fmla="*/ 192415 w 1426970"/>
                          <a:gd name="connsiteY45" fmla="*/ 1250238 h 1480140"/>
                          <a:gd name="connsiteX46" fmla="*/ 192229 w 1426970"/>
                          <a:gd name="connsiteY46" fmla="*/ 1249976 h 1480140"/>
                          <a:gd name="connsiteX47" fmla="*/ 156422 w 1426970"/>
                          <a:gd name="connsiteY47" fmla="*/ 1249976 h 1480140"/>
                          <a:gd name="connsiteX48" fmla="*/ 140148 w 1426970"/>
                          <a:gd name="connsiteY48" fmla="*/ 1233702 h 1480140"/>
                          <a:gd name="connsiteX49" fmla="*/ 140148 w 1426970"/>
                          <a:gd name="connsiteY49" fmla="*/ 1168605 h 1480140"/>
                          <a:gd name="connsiteX50" fmla="*/ 156422 w 1426970"/>
                          <a:gd name="connsiteY50" fmla="*/ 1152331 h 1480140"/>
                          <a:gd name="connsiteX51" fmla="*/ 204215 w 1426970"/>
                          <a:gd name="connsiteY51" fmla="*/ 1152331 h 1480140"/>
                          <a:gd name="connsiteX52" fmla="*/ 1022110 w 1426970"/>
                          <a:gd name="connsiteY52" fmla="*/ 967003 h 1480140"/>
                          <a:gd name="connsiteX53" fmla="*/ 127074 w 1426970"/>
                          <a:gd name="connsiteY53" fmla="*/ 967003 h 1480140"/>
                          <a:gd name="connsiteX54" fmla="*/ 110799 w 1426970"/>
                          <a:gd name="connsiteY54" fmla="*/ 950729 h 1480140"/>
                          <a:gd name="connsiteX55" fmla="*/ 110799 w 1426970"/>
                          <a:gd name="connsiteY55" fmla="*/ 885632 h 1480140"/>
                          <a:gd name="connsiteX56" fmla="*/ 127074 w 1426970"/>
                          <a:gd name="connsiteY56" fmla="*/ 869358 h 1480140"/>
                          <a:gd name="connsiteX57" fmla="*/ 130650 w 1426970"/>
                          <a:gd name="connsiteY57" fmla="*/ 869358 h 1480140"/>
                          <a:gd name="connsiteX58" fmla="*/ 139721 w 1426970"/>
                          <a:gd name="connsiteY58" fmla="*/ 862943 h 1480140"/>
                          <a:gd name="connsiteX59" fmla="*/ 920676 w 1426970"/>
                          <a:gd name="connsiteY59" fmla="*/ 685984 h 1480140"/>
                          <a:gd name="connsiteX60" fmla="*/ 103057 w 1426970"/>
                          <a:gd name="connsiteY60" fmla="*/ 685984 h 1480140"/>
                          <a:gd name="connsiteX61" fmla="*/ 86783 w 1426970"/>
                          <a:gd name="connsiteY61" fmla="*/ 669710 h 1480140"/>
                          <a:gd name="connsiteX62" fmla="*/ 86783 w 1426970"/>
                          <a:gd name="connsiteY62" fmla="*/ 604613 h 1480140"/>
                          <a:gd name="connsiteX63" fmla="*/ 87418 w 1426970"/>
                          <a:gd name="connsiteY63" fmla="*/ 603080 h 1480140"/>
                          <a:gd name="connsiteX64" fmla="*/ 84056 w 1426970"/>
                          <a:gd name="connsiteY64" fmla="*/ 588240 h 1480140"/>
                          <a:gd name="connsiteX65" fmla="*/ 96331 w 1426970"/>
                          <a:gd name="connsiteY65" fmla="*/ 568772 h 1480140"/>
                          <a:gd name="connsiteX66" fmla="*/ 877281 w 1426970"/>
                          <a:gd name="connsiteY66" fmla="*/ 391815 h 1480140"/>
                          <a:gd name="connsiteX67" fmla="*/ 59666 w 1426970"/>
                          <a:gd name="connsiteY67" fmla="*/ 391815 h 1480140"/>
                          <a:gd name="connsiteX68" fmla="*/ 43391 w 1426970"/>
                          <a:gd name="connsiteY68" fmla="*/ 375541 h 1480140"/>
                          <a:gd name="connsiteX69" fmla="*/ 43392 w 1426970"/>
                          <a:gd name="connsiteY69" fmla="*/ 310444 h 1480140"/>
                          <a:gd name="connsiteX70" fmla="*/ 44028 w 1426970"/>
                          <a:gd name="connsiteY70" fmla="*/ 308909 h 1480140"/>
                          <a:gd name="connsiteX71" fmla="*/ 40665 w 1426970"/>
                          <a:gd name="connsiteY71" fmla="*/ 294069 h 1480140"/>
                          <a:gd name="connsiteX72" fmla="*/ 52940 w 1426970"/>
                          <a:gd name="connsiteY72" fmla="*/ 274601 h 1480140"/>
                          <a:gd name="connsiteX73" fmla="*/ 833884 w 1426970"/>
                          <a:gd name="connsiteY73" fmla="*/ 97645 h 1480140"/>
                          <a:gd name="connsiteX74" fmla="*/ 16274 w 1426970"/>
                          <a:gd name="connsiteY74" fmla="*/ 97645 h 1480140"/>
                          <a:gd name="connsiteX75" fmla="*/ 0 w 1426970"/>
                          <a:gd name="connsiteY75" fmla="*/ 81371 h 1480140"/>
                          <a:gd name="connsiteX76" fmla="*/ 0 w 1426970"/>
                          <a:gd name="connsiteY76" fmla="*/ 16274 h 1480140"/>
                          <a:gd name="connsiteX77" fmla="*/ 16274 w 1426970"/>
                          <a:gd name="connsiteY77" fmla="*/ 0 h 14801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</a:cxnLst>
                        <a:rect l="l" t="t" r="r" b="b"/>
                        <a:pathLst>
                          <a:path w="1426970" h="1480140">
                            <a:moveTo>
                              <a:pt x="16274" y="0"/>
                            </a:moveTo>
                            <a:lnTo>
                              <a:pt x="1256018" y="0"/>
                            </a:lnTo>
                            <a:cubicBezTo>
                              <a:pt x="1265006" y="0"/>
                              <a:pt x="1272292" y="7286"/>
                              <a:pt x="1272292" y="16274"/>
                            </a:cubicBezTo>
                            <a:lnTo>
                              <a:pt x="1272292" y="81371"/>
                            </a:lnTo>
                            <a:cubicBezTo>
                              <a:pt x="1272292" y="85865"/>
                              <a:pt x="1270470" y="89933"/>
                              <a:pt x="1267525" y="92878"/>
                            </a:cubicBezTo>
                            <a:lnTo>
                              <a:pt x="1267412" y="92925"/>
                            </a:lnTo>
                            <a:lnTo>
                              <a:pt x="1267105" y="94713"/>
                            </a:lnTo>
                            <a:cubicBezTo>
                              <a:pt x="1264884" y="98236"/>
                              <a:pt x="1261319" y="100911"/>
                              <a:pt x="1256936" y="101905"/>
                            </a:cubicBezTo>
                            <a:lnTo>
                              <a:pt x="408430" y="294170"/>
                            </a:lnTo>
                            <a:lnTo>
                              <a:pt x="1299409" y="294170"/>
                            </a:lnTo>
                            <a:cubicBezTo>
                              <a:pt x="1308397" y="294170"/>
                              <a:pt x="1315684" y="301456"/>
                              <a:pt x="1315684" y="310444"/>
                            </a:cubicBezTo>
                            <a:lnTo>
                              <a:pt x="1315684" y="375541"/>
                            </a:lnTo>
                            <a:cubicBezTo>
                              <a:pt x="1315684" y="380035"/>
                              <a:pt x="1313862" y="384103"/>
                              <a:pt x="1310917" y="387048"/>
                            </a:cubicBezTo>
                            <a:lnTo>
                              <a:pt x="1310803" y="387096"/>
                            </a:lnTo>
                            <a:lnTo>
                              <a:pt x="1310496" y="388884"/>
                            </a:lnTo>
                            <a:cubicBezTo>
                              <a:pt x="1308275" y="392407"/>
                              <a:pt x="1304709" y="395083"/>
                              <a:pt x="1300327" y="396075"/>
                            </a:cubicBezTo>
                            <a:lnTo>
                              <a:pt x="451826" y="588339"/>
                            </a:lnTo>
                            <a:lnTo>
                              <a:pt x="1342801" y="588339"/>
                            </a:lnTo>
                            <a:cubicBezTo>
                              <a:pt x="1351789" y="588339"/>
                              <a:pt x="1359075" y="595625"/>
                              <a:pt x="1359075" y="604613"/>
                            </a:cubicBezTo>
                            <a:lnTo>
                              <a:pt x="1359075" y="669710"/>
                            </a:lnTo>
                            <a:cubicBezTo>
                              <a:pt x="1359075" y="674204"/>
                              <a:pt x="1357253" y="678273"/>
                              <a:pt x="1354308" y="681218"/>
                            </a:cubicBezTo>
                            <a:lnTo>
                              <a:pt x="1354194" y="681265"/>
                            </a:lnTo>
                            <a:lnTo>
                              <a:pt x="1353887" y="683055"/>
                            </a:lnTo>
                            <a:cubicBezTo>
                              <a:pt x="1351665" y="686578"/>
                              <a:pt x="1348100" y="689253"/>
                              <a:pt x="1343717" y="690246"/>
                            </a:cubicBezTo>
                            <a:lnTo>
                              <a:pt x="553260" y="869358"/>
                            </a:lnTo>
                            <a:lnTo>
                              <a:pt x="1366817" y="869358"/>
                            </a:lnTo>
                            <a:cubicBezTo>
                              <a:pt x="1375805" y="869358"/>
                              <a:pt x="1383091" y="876644"/>
                              <a:pt x="1383091" y="885632"/>
                            </a:cubicBezTo>
                            <a:lnTo>
                              <a:pt x="1383092" y="898767"/>
                            </a:lnTo>
                            <a:lnTo>
                              <a:pt x="1384997" y="901462"/>
                            </a:lnTo>
                            <a:lnTo>
                              <a:pt x="1399383" y="964949"/>
                            </a:lnTo>
                            <a:cubicBezTo>
                              <a:pt x="1401369" y="973715"/>
                              <a:pt x="1395874" y="982431"/>
                              <a:pt x="1387108" y="984417"/>
                            </a:cubicBezTo>
                            <a:lnTo>
                              <a:pt x="646066" y="1152331"/>
                            </a:lnTo>
                            <a:lnTo>
                              <a:pt x="1396166" y="1152331"/>
                            </a:lnTo>
                            <a:cubicBezTo>
                              <a:pt x="1405154" y="1152331"/>
                              <a:pt x="1412440" y="1159617"/>
                              <a:pt x="1412440" y="1168605"/>
                            </a:cubicBezTo>
                            <a:lnTo>
                              <a:pt x="1412440" y="1210986"/>
                            </a:lnTo>
                            <a:lnTo>
                              <a:pt x="1415685" y="1216857"/>
                            </a:lnTo>
                            <a:lnTo>
                              <a:pt x="1426812" y="1315545"/>
                            </a:lnTo>
                            <a:cubicBezTo>
                              <a:pt x="1428348" y="1329172"/>
                              <a:pt x="1418548" y="1341463"/>
                              <a:pt x="1404921" y="1343000"/>
                            </a:cubicBezTo>
                            <a:lnTo>
                              <a:pt x="189985" y="1479982"/>
                            </a:lnTo>
                            <a:cubicBezTo>
                              <a:pt x="176358" y="1481518"/>
                              <a:pt x="164067" y="1471718"/>
                              <a:pt x="162531" y="1458091"/>
                            </a:cubicBezTo>
                            <a:lnTo>
                              <a:pt x="151404" y="1359403"/>
                            </a:lnTo>
                            <a:cubicBezTo>
                              <a:pt x="149867" y="1345776"/>
                              <a:pt x="159668" y="1333484"/>
                              <a:pt x="173295" y="1331948"/>
                            </a:cubicBezTo>
                            <a:lnTo>
                              <a:pt x="900327" y="1249976"/>
                            </a:lnTo>
                            <a:lnTo>
                              <a:pt x="215139" y="1249976"/>
                            </a:lnTo>
                            <a:lnTo>
                              <a:pt x="204691" y="1252344"/>
                            </a:lnTo>
                            <a:cubicBezTo>
                              <a:pt x="200308" y="1253337"/>
                              <a:pt x="195938" y="1252460"/>
                              <a:pt x="192415" y="1250238"/>
                            </a:cubicBezTo>
                            <a:lnTo>
                              <a:pt x="192229" y="1249976"/>
                            </a:lnTo>
                            <a:lnTo>
                              <a:pt x="156422" y="1249976"/>
                            </a:lnTo>
                            <a:cubicBezTo>
                              <a:pt x="147434" y="1249976"/>
                              <a:pt x="140148" y="1242690"/>
                              <a:pt x="140148" y="1233702"/>
                            </a:cubicBezTo>
                            <a:lnTo>
                              <a:pt x="140148" y="1168605"/>
                            </a:lnTo>
                            <a:cubicBezTo>
                              <a:pt x="140148" y="1159617"/>
                              <a:pt x="147434" y="1152331"/>
                              <a:pt x="156422" y="1152331"/>
                            </a:cubicBezTo>
                            <a:lnTo>
                              <a:pt x="204215" y="1152331"/>
                            </a:lnTo>
                            <a:lnTo>
                              <a:pt x="1022110" y="967003"/>
                            </a:lnTo>
                            <a:lnTo>
                              <a:pt x="127074" y="967003"/>
                            </a:lnTo>
                            <a:cubicBezTo>
                              <a:pt x="118085" y="967003"/>
                              <a:pt x="110799" y="959717"/>
                              <a:pt x="110799" y="950729"/>
                            </a:cubicBezTo>
                            <a:lnTo>
                              <a:pt x="110799" y="885632"/>
                            </a:lnTo>
                            <a:cubicBezTo>
                              <a:pt x="110799" y="876644"/>
                              <a:pt x="118085" y="869358"/>
                              <a:pt x="127074" y="869358"/>
                            </a:cubicBezTo>
                            <a:lnTo>
                              <a:pt x="130650" y="869358"/>
                            </a:lnTo>
                            <a:lnTo>
                              <a:pt x="139721" y="862943"/>
                            </a:lnTo>
                            <a:lnTo>
                              <a:pt x="920676" y="685984"/>
                            </a:lnTo>
                            <a:lnTo>
                              <a:pt x="103057" y="685984"/>
                            </a:lnTo>
                            <a:cubicBezTo>
                              <a:pt x="94069" y="685984"/>
                              <a:pt x="86783" y="678698"/>
                              <a:pt x="86783" y="669710"/>
                            </a:cubicBezTo>
                            <a:lnTo>
                              <a:pt x="86783" y="604613"/>
                            </a:lnTo>
                            <a:lnTo>
                              <a:pt x="87418" y="603080"/>
                            </a:lnTo>
                            <a:lnTo>
                              <a:pt x="84056" y="588240"/>
                            </a:lnTo>
                            <a:cubicBezTo>
                              <a:pt x="82069" y="579474"/>
                              <a:pt x="87565" y="570758"/>
                              <a:pt x="96331" y="568772"/>
                            </a:cubicBezTo>
                            <a:lnTo>
                              <a:pt x="877281" y="391815"/>
                            </a:lnTo>
                            <a:lnTo>
                              <a:pt x="59666" y="391815"/>
                            </a:lnTo>
                            <a:cubicBezTo>
                              <a:pt x="50678" y="391815"/>
                              <a:pt x="43391" y="384529"/>
                              <a:pt x="43391" y="375541"/>
                            </a:cubicBezTo>
                            <a:lnTo>
                              <a:pt x="43392" y="310444"/>
                            </a:lnTo>
                            <a:lnTo>
                              <a:pt x="44028" y="308909"/>
                            </a:lnTo>
                            <a:lnTo>
                              <a:pt x="40665" y="294069"/>
                            </a:lnTo>
                            <a:cubicBezTo>
                              <a:pt x="38679" y="285303"/>
                              <a:pt x="44174" y="276587"/>
                              <a:pt x="52940" y="274601"/>
                            </a:cubicBezTo>
                            <a:lnTo>
                              <a:pt x="833884" y="97645"/>
                            </a:lnTo>
                            <a:lnTo>
                              <a:pt x="16274" y="97645"/>
                            </a:lnTo>
                            <a:cubicBezTo>
                              <a:pt x="7286" y="97645"/>
                              <a:pt x="0" y="90359"/>
                              <a:pt x="0" y="81371"/>
                            </a:cubicBezTo>
                            <a:lnTo>
                              <a:pt x="0" y="16274"/>
                            </a:lnTo>
                            <a:cubicBezTo>
                              <a:pt x="0" y="7286"/>
                              <a:pt x="7286" y="0"/>
                              <a:pt x="1627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2">
                          <a:lumMod val="5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04" name="Freeform: Shape 203">
                        <a:extLst>
                          <a:ext uri="{FF2B5EF4-FFF2-40B4-BE49-F238E27FC236}">
                            <a16:creationId xmlns:a16="http://schemas.microsoft.com/office/drawing/2014/main" id="{77027A50-52E1-4A77-8ECD-B96C27C525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00600" y="1531620"/>
                        <a:ext cx="1882140" cy="4030980"/>
                      </a:xfrm>
                      <a:custGeom>
                        <a:avLst/>
                        <a:gdLst>
                          <a:gd name="connsiteX0" fmla="*/ 147815 w 1882140"/>
                          <a:gd name="connsiteY0" fmla="*/ 60960 h 4030980"/>
                          <a:gd name="connsiteX1" fmla="*/ 68580 w 1882140"/>
                          <a:gd name="connsiteY1" fmla="*/ 140195 h 4030980"/>
                          <a:gd name="connsiteX2" fmla="*/ 68580 w 1882140"/>
                          <a:gd name="connsiteY2" fmla="*/ 3890785 h 4030980"/>
                          <a:gd name="connsiteX3" fmla="*/ 147815 w 1882140"/>
                          <a:gd name="connsiteY3" fmla="*/ 3970020 h 4030980"/>
                          <a:gd name="connsiteX4" fmla="*/ 1741945 w 1882140"/>
                          <a:gd name="connsiteY4" fmla="*/ 3970020 h 4030980"/>
                          <a:gd name="connsiteX5" fmla="*/ 1821180 w 1882140"/>
                          <a:gd name="connsiteY5" fmla="*/ 3890785 h 4030980"/>
                          <a:gd name="connsiteX6" fmla="*/ 1821180 w 1882140"/>
                          <a:gd name="connsiteY6" fmla="*/ 140195 h 4030980"/>
                          <a:gd name="connsiteX7" fmla="*/ 1741945 w 1882140"/>
                          <a:gd name="connsiteY7" fmla="*/ 60960 h 4030980"/>
                          <a:gd name="connsiteX8" fmla="*/ 85092 w 1882140"/>
                          <a:gd name="connsiteY8" fmla="*/ 0 h 4030980"/>
                          <a:gd name="connsiteX9" fmla="*/ 1797048 w 1882140"/>
                          <a:gd name="connsiteY9" fmla="*/ 0 h 4030980"/>
                          <a:gd name="connsiteX10" fmla="*/ 1882140 w 1882140"/>
                          <a:gd name="connsiteY10" fmla="*/ 85092 h 4030980"/>
                          <a:gd name="connsiteX11" fmla="*/ 1882140 w 1882140"/>
                          <a:gd name="connsiteY11" fmla="*/ 3945888 h 4030980"/>
                          <a:gd name="connsiteX12" fmla="*/ 1797048 w 1882140"/>
                          <a:gd name="connsiteY12" fmla="*/ 4030980 h 4030980"/>
                          <a:gd name="connsiteX13" fmla="*/ 85092 w 1882140"/>
                          <a:gd name="connsiteY13" fmla="*/ 4030980 h 4030980"/>
                          <a:gd name="connsiteX14" fmla="*/ 0 w 1882140"/>
                          <a:gd name="connsiteY14" fmla="*/ 3945888 h 4030980"/>
                          <a:gd name="connsiteX15" fmla="*/ 0 w 1882140"/>
                          <a:gd name="connsiteY15" fmla="*/ 85092 h 4030980"/>
                          <a:gd name="connsiteX16" fmla="*/ 85092 w 1882140"/>
                          <a:gd name="connsiteY16" fmla="*/ 0 h 40309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882140" h="4030980">
                            <a:moveTo>
                              <a:pt x="147815" y="60960"/>
                            </a:moveTo>
                            <a:cubicBezTo>
                              <a:pt x="104055" y="60960"/>
                              <a:pt x="68580" y="96435"/>
                              <a:pt x="68580" y="140195"/>
                            </a:cubicBezTo>
                            <a:lnTo>
                              <a:pt x="68580" y="3890785"/>
                            </a:lnTo>
                            <a:cubicBezTo>
                              <a:pt x="68580" y="3934545"/>
                              <a:pt x="104055" y="3970020"/>
                              <a:pt x="147815" y="3970020"/>
                            </a:cubicBezTo>
                            <a:lnTo>
                              <a:pt x="1741945" y="3970020"/>
                            </a:lnTo>
                            <a:cubicBezTo>
                              <a:pt x="1785705" y="3970020"/>
                              <a:pt x="1821180" y="3934545"/>
                              <a:pt x="1821180" y="3890785"/>
                            </a:cubicBezTo>
                            <a:lnTo>
                              <a:pt x="1821180" y="140195"/>
                            </a:lnTo>
                            <a:cubicBezTo>
                              <a:pt x="1821180" y="96435"/>
                              <a:pt x="1785705" y="60960"/>
                              <a:pt x="1741945" y="60960"/>
                            </a:cubicBezTo>
                            <a:close/>
                            <a:moveTo>
                              <a:pt x="85092" y="0"/>
                            </a:moveTo>
                            <a:lnTo>
                              <a:pt x="1797048" y="0"/>
                            </a:lnTo>
                            <a:cubicBezTo>
                              <a:pt x="1844043" y="0"/>
                              <a:pt x="1882140" y="38097"/>
                              <a:pt x="1882140" y="85092"/>
                            </a:cubicBezTo>
                            <a:lnTo>
                              <a:pt x="1882140" y="3945888"/>
                            </a:lnTo>
                            <a:cubicBezTo>
                              <a:pt x="1882140" y="3992883"/>
                              <a:pt x="1844043" y="4030980"/>
                              <a:pt x="1797048" y="4030980"/>
                            </a:cubicBezTo>
                            <a:lnTo>
                              <a:pt x="85092" y="4030980"/>
                            </a:lnTo>
                            <a:cubicBezTo>
                              <a:pt x="38097" y="4030980"/>
                              <a:pt x="0" y="3992883"/>
                              <a:pt x="0" y="3945888"/>
                            </a:cubicBezTo>
                            <a:lnTo>
                              <a:pt x="0" y="85092"/>
                            </a:lnTo>
                            <a:cubicBezTo>
                              <a:pt x="0" y="38097"/>
                              <a:pt x="38097" y="0"/>
                              <a:pt x="8509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05" name="Rectangle: Rounded Corners 204">
                        <a:extLst>
                          <a:ext uri="{FF2B5EF4-FFF2-40B4-BE49-F238E27FC236}">
                            <a16:creationId xmlns:a16="http://schemas.microsoft.com/office/drawing/2014/main" id="{9B3668E7-8B43-4A6C-9036-8C693B1F584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0160" y="3820160"/>
                        <a:ext cx="1310640" cy="287020"/>
                      </a:xfrm>
                      <a:prstGeom prst="round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06" name="Trapezoid 205">
                        <a:extLst>
                          <a:ext uri="{FF2B5EF4-FFF2-40B4-BE49-F238E27FC236}">
                            <a16:creationId xmlns:a16="http://schemas.microsoft.com/office/drawing/2014/main" id="{92677E7D-7BC3-49D0-A9AD-D42066226800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5103493" y="1604931"/>
                        <a:ext cx="1272541" cy="961103"/>
                      </a:xfrm>
                      <a:prstGeom prst="trapezoid">
                        <a:avLst>
                          <a:gd name="adj" fmla="val 13987"/>
                        </a:avLst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199" name="Trapezoid 198">
                      <a:extLst>
                        <a:ext uri="{FF2B5EF4-FFF2-40B4-BE49-F238E27FC236}">
                          <a16:creationId xmlns:a16="http://schemas.microsoft.com/office/drawing/2014/main" id="{36A73D26-07A4-4A4E-A77F-8E93C1C9ABE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2540" y="284035"/>
                      <a:ext cx="388620" cy="157926"/>
                    </a:xfrm>
                    <a:prstGeom prst="trapezoid">
                      <a:avLst>
                        <a:gd name="adj" fmla="val 13987"/>
                      </a:avLst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00" name="Rectangle 199">
                      <a:extLst>
                        <a:ext uri="{FF2B5EF4-FFF2-40B4-BE49-F238E27FC236}">
                          <a16:creationId xmlns:a16="http://schemas.microsoft.com/office/drawing/2014/main" id="{E03C4BDE-C452-4851-A047-75938995111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1270" y="452120"/>
                      <a:ext cx="391160" cy="218440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01" name="Rectangle 200">
                      <a:extLst>
                        <a:ext uri="{FF2B5EF4-FFF2-40B4-BE49-F238E27FC236}">
                          <a16:creationId xmlns:a16="http://schemas.microsoft.com/office/drawing/2014/main" id="{1791DB9C-EC11-47B0-8EA2-ACA26AC9E80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63195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02" name="Rectangle 201">
                      <a:extLst>
                        <a:ext uri="{FF2B5EF4-FFF2-40B4-BE49-F238E27FC236}">
                          <a16:creationId xmlns:a16="http://schemas.microsoft.com/office/drawing/2014/main" id="{2E705766-C40A-4D3A-95EC-704F746CFE2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28397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84" name="Group 183">
                    <a:extLst>
                      <a:ext uri="{FF2B5EF4-FFF2-40B4-BE49-F238E27FC236}">
                        <a16:creationId xmlns:a16="http://schemas.microsoft.com/office/drawing/2014/main" id="{7E3EB34D-D014-48CA-8BB7-E50675E8EBB0}"/>
                      </a:ext>
                    </a:extLst>
                  </p:cNvPr>
                  <p:cNvGrpSpPr/>
                  <p:nvPr/>
                </p:nvGrpSpPr>
                <p:grpSpPr>
                  <a:xfrm>
                    <a:off x="3871220" y="156120"/>
                    <a:ext cx="731260" cy="2961640"/>
                    <a:chOff x="3871220" y="154940"/>
                    <a:chExt cx="731260" cy="2961640"/>
                  </a:xfrm>
                </p:grpSpPr>
                <p:sp>
                  <p:nvSpPr>
                    <p:cNvPr id="185" name="Freeform: Shape 184">
                      <a:extLst>
                        <a:ext uri="{FF2B5EF4-FFF2-40B4-BE49-F238E27FC236}">
                          <a16:creationId xmlns:a16="http://schemas.microsoft.com/office/drawing/2014/main" id="{00FF95A2-EE0A-4248-BD05-56CD016A9E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2550" y="154940"/>
                      <a:ext cx="228600" cy="1290320"/>
                    </a:xfrm>
                    <a:custGeom>
                      <a:avLst/>
                      <a:gdLst>
                        <a:gd name="connsiteX0" fmla="*/ 0 w 228600"/>
                        <a:gd name="connsiteY0" fmla="*/ 0 h 1290320"/>
                        <a:gd name="connsiteX1" fmla="*/ 228600 w 228600"/>
                        <a:gd name="connsiteY1" fmla="*/ 0 h 1290320"/>
                        <a:gd name="connsiteX2" fmla="*/ 228600 w 228600"/>
                        <a:gd name="connsiteY2" fmla="*/ 129540 h 1290320"/>
                        <a:gd name="connsiteX3" fmla="*/ 185420 w 228600"/>
                        <a:gd name="connsiteY3" fmla="*/ 129540 h 1290320"/>
                        <a:gd name="connsiteX4" fmla="*/ 185420 w 228600"/>
                        <a:gd name="connsiteY4" fmla="*/ 1290320 h 1290320"/>
                        <a:gd name="connsiteX5" fmla="*/ 43180 w 228600"/>
                        <a:gd name="connsiteY5" fmla="*/ 1290320 h 1290320"/>
                        <a:gd name="connsiteX6" fmla="*/ 43180 w 228600"/>
                        <a:gd name="connsiteY6" fmla="*/ 129540 h 1290320"/>
                        <a:gd name="connsiteX7" fmla="*/ 0 w 228600"/>
                        <a:gd name="connsiteY7" fmla="*/ 129540 h 1290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8600" h="1290320">
                          <a:moveTo>
                            <a:pt x="0" y="0"/>
                          </a:moveTo>
                          <a:lnTo>
                            <a:pt x="228600" y="0"/>
                          </a:lnTo>
                          <a:lnTo>
                            <a:pt x="228600" y="129540"/>
                          </a:lnTo>
                          <a:lnTo>
                            <a:pt x="185420" y="129540"/>
                          </a:lnTo>
                          <a:lnTo>
                            <a:pt x="185420" y="1290320"/>
                          </a:lnTo>
                          <a:lnTo>
                            <a:pt x="43180" y="1290320"/>
                          </a:lnTo>
                          <a:lnTo>
                            <a:pt x="43180" y="129540"/>
                          </a:lnTo>
                          <a:lnTo>
                            <a:pt x="0" y="129540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6" name="Freeform: Shape 185">
                      <a:extLst>
                        <a:ext uri="{FF2B5EF4-FFF2-40B4-BE49-F238E27FC236}">
                          <a16:creationId xmlns:a16="http://schemas.microsoft.com/office/drawing/2014/main" id="{E031EAF2-E8BC-4D91-9FB9-CC61FD605A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0645" y="1602740"/>
                      <a:ext cx="232410" cy="1513840"/>
                    </a:xfrm>
                    <a:custGeom>
                      <a:avLst/>
                      <a:gdLst>
                        <a:gd name="connsiteX0" fmla="*/ 40958 w 232410"/>
                        <a:gd name="connsiteY0" fmla="*/ 0 h 1541145"/>
                        <a:gd name="connsiteX1" fmla="*/ 191453 w 232410"/>
                        <a:gd name="connsiteY1" fmla="*/ 0 h 1541145"/>
                        <a:gd name="connsiteX2" fmla="*/ 191453 w 232410"/>
                        <a:gd name="connsiteY2" fmla="*/ 1415415 h 1541145"/>
                        <a:gd name="connsiteX3" fmla="*/ 232410 w 232410"/>
                        <a:gd name="connsiteY3" fmla="*/ 1415415 h 1541145"/>
                        <a:gd name="connsiteX4" fmla="*/ 232410 w 232410"/>
                        <a:gd name="connsiteY4" fmla="*/ 1541145 h 1541145"/>
                        <a:gd name="connsiteX5" fmla="*/ 0 w 232410"/>
                        <a:gd name="connsiteY5" fmla="*/ 1541145 h 1541145"/>
                        <a:gd name="connsiteX6" fmla="*/ 0 w 232410"/>
                        <a:gd name="connsiteY6" fmla="*/ 1415415 h 1541145"/>
                        <a:gd name="connsiteX7" fmla="*/ 40958 w 232410"/>
                        <a:gd name="connsiteY7" fmla="*/ 1415415 h 1541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2410" h="1541145">
                          <a:moveTo>
                            <a:pt x="40958" y="0"/>
                          </a:moveTo>
                          <a:lnTo>
                            <a:pt x="191453" y="0"/>
                          </a:lnTo>
                          <a:lnTo>
                            <a:pt x="191453" y="1415415"/>
                          </a:lnTo>
                          <a:lnTo>
                            <a:pt x="232410" y="1415415"/>
                          </a:lnTo>
                          <a:lnTo>
                            <a:pt x="232410" y="1541145"/>
                          </a:lnTo>
                          <a:lnTo>
                            <a:pt x="0" y="1541145"/>
                          </a:lnTo>
                          <a:lnTo>
                            <a:pt x="0" y="1415415"/>
                          </a:lnTo>
                          <a:lnTo>
                            <a:pt x="40958" y="1415415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187" name="Group 186">
                      <a:extLst>
                        <a:ext uri="{FF2B5EF4-FFF2-40B4-BE49-F238E27FC236}">
                          <a16:creationId xmlns:a16="http://schemas.microsoft.com/office/drawing/2014/main" id="{3E74C2D5-B509-40A9-A0BD-82EA72C2B8BE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871220" y="914401"/>
                      <a:ext cx="731260" cy="1444814"/>
                      <a:chOff x="4800600" y="1531620"/>
                      <a:chExt cx="1882140" cy="4030980"/>
                    </a:xfrm>
                  </p:grpSpPr>
                  <p:sp>
                    <p:nvSpPr>
                      <p:cNvPr id="192" name="Freeform: Shape 191">
                        <a:extLst>
                          <a:ext uri="{FF2B5EF4-FFF2-40B4-BE49-F238E27FC236}">
                            <a16:creationId xmlns:a16="http://schemas.microsoft.com/office/drawing/2014/main" id="{4E0327DD-E581-4DF6-922B-2106462C2559}"/>
                          </a:ext>
                        </a:extLst>
                      </p:cNvPr>
                      <p:cNvSpPr/>
                      <p:nvPr/>
                    </p:nvSpPr>
                    <p:spPr>
                      <a:xfrm rot="385971">
                        <a:off x="5020728" y="4076461"/>
                        <a:ext cx="1426970" cy="1480140"/>
                      </a:xfrm>
                      <a:custGeom>
                        <a:avLst/>
                        <a:gdLst>
                          <a:gd name="connsiteX0" fmla="*/ 16274 w 1426970"/>
                          <a:gd name="connsiteY0" fmla="*/ 0 h 1480140"/>
                          <a:gd name="connsiteX1" fmla="*/ 1256018 w 1426970"/>
                          <a:gd name="connsiteY1" fmla="*/ 0 h 1480140"/>
                          <a:gd name="connsiteX2" fmla="*/ 1272292 w 1426970"/>
                          <a:gd name="connsiteY2" fmla="*/ 16274 h 1480140"/>
                          <a:gd name="connsiteX3" fmla="*/ 1272292 w 1426970"/>
                          <a:gd name="connsiteY3" fmla="*/ 81371 h 1480140"/>
                          <a:gd name="connsiteX4" fmla="*/ 1267525 w 1426970"/>
                          <a:gd name="connsiteY4" fmla="*/ 92878 h 1480140"/>
                          <a:gd name="connsiteX5" fmla="*/ 1267412 w 1426970"/>
                          <a:gd name="connsiteY5" fmla="*/ 92925 h 1480140"/>
                          <a:gd name="connsiteX6" fmla="*/ 1267105 w 1426970"/>
                          <a:gd name="connsiteY6" fmla="*/ 94713 h 1480140"/>
                          <a:gd name="connsiteX7" fmla="*/ 1256936 w 1426970"/>
                          <a:gd name="connsiteY7" fmla="*/ 101905 h 1480140"/>
                          <a:gd name="connsiteX8" fmla="*/ 408430 w 1426970"/>
                          <a:gd name="connsiteY8" fmla="*/ 294170 h 1480140"/>
                          <a:gd name="connsiteX9" fmla="*/ 1299409 w 1426970"/>
                          <a:gd name="connsiteY9" fmla="*/ 294170 h 1480140"/>
                          <a:gd name="connsiteX10" fmla="*/ 1315684 w 1426970"/>
                          <a:gd name="connsiteY10" fmla="*/ 310444 h 1480140"/>
                          <a:gd name="connsiteX11" fmla="*/ 1315684 w 1426970"/>
                          <a:gd name="connsiteY11" fmla="*/ 375541 h 1480140"/>
                          <a:gd name="connsiteX12" fmla="*/ 1310917 w 1426970"/>
                          <a:gd name="connsiteY12" fmla="*/ 387048 h 1480140"/>
                          <a:gd name="connsiteX13" fmla="*/ 1310803 w 1426970"/>
                          <a:gd name="connsiteY13" fmla="*/ 387096 h 1480140"/>
                          <a:gd name="connsiteX14" fmla="*/ 1310496 w 1426970"/>
                          <a:gd name="connsiteY14" fmla="*/ 388884 h 1480140"/>
                          <a:gd name="connsiteX15" fmla="*/ 1300327 w 1426970"/>
                          <a:gd name="connsiteY15" fmla="*/ 396075 h 1480140"/>
                          <a:gd name="connsiteX16" fmla="*/ 451826 w 1426970"/>
                          <a:gd name="connsiteY16" fmla="*/ 588339 h 1480140"/>
                          <a:gd name="connsiteX17" fmla="*/ 1342801 w 1426970"/>
                          <a:gd name="connsiteY17" fmla="*/ 588339 h 1480140"/>
                          <a:gd name="connsiteX18" fmla="*/ 1359075 w 1426970"/>
                          <a:gd name="connsiteY18" fmla="*/ 604613 h 1480140"/>
                          <a:gd name="connsiteX19" fmla="*/ 1359075 w 1426970"/>
                          <a:gd name="connsiteY19" fmla="*/ 669710 h 1480140"/>
                          <a:gd name="connsiteX20" fmla="*/ 1354308 w 1426970"/>
                          <a:gd name="connsiteY20" fmla="*/ 681218 h 1480140"/>
                          <a:gd name="connsiteX21" fmla="*/ 1354194 w 1426970"/>
                          <a:gd name="connsiteY21" fmla="*/ 681265 h 1480140"/>
                          <a:gd name="connsiteX22" fmla="*/ 1353887 w 1426970"/>
                          <a:gd name="connsiteY22" fmla="*/ 683055 h 1480140"/>
                          <a:gd name="connsiteX23" fmla="*/ 1343717 w 1426970"/>
                          <a:gd name="connsiteY23" fmla="*/ 690246 h 1480140"/>
                          <a:gd name="connsiteX24" fmla="*/ 553260 w 1426970"/>
                          <a:gd name="connsiteY24" fmla="*/ 869358 h 1480140"/>
                          <a:gd name="connsiteX25" fmla="*/ 1366817 w 1426970"/>
                          <a:gd name="connsiteY25" fmla="*/ 869358 h 1480140"/>
                          <a:gd name="connsiteX26" fmla="*/ 1383091 w 1426970"/>
                          <a:gd name="connsiteY26" fmla="*/ 885632 h 1480140"/>
                          <a:gd name="connsiteX27" fmla="*/ 1383092 w 1426970"/>
                          <a:gd name="connsiteY27" fmla="*/ 898767 h 1480140"/>
                          <a:gd name="connsiteX28" fmla="*/ 1384997 w 1426970"/>
                          <a:gd name="connsiteY28" fmla="*/ 901462 h 1480140"/>
                          <a:gd name="connsiteX29" fmla="*/ 1399383 w 1426970"/>
                          <a:gd name="connsiteY29" fmla="*/ 964949 h 1480140"/>
                          <a:gd name="connsiteX30" fmla="*/ 1387108 w 1426970"/>
                          <a:gd name="connsiteY30" fmla="*/ 984417 h 1480140"/>
                          <a:gd name="connsiteX31" fmla="*/ 646066 w 1426970"/>
                          <a:gd name="connsiteY31" fmla="*/ 1152331 h 1480140"/>
                          <a:gd name="connsiteX32" fmla="*/ 1396166 w 1426970"/>
                          <a:gd name="connsiteY32" fmla="*/ 1152331 h 1480140"/>
                          <a:gd name="connsiteX33" fmla="*/ 1412440 w 1426970"/>
                          <a:gd name="connsiteY33" fmla="*/ 1168605 h 1480140"/>
                          <a:gd name="connsiteX34" fmla="*/ 1412440 w 1426970"/>
                          <a:gd name="connsiteY34" fmla="*/ 1210986 h 1480140"/>
                          <a:gd name="connsiteX35" fmla="*/ 1415685 w 1426970"/>
                          <a:gd name="connsiteY35" fmla="*/ 1216857 h 1480140"/>
                          <a:gd name="connsiteX36" fmla="*/ 1426812 w 1426970"/>
                          <a:gd name="connsiteY36" fmla="*/ 1315545 h 1480140"/>
                          <a:gd name="connsiteX37" fmla="*/ 1404921 w 1426970"/>
                          <a:gd name="connsiteY37" fmla="*/ 1343000 h 1480140"/>
                          <a:gd name="connsiteX38" fmla="*/ 189985 w 1426970"/>
                          <a:gd name="connsiteY38" fmla="*/ 1479982 h 1480140"/>
                          <a:gd name="connsiteX39" fmla="*/ 162531 w 1426970"/>
                          <a:gd name="connsiteY39" fmla="*/ 1458091 h 1480140"/>
                          <a:gd name="connsiteX40" fmla="*/ 151404 w 1426970"/>
                          <a:gd name="connsiteY40" fmla="*/ 1359403 h 1480140"/>
                          <a:gd name="connsiteX41" fmla="*/ 173295 w 1426970"/>
                          <a:gd name="connsiteY41" fmla="*/ 1331948 h 1480140"/>
                          <a:gd name="connsiteX42" fmla="*/ 900327 w 1426970"/>
                          <a:gd name="connsiteY42" fmla="*/ 1249976 h 1480140"/>
                          <a:gd name="connsiteX43" fmla="*/ 215139 w 1426970"/>
                          <a:gd name="connsiteY43" fmla="*/ 1249976 h 1480140"/>
                          <a:gd name="connsiteX44" fmla="*/ 204691 w 1426970"/>
                          <a:gd name="connsiteY44" fmla="*/ 1252344 h 1480140"/>
                          <a:gd name="connsiteX45" fmla="*/ 192415 w 1426970"/>
                          <a:gd name="connsiteY45" fmla="*/ 1250238 h 1480140"/>
                          <a:gd name="connsiteX46" fmla="*/ 192229 w 1426970"/>
                          <a:gd name="connsiteY46" fmla="*/ 1249976 h 1480140"/>
                          <a:gd name="connsiteX47" fmla="*/ 156422 w 1426970"/>
                          <a:gd name="connsiteY47" fmla="*/ 1249976 h 1480140"/>
                          <a:gd name="connsiteX48" fmla="*/ 140148 w 1426970"/>
                          <a:gd name="connsiteY48" fmla="*/ 1233702 h 1480140"/>
                          <a:gd name="connsiteX49" fmla="*/ 140148 w 1426970"/>
                          <a:gd name="connsiteY49" fmla="*/ 1168605 h 1480140"/>
                          <a:gd name="connsiteX50" fmla="*/ 156422 w 1426970"/>
                          <a:gd name="connsiteY50" fmla="*/ 1152331 h 1480140"/>
                          <a:gd name="connsiteX51" fmla="*/ 204215 w 1426970"/>
                          <a:gd name="connsiteY51" fmla="*/ 1152331 h 1480140"/>
                          <a:gd name="connsiteX52" fmla="*/ 1022110 w 1426970"/>
                          <a:gd name="connsiteY52" fmla="*/ 967003 h 1480140"/>
                          <a:gd name="connsiteX53" fmla="*/ 127074 w 1426970"/>
                          <a:gd name="connsiteY53" fmla="*/ 967003 h 1480140"/>
                          <a:gd name="connsiteX54" fmla="*/ 110799 w 1426970"/>
                          <a:gd name="connsiteY54" fmla="*/ 950729 h 1480140"/>
                          <a:gd name="connsiteX55" fmla="*/ 110799 w 1426970"/>
                          <a:gd name="connsiteY55" fmla="*/ 885632 h 1480140"/>
                          <a:gd name="connsiteX56" fmla="*/ 127074 w 1426970"/>
                          <a:gd name="connsiteY56" fmla="*/ 869358 h 1480140"/>
                          <a:gd name="connsiteX57" fmla="*/ 130650 w 1426970"/>
                          <a:gd name="connsiteY57" fmla="*/ 869358 h 1480140"/>
                          <a:gd name="connsiteX58" fmla="*/ 139721 w 1426970"/>
                          <a:gd name="connsiteY58" fmla="*/ 862943 h 1480140"/>
                          <a:gd name="connsiteX59" fmla="*/ 920676 w 1426970"/>
                          <a:gd name="connsiteY59" fmla="*/ 685984 h 1480140"/>
                          <a:gd name="connsiteX60" fmla="*/ 103057 w 1426970"/>
                          <a:gd name="connsiteY60" fmla="*/ 685984 h 1480140"/>
                          <a:gd name="connsiteX61" fmla="*/ 86783 w 1426970"/>
                          <a:gd name="connsiteY61" fmla="*/ 669710 h 1480140"/>
                          <a:gd name="connsiteX62" fmla="*/ 86783 w 1426970"/>
                          <a:gd name="connsiteY62" fmla="*/ 604613 h 1480140"/>
                          <a:gd name="connsiteX63" fmla="*/ 87418 w 1426970"/>
                          <a:gd name="connsiteY63" fmla="*/ 603080 h 1480140"/>
                          <a:gd name="connsiteX64" fmla="*/ 84056 w 1426970"/>
                          <a:gd name="connsiteY64" fmla="*/ 588240 h 1480140"/>
                          <a:gd name="connsiteX65" fmla="*/ 96331 w 1426970"/>
                          <a:gd name="connsiteY65" fmla="*/ 568772 h 1480140"/>
                          <a:gd name="connsiteX66" fmla="*/ 877281 w 1426970"/>
                          <a:gd name="connsiteY66" fmla="*/ 391815 h 1480140"/>
                          <a:gd name="connsiteX67" fmla="*/ 59666 w 1426970"/>
                          <a:gd name="connsiteY67" fmla="*/ 391815 h 1480140"/>
                          <a:gd name="connsiteX68" fmla="*/ 43391 w 1426970"/>
                          <a:gd name="connsiteY68" fmla="*/ 375541 h 1480140"/>
                          <a:gd name="connsiteX69" fmla="*/ 43392 w 1426970"/>
                          <a:gd name="connsiteY69" fmla="*/ 310444 h 1480140"/>
                          <a:gd name="connsiteX70" fmla="*/ 44028 w 1426970"/>
                          <a:gd name="connsiteY70" fmla="*/ 308909 h 1480140"/>
                          <a:gd name="connsiteX71" fmla="*/ 40665 w 1426970"/>
                          <a:gd name="connsiteY71" fmla="*/ 294069 h 1480140"/>
                          <a:gd name="connsiteX72" fmla="*/ 52940 w 1426970"/>
                          <a:gd name="connsiteY72" fmla="*/ 274601 h 1480140"/>
                          <a:gd name="connsiteX73" fmla="*/ 833884 w 1426970"/>
                          <a:gd name="connsiteY73" fmla="*/ 97645 h 1480140"/>
                          <a:gd name="connsiteX74" fmla="*/ 16274 w 1426970"/>
                          <a:gd name="connsiteY74" fmla="*/ 97645 h 1480140"/>
                          <a:gd name="connsiteX75" fmla="*/ 0 w 1426970"/>
                          <a:gd name="connsiteY75" fmla="*/ 81371 h 1480140"/>
                          <a:gd name="connsiteX76" fmla="*/ 0 w 1426970"/>
                          <a:gd name="connsiteY76" fmla="*/ 16274 h 1480140"/>
                          <a:gd name="connsiteX77" fmla="*/ 16274 w 1426970"/>
                          <a:gd name="connsiteY77" fmla="*/ 0 h 14801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</a:cxnLst>
                        <a:rect l="l" t="t" r="r" b="b"/>
                        <a:pathLst>
                          <a:path w="1426970" h="1480140">
                            <a:moveTo>
                              <a:pt x="16274" y="0"/>
                            </a:moveTo>
                            <a:lnTo>
                              <a:pt x="1256018" y="0"/>
                            </a:lnTo>
                            <a:cubicBezTo>
                              <a:pt x="1265006" y="0"/>
                              <a:pt x="1272292" y="7286"/>
                              <a:pt x="1272292" y="16274"/>
                            </a:cubicBezTo>
                            <a:lnTo>
                              <a:pt x="1272292" y="81371"/>
                            </a:lnTo>
                            <a:cubicBezTo>
                              <a:pt x="1272292" y="85865"/>
                              <a:pt x="1270470" y="89933"/>
                              <a:pt x="1267525" y="92878"/>
                            </a:cubicBezTo>
                            <a:lnTo>
                              <a:pt x="1267412" y="92925"/>
                            </a:lnTo>
                            <a:lnTo>
                              <a:pt x="1267105" y="94713"/>
                            </a:lnTo>
                            <a:cubicBezTo>
                              <a:pt x="1264884" y="98236"/>
                              <a:pt x="1261319" y="100911"/>
                              <a:pt x="1256936" y="101905"/>
                            </a:cubicBezTo>
                            <a:lnTo>
                              <a:pt x="408430" y="294170"/>
                            </a:lnTo>
                            <a:lnTo>
                              <a:pt x="1299409" y="294170"/>
                            </a:lnTo>
                            <a:cubicBezTo>
                              <a:pt x="1308397" y="294170"/>
                              <a:pt x="1315684" y="301456"/>
                              <a:pt x="1315684" y="310444"/>
                            </a:cubicBezTo>
                            <a:lnTo>
                              <a:pt x="1315684" y="375541"/>
                            </a:lnTo>
                            <a:cubicBezTo>
                              <a:pt x="1315684" y="380035"/>
                              <a:pt x="1313862" y="384103"/>
                              <a:pt x="1310917" y="387048"/>
                            </a:cubicBezTo>
                            <a:lnTo>
                              <a:pt x="1310803" y="387096"/>
                            </a:lnTo>
                            <a:lnTo>
                              <a:pt x="1310496" y="388884"/>
                            </a:lnTo>
                            <a:cubicBezTo>
                              <a:pt x="1308275" y="392407"/>
                              <a:pt x="1304709" y="395083"/>
                              <a:pt x="1300327" y="396075"/>
                            </a:cubicBezTo>
                            <a:lnTo>
                              <a:pt x="451826" y="588339"/>
                            </a:lnTo>
                            <a:lnTo>
                              <a:pt x="1342801" y="588339"/>
                            </a:lnTo>
                            <a:cubicBezTo>
                              <a:pt x="1351789" y="588339"/>
                              <a:pt x="1359075" y="595625"/>
                              <a:pt x="1359075" y="604613"/>
                            </a:cubicBezTo>
                            <a:lnTo>
                              <a:pt x="1359075" y="669710"/>
                            </a:lnTo>
                            <a:cubicBezTo>
                              <a:pt x="1359075" y="674204"/>
                              <a:pt x="1357253" y="678273"/>
                              <a:pt x="1354308" y="681218"/>
                            </a:cubicBezTo>
                            <a:lnTo>
                              <a:pt x="1354194" y="681265"/>
                            </a:lnTo>
                            <a:lnTo>
                              <a:pt x="1353887" y="683055"/>
                            </a:lnTo>
                            <a:cubicBezTo>
                              <a:pt x="1351665" y="686578"/>
                              <a:pt x="1348100" y="689253"/>
                              <a:pt x="1343717" y="690246"/>
                            </a:cubicBezTo>
                            <a:lnTo>
                              <a:pt x="553260" y="869358"/>
                            </a:lnTo>
                            <a:lnTo>
                              <a:pt x="1366817" y="869358"/>
                            </a:lnTo>
                            <a:cubicBezTo>
                              <a:pt x="1375805" y="869358"/>
                              <a:pt x="1383091" y="876644"/>
                              <a:pt x="1383091" y="885632"/>
                            </a:cubicBezTo>
                            <a:lnTo>
                              <a:pt x="1383092" y="898767"/>
                            </a:lnTo>
                            <a:lnTo>
                              <a:pt x="1384997" y="901462"/>
                            </a:lnTo>
                            <a:lnTo>
                              <a:pt x="1399383" y="964949"/>
                            </a:lnTo>
                            <a:cubicBezTo>
                              <a:pt x="1401369" y="973715"/>
                              <a:pt x="1395874" y="982431"/>
                              <a:pt x="1387108" y="984417"/>
                            </a:cubicBezTo>
                            <a:lnTo>
                              <a:pt x="646066" y="1152331"/>
                            </a:lnTo>
                            <a:lnTo>
                              <a:pt x="1396166" y="1152331"/>
                            </a:lnTo>
                            <a:cubicBezTo>
                              <a:pt x="1405154" y="1152331"/>
                              <a:pt x="1412440" y="1159617"/>
                              <a:pt x="1412440" y="1168605"/>
                            </a:cubicBezTo>
                            <a:lnTo>
                              <a:pt x="1412440" y="1210986"/>
                            </a:lnTo>
                            <a:lnTo>
                              <a:pt x="1415685" y="1216857"/>
                            </a:lnTo>
                            <a:lnTo>
                              <a:pt x="1426812" y="1315545"/>
                            </a:lnTo>
                            <a:cubicBezTo>
                              <a:pt x="1428348" y="1329172"/>
                              <a:pt x="1418548" y="1341463"/>
                              <a:pt x="1404921" y="1343000"/>
                            </a:cubicBezTo>
                            <a:lnTo>
                              <a:pt x="189985" y="1479982"/>
                            </a:lnTo>
                            <a:cubicBezTo>
                              <a:pt x="176358" y="1481518"/>
                              <a:pt x="164067" y="1471718"/>
                              <a:pt x="162531" y="1458091"/>
                            </a:cubicBezTo>
                            <a:lnTo>
                              <a:pt x="151404" y="1359403"/>
                            </a:lnTo>
                            <a:cubicBezTo>
                              <a:pt x="149867" y="1345776"/>
                              <a:pt x="159668" y="1333484"/>
                              <a:pt x="173295" y="1331948"/>
                            </a:cubicBezTo>
                            <a:lnTo>
                              <a:pt x="900327" y="1249976"/>
                            </a:lnTo>
                            <a:lnTo>
                              <a:pt x="215139" y="1249976"/>
                            </a:lnTo>
                            <a:lnTo>
                              <a:pt x="204691" y="1252344"/>
                            </a:lnTo>
                            <a:cubicBezTo>
                              <a:pt x="200308" y="1253337"/>
                              <a:pt x="195938" y="1252460"/>
                              <a:pt x="192415" y="1250238"/>
                            </a:cubicBezTo>
                            <a:lnTo>
                              <a:pt x="192229" y="1249976"/>
                            </a:lnTo>
                            <a:lnTo>
                              <a:pt x="156422" y="1249976"/>
                            </a:lnTo>
                            <a:cubicBezTo>
                              <a:pt x="147434" y="1249976"/>
                              <a:pt x="140148" y="1242690"/>
                              <a:pt x="140148" y="1233702"/>
                            </a:cubicBezTo>
                            <a:lnTo>
                              <a:pt x="140148" y="1168605"/>
                            </a:lnTo>
                            <a:cubicBezTo>
                              <a:pt x="140148" y="1159617"/>
                              <a:pt x="147434" y="1152331"/>
                              <a:pt x="156422" y="1152331"/>
                            </a:cubicBezTo>
                            <a:lnTo>
                              <a:pt x="204215" y="1152331"/>
                            </a:lnTo>
                            <a:lnTo>
                              <a:pt x="1022110" y="967003"/>
                            </a:lnTo>
                            <a:lnTo>
                              <a:pt x="127074" y="967003"/>
                            </a:lnTo>
                            <a:cubicBezTo>
                              <a:pt x="118085" y="967003"/>
                              <a:pt x="110799" y="959717"/>
                              <a:pt x="110799" y="950729"/>
                            </a:cubicBezTo>
                            <a:lnTo>
                              <a:pt x="110799" y="885632"/>
                            </a:lnTo>
                            <a:cubicBezTo>
                              <a:pt x="110799" y="876644"/>
                              <a:pt x="118085" y="869358"/>
                              <a:pt x="127074" y="869358"/>
                            </a:cubicBezTo>
                            <a:lnTo>
                              <a:pt x="130650" y="869358"/>
                            </a:lnTo>
                            <a:lnTo>
                              <a:pt x="139721" y="862943"/>
                            </a:lnTo>
                            <a:lnTo>
                              <a:pt x="920676" y="685984"/>
                            </a:lnTo>
                            <a:lnTo>
                              <a:pt x="103057" y="685984"/>
                            </a:lnTo>
                            <a:cubicBezTo>
                              <a:pt x="94069" y="685984"/>
                              <a:pt x="86783" y="678698"/>
                              <a:pt x="86783" y="669710"/>
                            </a:cubicBezTo>
                            <a:lnTo>
                              <a:pt x="86783" y="604613"/>
                            </a:lnTo>
                            <a:lnTo>
                              <a:pt x="87418" y="603080"/>
                            </a:lnTo>
                            <a:lnTo>
                              <a:pt x="84056" y="588240"/>
                            </a:lnTo>
                            <a:cubicBezTo>
                              <a:pt x="82069" y="579474"/>
                              <a:pt x="87565" y="570758"/>
                              <a:pt x="96331" y="568772"/>
                            </a:cubicBezTo>
                            <a:lnTo>
                              <a:pt x="877281" y="391815"/>
                            </a:lnTo>
                            <a:lnTo>
                              <a:pt x="59666" y="391815"/>
                            </a:lnTo>
                            <a:cubicBezTo>
                              <a:pt x="50678" y="391815"/>
                              <a:pt x="43391" y="384529"/>
                              <a:pt x="43391" y="375541"/>
                            </a:cubicBezTo>
                            <a:lnTo>
                              <a:pt x="43392" y="310444"/>
                            </a:lnTo>
                            <a:lnTo>
                              <a:pt x="44028" y="308909"/>
                            </a:lnTo>
                            <a:lnTo>
                              <a:pt x="40665" y="294069"/>
                            </a:lnTo>
                            <a:cubicBezTo>
                              <a:pt x="38679" y="285303"/>
                              <a:pt x="44174" y="276587"/>
                              <a:pt x="52940" y="274601"/>
                            </a:cubicBezTo>
                            <a:lnTo>
                              <a:pt x="833884" y="97645"/>
                            </a:lnTo>
                            <a:lnTo>
                              <a:pt x="16274" y="97645"/>
                            </a:lnTo>
                            <a:cubicBezTo>
                              <a:pt x="7286" y="97645"/>
                              <a:pt x="0" y="90359"/>
                              <a:pt x="0" y="81371"/>
                            </a:cubicBezTo>
                            <a:lnTo>
                              <a:pt x="0" y="16274"/>
                            </a:lnTo>
                            <a:cubicBezTo>
                              <a:pt x="0" y="7286"/>
                              <a:pt x="7286" y="0"/>
                              <a:pt x="1627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2">
                          <a:lumMod val="5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93" name="Freeform: Shape 192">
                        <a:extLst>
                          <a:ext uri="{FF2B5EF4-FFF2-40B4-BE49-F238E27FC236}">
                            <a16:creationId xmlns:a16="http://schemas.microsoft.com/office/drawing/2014/main" id="{E5D5A3C4-D654-4C66-B3AC-1179F3D386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00600" y="1531620"/>
                        <a:ext cx="1882140" cy="4030980"/>
                      </a:xfrm>
                      <a:custGeom>
                        <a:avLst/>
                        <a:gdLst>
                          <a:gd name="connsiteX0" fmla="*/ 147815 w 1882140"/>
                          <a:gd name="connsiteY0" fmla="*/ 60960 h 4030980"/>
                          <a:gd name="connsiteX1" fmla="*/ 68580 w 1882140"/>
                          <a:gd name="connsiteY1" fmla="*/ 140195 h 4030980"/>
                          <a:gd name="connsiteX2" fmla="*/ 68580 w 1882140"/>
                          <a:gd name="connsiteY2" fmla="*/ 3890785 h 4030980"/>
                          <a:gd name="connsiteX3" fmla="*/ 147815 w 1882140"/>
                          <a:gd name="connsiteY3" fmla="*/ 3970020 h 4030980"/>
                          <a:gd name="connsiteX4" fmla="*/ 1741945 w 1882140"/>
                          <a:gd name="connsiteY4" fmla="*/ 3970020 h 4030980"/>
                          <a:gd name="connsiteX5" fmla="*/ 1821180 w 1882140"/>
                          <a:gd name="connsiteY5" fmla="*/ 3890785 h 4030980"/>
                          <a:gd name="connsiteX6" fmla="*/ 1821180 w 1882140"/>
                          <a:gd name="connsiteY6" fmla="*/ 140195 h 4030980"/>
                          <a:gd name="connsiteX7" fmla="*/ 1741945 w 1882140"/>
                          <a:gd name="connsiteY7" fmla="*/ 60960 h 4030980"/>
                          <a:gd name="connsiteX8" fmla="*/ 85092 w 1882140"/>
                          <a:gd name="connsiteY8" fmla="*/ 0 h 4030980"/>
                          <a:gd name="connsiteX9" fmla="*/ 1797048 w 1882140"/>
                          <a:gd name="connsiteY9" fmla="*/ 0 h 4030980"/>
                          <a:gd name="connsiteX10" fmla="*/ 1882140 w 1882140"/>
                          <a:gd name="connsiteY10" fmla="*/ 85092 h 4030980"/>
                          <a:gd name="connsiteX11" fmla="*/ 1882140 w 1882140"/>
                          <a:gd name="connsiteY11" fmla="*/ 3945888 h 4030980"/>
                          <a:gd name="connsiteX12" fmla="*/ 1797048 w 1882140"/>
                          <a:gd name="connsiteY12" fmla="*/ 4030980 h 4030980"/>
                          <a:gd name="connsiteX13" fmla="*/ 85092 w 1882140"/>
                          <a:gd name="connsiteY13" fmla="*/ 4030980 h 4030980"/>
                          <a:gd name="connsiteX14" fmla="*/ 0 w 1882140"/>
                          <a:gd name="connsiteY14" fmla="*/ 3945888 h 4030980"/>
                          <a:gd name="connsiteX15" fmla="*/ 0 w 1882140"/>
                          <a:gd name="connsiteY15" fmla="*/ 85092 h 4030980"/>
                          <a:gd name="connsiteX16" fmla="*/ 85092 w 1882140"/>
                          <a:gd name="connsiteY16" fmla="*/ 0 h 40309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882140" h="4030980">
                            <a:moveTo>
                              <a:pt x="147815" y="60960"/>
                            </a:moveTo>
                            <a:cubicBezTo>
                              <a:pt x="104055" y="60960"/>
                              <a:pt x="68580" y="96435"/>
                              <a:pt x="68580" y="140195"/>
                            </a:cubicBezTo>
                            <a:lnTo>
                              <a:pt x="68580" y="3890785"/>
                            </a:lnTo>
                            <a:cubicBezTo>
                              <a:pt x="68580" y="3934545"/>
                              <a:pt x="104055" y="3970020"/>
                              <a:pt x="147815" y="3970020"/>
                            </a:cubicBezTo>
                            <a:lnTo>
                              <a:pt x="1741945" y="3970020"/>
                            </a:lnTo>
                            <a:cubicBezTo>
                              <a:pt x="1785705" y="3970020"/>
                              <a:pt x="1821180" y="3934545"/>
                              <a:pt x="1821180" y="3890785"/>
                            </a:cubicBezTo>
                            <a:lnTo>
                              <a:pt x="1821180" y="140195"/>
                            </a:lnTo>
                            <a:cubicBezTo>
                              <a:pt x="1821180" y="96435"/>
                              <a:pt x="1785705" y="60960"/>
                              <a:pt x="1741945" y="60960"/>
                            </a:cubicBezTo>
                            <a:close/>
                            <a:moveTo>
                              <a:pt x="85092" y="0"/>
                            </a:moveTo>
                            <a:lnTo>
                              <a:pt x="1797048" y="0"/>
                            </a:lnTo>
                            <a:cubicBezTo>
                              <a:pt x="1844043" y="0"/>
                              <a:pt x="1882140" y="38097"/>
                              <a:pt x="1882140" y="85092"/>
                            </a:cubicBezTo>
                            <a:lnTo>
                              <a:pt x="1882140" y="3945888"/>
                            </a:lnTo>
                            <a:cubicBezTo>
                              <a:pt x="1882140" y="3992883"/>
                              <a:pt x="1844043" y="4030980"/>
                              <a:pt x="1797048" y="4030980"/>
                            </a:cubicBezTo>
                            <a:lnTo>
                              <a:pt x="85092" y="4030980"/>
                            </a:lnTo>
                            <a:cubicBezTo>
                              <a:pt x="38097" y="4030980"/>
                              <a:pt x="0" y="3992883"/>
                              <a:pt x="0" y="3945888"/>
                            </a:cubicBezTo>
                            <a:lnTo>
                              <a:pt x="0" y="85092"/>
                            </a:lnTo>
                            <a:cubicBezTo>
                              <a:pt x="0" y="38097"/>
                              <a:pt x="38097" y="0"/>
                              <a:pt x="8509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94" name="Rectangle: Rounded Corners 193">
                        <a:extLst>
                          <a:ext uri="{FF2B5EF4-FFF2-40B4-BE49-F238E27FC236}">
                            <a16:creationId xmlns:a16="http://schemas.microsoft.com/office/drawing/2014/main" id="{ABF7852E-A9F0-402B-A293-CDC6EC3253C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0160" y="3820160"/>
                        <a:ext cx="1310640" cy="287020"/>
                      </a:xfrm>
                      <a:prstGeom prst="round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95" name="Trapezoid 194">
                        <a:extLst>
                          <a:ext uri="{FF2B5EF4-FFF2-40B4-BE49-F238E27FC236}">
                            <a16:creationId xmlns:a16="http://schemas.microsoft.com/office/drawing/2014/main" id="{F8D0F205-36FA-4298-A68E-C1CD4721CB78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5103493" y="1604931"/>
                        <a:ext cx="1272541" cy="961103"/>
                      </a:xfrm>
                      <a:prstGeom prst="trapezoid">
                        <a:avLst>
                          <a:gd name="adj" fmla="val 13987"/>
                        </a:avLst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188" name="Trapezoid 187">
                      <a:extLst>
                        <a:ext uri="{FF2B5EF4-FFF2-40B4-BE49-F238E27FC236}">
                          <a16:creationId xmlns:a16="http://schemas.microsoft.com/office/drawing/2014/main" id="{2CA099F1-3CEB-4C0C-A74D-1D798AA2851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2540" y="284035"/>
                      <a:ext cx="388620" cy="157926"/>
                    </a:xfrm>
                    <a:prstGeom prst="trapezoid">
                      <a:avLst>
                        <a:gd name="adj" fmla="val 13987"/>
                      </a:avLst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9" name="Rectangle 188">
                      <a:extLst>
                        <a:ext uri="{FF2B5EF4-FFF2-40B4-BE49-F238E27FC236}">
                          <a16:creationId xmlns:a16="http://schemas.microsoft.com/office/drawing/2014/main" id="{5D2B8579-A134-4245-8C13-B482A73E1BE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1270" y="452120"/>
                      <a:ext cx="391160" cy="218440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0" name="Rectangle 189">
                      <a:extLst>
                        <a:ext uri="{FF2B5EF4-FFF2-40B4-BE49-F238E27FC236}">
                          <a16:creationId xmlns:a16="http://schemas.microsoft.com/office/drawing/2014/main" id="{7E136B28-485E-4DC6-8FAC-4B202310423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63195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1" name="Rectangle 190">
                      <a:extLst>
                        <a:ext uri="{FF2B5EF4-FFF2-40B4-BE49-F238E27FC236}">
                          <a16:creationId xmlns:a16="http://schemas.microsoft.com/office/drawing/2014/main" id="{0C60D3EE-4837-483A-A4DD-5944DF0F963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28397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63" name="Group 162">
                  <a:extLst>
                    <a:ext uri="{FF2B5EF4-FFF2-40B4-BE49-F238E27FC236}">
                      <a16:creationId xmlns:a16="http://schemas.microsoft.com/office/drawing/2014/main" id="{AD5229EF-1D5F-402F-BFF3-3E7CB82BA53C}"/>
                    </a:ext>
                  </a:extLst>
                </p:cNvPr>
                <p:cNvGrpSpPr/>
                <p:nvPr/>
              </p:nvGrpSpPr>
              <p:grpSpPr>
                <a:xfrm>
                  <a:off x="4000500" y="2334768"/>
                  <a:ext cx="4225290" cy="3712971"/>
                  <a:chOff x="4000500" y="2334768"/>
                  <a:chExt cx="4225290" cy="3712971"/>
                </a:xfrm>
              </p:grpSpPr>
              <p:sp>
                <p:nvSpPr>
                  <p:cNvPr id="164" name="Freeform: Shape 163">
                    <a:extLst>
                      <a:ext uri="{FF2B5EF4-FFF2-40B4-BE49-F238E27FC236}">
                        <a16:creationId xmlns:a16="http://schemas.microsoft.com/office/drawing/2014/main" id="{C7879199-72EB-4071-949C-298426513998}"/>
                      </a:ext>
                    </a:extLst>
                  </p:cNvPr>
                  <p:cNvSpPr/>
                  <p:nvPr/>
                </p:nvSpPr>
                <p:spPr>
                  <a:xfrm>
                    <a:off x="5957843" y="2334768"/>
                    <a:ext cx="298704" cy="593217"/>
                  </a:xfrm>
                  <a:custGeom>
                    <a:avLst/>
                    <a:gdLst>
                      <a:gd name="connsiteX0" fmla="*/ 0 w 298704"/>
                      <a:gd name="connsiteY0" fmla="*/ 0 h 593217"/>
                      <a:gd name="connsiteX1" fmla="*/ 298704 w 298704"/>
                      <a:gd name="connsiteY1" fmla="*/ 0 h 593217"/>
                      <a:gd name="connsiteX2" fmla="*/ 298704 w 298704"/>
                      <a:gd name="connsiteY2" fmla="*/ 536448 h 593217"/>
                      <a:gd name="connsiteX3" fmla="*/ 275082 w 298704"/>
                      <a:gd name="connsiteY3" fmla="*/ 536448 h 593217"/>
                      <a:gd name="connsiteX4" fmla="*/ 275082 w 298704"/>
                      <a:gd name="connsiteY4" fmla="*/ 593217 h 593217"/>
                      <a:gd name="connsiteX5" fmla="*/ 23622 w 298704"/>
                      <a:gd name="connsiteY5" fmla="*/ 593217 h 593217"/>
                      <a:gd name="connsiteX6" fmla="*/ 23622 w 298704"/>
                      <a:gd name="connsiteY6" fmla="*/ 536448 h 593217"/>
                      <a:gd name="connsiteX7" fmla="*/ 0 w 298704"/>
                      <a:gd name="connsiteY7" fmla="*/ 536448 h 5932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98704" h="593217">
                        <a:moveTo>
                          <a:pt x="0" y="0"/>
                        </a:moveTo>
                        <a:lnTo>
                          <a:pt x="298704" y="0"/>
                        </a:lnTo>
                        <a:lnTo>
                          <a:pt x="298704" y="536448"/>
                        </a:lnTo>
                        <a:lnTo>
                          <a:pt x="275082" y="536448"/>
                        </a:lnTo>
                        <a:lnTo>
                          <a:pt x="275082" y="593217"/>
                        </a:lnTo>
                        <a:lnTo>
                          <a:pt x="23622" y="593217"/>
                        </a:lnTo>
                        <a:lnTo>
                          <a:pt x="23622" y="536448"/>
                        </a:lnTo>
                        <a:lnTo>
                          <a:pt x="0" y="536448"/>
                        </a:lnTo>
                        <a:close/>
                      </a:path>
                    </a:pathLst>
                  </a:custGeom>
                  <a:solidFill>
                    <a:srgbClr val="DD2B2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" name="Rectangle 164">
                    <a:extLst>
                      <a:ext uri="{FF2B5EF4-FFF2-40B4-BE49-F238E27FC236}">
                        <a16:creationId xmlns:a16="http://schemas.microsoft.com/office/drawing/2014/main" id="{07CC7433-96D3-464C-902A-F4250D45CE3A}"/>
                      </a:ext>
                    </a:extLst>
                  </p:cNvPr>
                  <p:cNvSpPr/>
                  <p:nvPr/>
                </p:nvSpPr>
                <p:spPr>
                  <a:xfrm>
                    <a:off x="6058618" y="2769870"/>
                    <a:ext cx="97155" cy="62865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" name="Freeform: Shape 165">
                    <a:extLst>
                      <a:ext uri="{FF2B5EF4-FFF2-40B4-BE49-F238E27FC236}">
                        <a16:creationId xmlns:a16="http://schemas.microsoft.com/office/drawing/2014/main" id="{873ADF4E-F005-4836-897B-80FE972F7AEE}"/>
                      </a:ext>
                    </a:extLst>
                  </p:cNvPr>
                  <p:cNvSpPr/>
                  <p:nvPr/>
                </p:nvSpPr>
                <p:spPr>
                  <a:xfrm>
                    <a:off x="4931816" y="2998500"/>
                    <a:ext cx="2350758" cy="3049239"/>
                  </a:xfrm>
                  <a:custGeom>
                    <a:avLst/>
                    <a:gdLst>
                      <a:gd name="connsiteX0" fmla="*/ 0 w 2341984"/>
                      <a:gd name="connsiteY0" fmla="*/ 0 h 1129004"/>
                      <a:gd name="connsiteX1" fmla="*/ 2341984 w 2341984"/>
                      <a:gd name="connsiteY1" fmla="*/ 0 h 1129004"/>
                      <a:gd name="connsiteX2" fmla="*/ 2341984 w 2341984"/>
                      <a:gd name="connsiteY2" fmla="*/ 326572 h 1129004"/>
                      <a:gd name="connsiteX3" fmla="*/ 1436915 w 2341984"/>
                      <a:gd name="connsiteY3" fmla="*/ 326572 h 1129004"/>
                      <a:gd name="connsiteX4" fmla="*/ 1436915 w 2341984"/>
                      <a:gd name="connsiteY4" fmla="*/ 1129004 h 1129004"/>
                      <a:gd name="connsiteX5" fmla="*/ 905070 w 2341984"/>
                      <a:gd name="connsiteY5" fmla="*/ 1129004 h 1129004"/>
                      <a:gd name="connsiteX6" fmla="*/ 905070 w 2341984"/>
                      <a:gd name="connsiteY6" fmla="*/ 326572 h 1129004"/>
                      <a:gd name="connsiteX7" fmla="*/ 0 w 2341984"/>
                      <a:gd name="connsiteY7" fmla="*/ 326572 h 1129004"/>
                      <a:gd name="connsiteX0" fmla="*/ 0 w 2341984"/>
                      <a:gd name="connsiteY0" fmla="*/ 0 h 4499077"/>
                      <a:gd name="connsiteX1" fmla="*/ 2341984 w 2341984"/>
                      <a:gd name="connsiteY1" fmla="*/ 0 h 4499077"/>
                      <a:gd name="connsiteX2" fmla="*/ 2341984 w 2341984"/>
                      <a:gd name="connsiteY2" fmla="*/ 326572 h 4499077"/>
                      <a:gd name="connsiteX3" fmla="*/ 1436915 w 2341984"/>
                      <a:gd name="connsiteY3" fmla="*/ 326572 h 4499077"/>
                      <a:gd name="connsiteX4" fmla="*/ 1436915 w 2341984"/>
                      <a:gd name="connsiteY4" fmla="*/ 1129004 h 4499077"/>
                      <a:gd name="connsiteX5" fmla="*/ 884705 w 2341984"/>
                      <a:gd name="connsiteY5" fmla="*/ 4499077 h 4499077"/>
                      <a:gd name="connsiteX6" fmla="*/ 905070 w 2341984"/>
                      <a:gd name="connsiteY6" fmla="*/ 326572 h 4499077"/>
                      <a:gd name="connsiteX7" fmla="*/ 0 w 2341984"/>
                      <a:gd name="connsiteY7" fmla="*/ 326572 h 4499077"/>
                      <a:gd name="connsiteX8" fmla="*/ 0 w 2341984"/>
                      <a:gd name="connsiteY8" fmla="*/ 0 h 4499077"/>
                      <a:gd name="connsiteX0" fmla="*/ 0 w 2341984"/>
                      <a:gd name="connsiteY0" fmla="*/ 0 h 4499077"/>
                      <a:gd name="connsiteX1" fmla="*/ 2341984 w 2341984"/>
                      <a:gd name="connsiteY1" fmla="*/ 0 h 4499077"/>
                      <a:gd name="connsiteX2" fmla="*/ 2341984 w 2341984"/>
                      <a:gd name="connsiteY2" fmla="*/ 326572 h 4499077"/>
                      <a:gd name="connsiteX3" fmla="*/ 1436915 w 2341984"/>
                      <a:gd name="connsiteY3" fmla="*/ 326572 h 4499077"/>
                      <a:gd name="connsiteX4" fmla="*/ 1467463 w 2341984"/>
                      <a:gd name="connsiteY4" fmla="*/ 4499077 h 4499077"/>
                      <a:gd name="connsiteX5" fmla="*/ 884705 w 2341984"/>
                      <a:gd name="connsiteY5" fmla="*/ 4499077 h 4499077"/>
                      <a:gd name="connsiteX6" fmla="*/ 905070 w 2341984"/>
                      <a:gd name="connsiteY6" fmla="*/ 326572 h 4499077"/>
                      <a:gd name="connsiteX7" fmla="*/ 0 w 2341984"/>
                      <a:gd name="connsiteY7" fmla="*/ 326572 h 4499077"/>
                      <a:gd name="connsiteX8" fmla="*/ 0 w 2341984"/>
                      <a:gd name="connsiteY8" fmla="*/ 0 h 4499077"/>
                      <a:gd name="connsiteX0" fmla="*/ 0 w 2341984"/>
                      <a:gd name="connsiteY0" fmla="*/ 0 h 4524694"/>
                      <a:gd name="connsiteX1" fmla="*/ 2341984 w 2341984"/>
                      <a:gd name="connsiteY1" fmla="*/ 0 h 4524694"/>
                      <a:gd name="connsiteX2" fmla="*/ 2341984 w 2341984"/>
                      <a:gd name="connsiteY2" fmla="*/ 326572 h 4524694"/>
                      <a:gd name="connsiteX3" fmla="*/ 1436915 w 2341984"/>
                      <a:gd name="connsiteY3" fmla="*/ 326572 h 4524694"/>
                      <a:gd name="connsiteX4" fmla="*/ 1467463 w 2341984"/>
                      <a:gd name="connsiteY4" fmla="*/ 4499077 h 4524694"/>
                      <a:gd name="connsiteX5" fmla="*/ 877068 w 2341984"/>
                      <a:gd name="connsiteY5" fmla="*/ 4524694 h 4524694"/>
                      <a:gd name="connsiteX6" fmla="*/ 905070 w 2341984"/>
                      <a:gd name="connsiteY6" fmla="*/ 326572 h 4524694"/>
                      <a:gd name="connsiteX7" fmla="*/ 0 w 2341984"/>
                      <a:gd name="connsiteY7" fmla="*/ 326572 h 4524694"/>
                      <a:gd name="connsiteX8" fmla="*/ 0 w 2341984"/>
                      <a:gd name="connsiteY8" fmla="*/ 0 h 4524694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36915 w 2341984"/>
                      <a:gd name="connsiteY3" fmla="*/ 326572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90507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71281 w 2341984"/>
                      <a:gd name="connsiteY3" fmla="*/ 329419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90507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71281 w 2341984"/>
                      <a:gd name="connsiteY3" fmla="*/ 329419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88025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7712"/>
                      <a:gd name="connsiteY0" fmla="*/ 19924 h 4553157"/>
                      <a:gd name="connsiteX1" fmla="*/ 2347712 w 2347712"/>
                      <a:gd name="connsiteY1" fmla="*/ 0 h 4553157"/>
                      <a:gd name="connsiteX2" fmla="*/ 2341984 w 2347712"/>
                      <a:gd name="connsiteY2" fmla="*/ 346496 h 4553157"/>
                      <a:gd name="connsiteX3" fmla="*/ 1471281 w 2347712"/>
                      <a:gd name="connsiteY3" fmla="*/ 349343 h 4553157"/>
                      <a:gd name="connsiteX4" fmla="*/ 1463644 w 2347712"/>
                      <a:gd name="connsiteY4" fmla="*/ 4553157 h 4553157"/>
                      <a:gd name="connsiteX5" fmla="*/ 877068 w 2347712"/>
                      <a:gd name="connsiteY5" fmla="*/ 4544618 h 4553157"/>
                      <a:gd name="connsiteX6" fmla="*/ 880250 w 2347712"/>
                      <a:gd name="connsiteY6" fmla="*/ 346496 h 4553157"/>
                      <a:gd name="connsiteX7" fmla="*/ 0 w 2347712"/>
                      <a:gd name="connsiteY7" fmla="*/ 346496 h 4553157"/>
                      <a:gd name="connsiteX8" fmla="*/ 0 w 2347712"/>
                      <a:gd name="connsiteY8" fmla="*/ 19924 h 4553157"/>
                      <a:gd name="connsiteX0" fmla="*/ 0 w 2351530"/>
                      <a:gd name="connsiteY0" fmla="*/ 0 h 4556003"/>
                      <a:gd name="connsiteX1" fmla="*/ 2351530 w 2351530"/>
                      <a:gd name="connsiteY1" fmla="*/ 2846 h 4556003"/>
                      <a:gd name="connsiteX2" fmla="*/ 2345802 w 2351530"/>
                      <a:gd name="connsiteY2" fmla="*/ 349342 h 4556003"/>
                      <a:gd name="connsiteX3" fmla="*/ 1475099 w 2351530"/>
                      <a:gd name="connsiteY3" fmla="*/ 352189 h 4556003"/>
                      <a:gd name="connsiteX4" fmla="*/ 1467462 w 2351530"/>
                      <a:gd name="connsiteY4" fmla="*/ 4556003 h 4556003"/>
                      <a:gd name="connsiteX5" fmla="*/ 880886 w 2351530"/>
                      <a:gd name="connsiteY5" fmla="*/ 4547464 h 4556003"/>
                      <a:gd name="connsiteX6" fmla="*/ 884068 w 2351530"/>
                      <a:gd name="connsiteY6" fmla="*/ 349342 h 4556003"/>
                      <a:gd name="connsiteX7" fmla="*/ 3818 w 2351530"/>
                      <a:gd name="connsiteY7" fmla="*/ 349342 h 4556003"/>
                      <a:gd name="connsiteX8" fmla="*/ 0 w 2351530"/>
                      <a:gd name="connsiteY8" fmla="*/ 0 h 4556003"/>
                      <a:gd name="connsiteX0" fmla="*/ 2140 w 2353670"/>
                      <a:gd name="connsiteY0" fmla="*/ 0 h 4556003"/>
                      <a:gd name="connsiteX1" fmla="*/ 2353670 w 2353670"/>
                      <a:gd name="connsiteY1" fmla="*/ 2846 h 4556003"/>
                      <a:gd name="connsiteX2" fmla="*/ 2347942 w 2353670"/>
                      <a:gd name="connsiteY2" fmla="*/ 349342 h 4556003"/>
                      <a:gd name="connsiteX3" fmla="*/ 1477239 w 2353670"/>
                      <a:gd name="connsiteY3" fmla="*/ 352189 h 4556003"/>
                      <a:gd name="connsiteX4" fmla="*/ 1469602 w 2353670"/>
                      <a:gd name="connsiteY4" fmla="*/ 4556003 h 4556003"/>
                      <a:gd name="connsiteX5" fmla="*/ 883026 w 2353670"/>
                      <a:gd name="connsiteY5" fmla="*/ 4547464 h 4556003"/>
                      <a:gd name="connsiteX6" fmla="*/ 886208 w 2353670"/>
                      <a:gd name="connsiteY6" fmla="*/ 349342 h 4556003"/>
                      <a:gd name="connsiteX7" fmla="*/ 231 w 2353670"/>
                      <a:gd name="connsiteY7" fmla="*/ 349341 h 4556003"/>
                      <a:gd name="connsiteX8" fmla="*/ 2140 w 2353670"/>
                      <a:gd name="connsiteY8" fmla="*/ 0 h 4556003"/>
                      <a:gd name="connsiteX0" fmla="*/ 2140 w 2355974"/>
                      <a:gd name="connsiteY0" fmla="*/ 0 h 4556003"/>
                      <a:gd name="connsiteX1" fmla="*/ 2353670 w 2355974"/>
                      <a:gd name="connsiteY1" fmla="*/ 2846 h 4556003"/>
                      <a:gd name="connsiteX2" fmla="*/ 2355579 w 2355974"/>
                      <a:gd name="connsiteY2" fmla="*/ 349341 h 4556003"/>
                      <a:gd name="connsiteX3" fmla="*/ 1477239 w 2355974"/>
                      <a:gd name="connsiteY3" fmla="*/ 352189 h 4556003"/>
                      <a:gd name="connsiteX4" fmla="*/ 1469602 w 2355974"/>
                      <a:gd name="connsiteY4" fmla="*/ 4556003 h 4556003"/>
                      <a:gd name="connsiteX5" fmla="*/ 883026 w 2355974"/>
                      <a:gd name="connsiteY5" fmla="*/ 4547464 h 4556003"/>
                      <a:gd name="connsiteX6" fmla="*/ 886208 w 2355974"/>
                      <a:gd name="connsiteY6" fmla="*/ 349342 h 4556003"/>
                      <a:gd name="connsiteX7" fmla="*/ 231 w 2355974"/>
                      <a:gd name="connsiteY7" fmla="*/ 349341 h 4556003"/>
                      <a:gd name="connsiteX8" fmla="*/ 2140 w 2355974"/>
                      <a:gd name="connsiteY8" fmla="*/ 0 h 4556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55974" h="4556003">
                        <a:moveTo>
                          <a:pt x="2140" y="0"/>
                        </a:moveTo>
                        <a:lnTo>
                          <a:pt x="2353670" y="2846"/>
                        </a:lnTo>
                        <a:cubicBezTo>
                          <a:pt x="2351761" y="118345"/>
                          <a:pt x="2357488" y="233842"/>
                          <a:pt x="2355579" y="349341"/>
                        </a:cubicBezTo>
                        <a:lnTo>
                          <a:pt x="1477239" y="352189"/>
                        </a:lnTo>
                        <a:cubicBezTo>
                          <a:pt x="1474693" y="1753460"/>
                          <a:pt x="1472148" y="3154732"/>
                          <a:pt x="1469602" y="4556003"/>
                        </a:cubicBezTo>
                        <a:lnTo>
                          <a:pt x="883026" y="4547464"/>
                        </a:lnTo>
                        <a:cubicBezTo>
                          <a:pt x="889814" y="3156629"/>
                          <a:pt x="879420" y="1740177"/>
                          <a:pt x="886208" y="349342"/>
                        </a:cubicBezTo>
                        <a:lnTo>
                          <a:pt x="231" y="349341"/>
                        </a:lnTo>
                        <a:cubicBezTo>
                          <a:pt x="-1042" y="232894"/>
                          <a:pt x="3413" y="116447"/>
                          <a:pt x="2140" y="0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67" name="Group 166">
                    <a:extLst>
                      <a:ext uri="{FF2B5EF4-FFF2-40B4-BE49-F238E27FC236}">
                        <a16:creationId xmlns:a16="http://schemas.microsoft.com/office/drawing/2014/main" id="{218A82C5-2E8E-432D-8D26-F2247F6416C1}"/>
                      </a:ext>
                    </a:extLst>
                  </p:cNvPr>
                  <p:cNvGrpSpPr/>
                  <p:nvPr/>
                </p:nvGrpSpPr>
                <p:grpSpPr>
                  <a:xfrm>
                    <a:off x="4585334" y="3000374"/>
                    <a:ext cx="411481" cy="504824"/>
                    <a:chOff x="4585334" y="3000374"/>
                    <a:chExt cx="411481" cy="504824"/>
                  </a:xfrm>
                </p:grpSpPr>
                <p:sp>
                  <p:nvSpPr>
                    <p:cNvPr id="181" name="Freeform: Shape 180">
                      <a:extLst>
                        <a:ext uri="{FF2B5EF4-FFF2-40B4-BE49-F238E27FC236}">
                          <a16:creationId xmlns:a16="http://schemas.microsoft.com/office/drawing/2014/main" id="{F03160E9-3591-4556-90BE-B582343C10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5334" y="3000374"/>
                      <a:ext cx="411481" cy="504824"/>
                    </a:xfrm>
                    <a:custGeom>
                      <a:avLst/>
                      <a:gdLst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3718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480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099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411481" h="504824">
                          <a:moveTo>
                            <a:pt x="0" y="0"/>
                          </a:moveTo>
                          <a:lnTo>
                            <a:pt x="337185" y="0"/>
                          </a:lnTo>
                          <a:lnTo>
                            <a:pt x="337185" y="43815"/>
                          </a:lnTo>
                          <a:lnTo>
                            <a:pt x="337185" y="45719"/>
                          </a:lnTo>
                          <a:lnTo>
                            <a:pt x="340995" y="459105"/>
                          </a:lnTo>
                          <a:lnTo>
                            <a:pt x="411481" y="459105"/>
                          </a:lnTo>
                          <a:lnTo>
                            <a:pt x="411481" y="504824"/>
                          </a:lnTo>
                          <a:lnTo>
                            <a:pt x="291466" y="504824"/>
                          </a:lnTo>
                          <a:lnTo>
                            <a:pt x="291466" y="461010"/>
                          </a:lnTo>
                          <a:lnTo>
                            <a:pt x="291466" y="459105"/>
                          </a:lnTo>
                          <a:lnTo>
                            <a:pt x="291466" y="45719"/>
                          </a:lnTo>
                          <a:lnTo>
                            <a:pt x="22860" y="4571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2" name="Rectangle 181">
                      <a:extLst>
                        <a:ext uri="{FF2B5EF4-FFF2-40B4-BE49-F238E27FC236}">
                          <a16:creationId xmlns:a16="http://schemas.microsoft.com/office/drawing/2014/main" id="{2CF193FE-9210-4992-905F-5A98BEAEFE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5855" y="3326130"/>
                      <a:ext cx="60960" cy="12573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68" name="Group 167">
                    <a:extLst>
                      <a:ext uri="{FF2B5EF4-FFF2-40B4-BE49-F238E27FC236}">
                        <a16:creationId xmlns:a16="http://schemas.microsoft.com/office/drawing/2014/main" id="{70F2B609-4930-47B5-AD8B-B2E4DB4A1625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7212318" y="2998469"/>
                    <a:ext cx="411492" cy="504824"/>
                    <a:chOff x="4585323" y="3000374"/>
                    <a:chExt cx="411492" cy="504824"/>
                  </a:xfrm>
                </p:grpSpPr>
                <p:sp>
                  <p:nvSpPr>
                    <p:cNvPr id="179" name="Freeform: Shape 178">
                      <a:extLst>
                        <a:ext uri="{FF2B5EF4-FFF2-40B4-BE49-F238E27FC236}">
                          <a16:creationId xmlns:a16="http://schemas.microsoft.com/office/drawing/2014/main" id="{46602D00-FE7E-4A60-A067-5E0CFD566B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5323" y="3000374"/>
                      <a:ext cx="411480" cy="504824"/>
                    </a:xfrm>
                    <a:custGeom>
                      <a:avLst/>
                      <a:gdLst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3718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480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099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411481" h="504824">
                          <a:moveTo>
                            <a:pt x="0" y="0"/>
                          </a:moveTo>
                          <a:lnTo>
                            <a:pt x="337185" y="0"/>
                          </a:lnTo>
                          <a:lnTo>
                            <a:pt x="337185" y="43815"/>
                          </a:lnTo>
                          <a:lnTo>
                            <a:pt x="337185" y="45719"/>
                          </a:lnTo>
                          <a:lnTo>
                            <a:pt x="340995" y="459105"/>
                          </a:lnTo>
                          <a:lnTo>
                            <a:pt x="411481" y="459105"/>
                          </a:lnTo>
                          <a:lnTo>
                            <a:pt x="411481" y="504824"/>
                          </a:lnTo>
                          <a:lnTo>
                            <a:pt x="291466" y="504824"/>
                          </a:lnTo>
                          <a:lnTo>
                            <a:pt x="291466" y="461010"/>
                          </a:lnTo>
                          <a:lnTo>
                            <a:pt x="291466" y="459105"/>
                          </a:lnTo>
                          <a:lnTo>
                            <a:pt x="291466" y="45719"/>
                          </a:lnTo>
                          <a:lnTo>
                            <a:pt x="22860" y="4571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0" name="Rectangle 179">
                      <a:extLst>
                        <a:ext uri="{FF2B5EF4-FFF2-40B4-BE49-F238E27FC236}">
                          <a16:creationId xmlns:a16="http://schemas.microsoft.com/office/drawing/2014/main" id="{62C42C6B-C0D6-4EEA-B771-5D02B973EA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5855" y="3326130"/>
                      <a:ext cx="60960" cy="12573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169" name="Rectangle 168">
                    <a:extLst>
                      <a:ext uri="{FF2B5EF4-FFF2-40B4-BE49-F238E27FC236}">
                        <a16:creationId xmlns:a16="http://schemas.microsoft.com/office/drawing/2014/main" id="{69B6A0A7-D283-402E-8722-1BB4223D3C6E}"/>
                      </a:ext>
                    </a:extLst>
                  </p:cNvPr>
                  <p:cNvSpPr/>
                  <p:nvPr/>
                </p:nvSpPr>
                <p:spPr>
                  <a:xfrm>
                    <a:off x="4000500" y="2937510"/>
                    <a:ext cx="4225290" cy="57150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70" name="Group 169">
                    <a:extLst>
                      <a:ext uri="{FF2B5EF4-FFF2-40B4-BE49-F238E27FC236}">
                        <a16:creationId xmlns:a16="http://schemas.microsoft.com/office/drawing/2014/main" id="{88CC46B8-595E-45FE-9932-6786355CCD3A}"/>
                      </a:ext>
                    </a:extLst>
                  </p:cNvPr>
                  <p:cNvGrpSpPr/>
                  <p:nvPr/>
                </p:nvGrpSpPr>
                <p:grpSpPr>
                  <a:xfrm>
                    <a:off x="4639310" y="2839719"/>
                    <a:ext cx="227330" cy="311151"/>
                    <a:chOff x="4639310" y="2839719"/>
                    <a:chExt cx="227330" cy="311151"/>
                  </a:xfrm>
                </p:grpSpPr>
                <p:sp>
                  <p:nvSpPr>
                    <p:cNvPr id="177" name="Rectangle 176">
                      <a:extLst>
                        <a:ext uri="{FF2B5EF4-FFF2-40B4-BE49-F238E27FC236}">
                          <a16:creationId xmlns:a16="http://schemas.microsoft.com/office/drawing/2014/main" id="{9DD71F14-6F1B-409E-9BFB-B9703D5597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20" y="2839719"/>
                      <a:ext cx="223520" cy="882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78" name="Rectangle 177">
                      <a:extLst>
                        <a:ext uri="{FF2B5EF4-FFF2-40B4-BE49-F238E27FC236}">
                          <a16:creationId xmlns:a16="http://schemas.microsoft.com/office/drawing/2014/main" id="{96CA14C9-BC22-420E-B18D-2A6F71DE4E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9310" y="3056889"/>
                      <a:ext cx="223520" cy="93981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71" name="Group 170">
                    <a:extLst>
                      <a:ext uri="{FF2B5EF4-FFF2-40B4-BE49-F238E27FC236}">
                        <a16:creationId xmlns:a16="http://schemas.microsoft.com/office/drawing/2014/main" id="{C4C76612-8AF3-44DB-9C3A-9563C445F1F2}"/>
                      </a:ext>
                    </a:extLst>
                  </p:cNvPr>
                  <p:cNvGrpSpPr/>
                  <p:nvPr/>
                </p:nvGrpSpPr>
                <p:grpSpPr>
                  <a:xfrm>
                    <a:off x="7346315" y="2839719"/>
                    <a:ext cx="227330" cy="311151"/>
                    <a:chOff x="4639310" y="2839719"/>
                    <a:chExt cx="227330" cy="311151"/>
                  </a:xfrm>
                </p:grpSpPr>
                <p:sp>
                  <p:nvSpPr>
                    <p:cNvPr id="175" name="Rectangle 174">
                      <a:extLst>
                        <a:ext uri="{FF2B5EF4-FFF2-40B4-BE49-F238E27FC236}">
                          <a16:creationId xmlns:a16="http://schemas.microsoft.com/office/drawing/2014/main" id="{970FEDF8-BBB5-48ED-9CB5-E3940703FD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20" y="2839719"/>
                      <a:ext cx="223520" cy="882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76" name="Rectangle 175">
                      <a:extLst>
                        <a:ext uri="{FF2B5EF4-FFF2-40B4-BE49-F238E27FC236}">
                          <a16:creationId xmlns:a16="http://schemas.microsoft.com/office/drawing/2014/main" id="{A3155069-0C2A-4B9E-8DBC-5C3FD34D9E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9310" y="3056889"/>
                      <a:ext cx="223520" cy="93981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72" name="Group 171">
                    <a:extLst>
                      <a:ext uri="{FF2B5EF4-FFF2-40B4-BE49-F238E27FC236}">
                        <a16:creationId xmlns:a16="http://schemas.microsoft.com/office/drawing/2014/main" id="{B4028B95-7857-45E4-A27A-389D6EE5AC86}"/>
                      </a:ext>
                    </a:extLst>
                  </p:cNvPr>
                  <p:cNvGrpSpPr/>
                  <p:nvPr/>
                </p:nvGrpSpPr>
                <p:grpSpPr>
                  <a:xfrm>
                    <a:off x="5189938" y="2868930"/>
                    <a:ext cx="1834515" cy="62865"/>
                    <a:chOff x="5189855" y="2868930"/>
                    <a:chExt cx="1834515" cy="62865"/>
                  </a:xfrm>
                </p:grpSpPr>
                <p:sp>
                  <p:nvSpPr>
                    <p:cNvPr id="173" name="Rectangle 172">
                      <a:extLst>
                        <a:ext uri="{FF2B5EF4-FFF2-40B4-BE49-F238E27FC236}">
                          <a16:creationId xmlns:a16="http://schemas.microsoft.com/office/drawing/2014/main" id="{3A343C20-D43C-4BB6-8CA6-B552453D67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89855" y="2868930"/>
                      <a:ext cx="97155" cy="628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74" name="Rectangle 173">
                      <a:extLst>
                        <a:ext uri="{FF2B5EF4-FFF2-40B4-BE49-F238E27FC236}">
                          <a16:creationId xmlns:a16="http://schemas.microsoft.com/office/drawing/2014/main" id="{97C2CAF7-593C-4AAE-837A-A4614AC3F0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27215" y="2868930"/>
                      <a:ext cx="97155" cy="628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88D7DA16-4AF1-483B-9D04-9536CC93F34F}"/>
                  </a:ext>
                </a:extLst>
              </p:cNvPr>
              <p:cNvGrpSpPr/>
              <p:nvPr/>
            </p:nvGrpSpPr>
            <p:grpSpPr>
              <a:xfrm>
                <a:off x="3060680" y="672784"/>
                <a:ext cx="6125864" cy="6078629"/>
                <a:chOff x="3060680" y="672784"/>
                <a:chExt cx="6125864" cy="6078629"/>
              </a:xfrm>
            </p:grpSpPr>
            <p:grpSp>
              <p:nvGrpSpPr>
                <p:cNvPr id="122" name="Group 121">
                  <a:extLst>
                    <a:ext uri="{FF2B5EF4-FFF2-40B4-BE49-F238E27FC236}">
                      <a16:creationId xmlns:a16="http://schemas.microsoft.com/office/drawing/2014/main" id="{99C1B16A-0084-4C2B-85D6-039F796449E9}"/>
                    </a:ext>
                  </a:extLst>
                </p:cNvPr>
                <p:cNvGrpSpPr/>
                <p:nvPr/>
              </p:nvGrpSpPr>
              <p:grpSpPr>
                <a:xfrm rot="10800000">
                  <a:off x="3060680" y="5852573"/>
                  <a:ext cx="955040" cy="898840"/>
                  <a:chOff x="8231504" y="672709"/>
                  <a:chExt cx="955040" cy="898840"/>
                </a:xfrm>
              </p:grpSpPr>
              <p:sp>
                <p:nvSpPr>
                  <p:cNvPr id="154" name="Freeform: Shape 153">
                    <a:extLst>
                      <a:ext uri="{FF2B5EF4-FFF2-40B4-BE49-F238E27FC236}">
                        <a16:creationId xmlns:a16="http://schemas.microsoft.com/office/drawing/2014/main" id="{2CF60F60-48A7-45E8-988B-910DD7C96A80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09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" name="Oval 154">
                    <a:extLst>
                      <a:ext uri="{FF2B5EF4-FFF2-40B4-BE49-F238E27FC236}">
                        <a16:creationId xmlns:a16="http://schemas.microsoft.com/office/drawing/2014/main" id="{1B3912E4-BCF0-40A1-9118-41DD89B2496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" name="Oval 155">
                    <a:extLst>
                      <a:ext uri="{FF2B5EF4-FFF2-40B4-BE49-F238E27FC236}">
                        <a16:creationId xmlns:a16="http://schemas.microsoft.com/office/drawing/2014/main" id="{A1DEC802-A1C7-4146-8960-89FF3633BF8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" name="Oval 156">
                    <a:extLst>
                      <a:ext uri="{FF2B5EF4-FFF2-40B4-BE49-F238E27FC236}">
                        <a16:creationId xmlns:a16="http://schemas.microsoft.com/office/drawing/2014/main" id="{7A0993C4-5881-4BEA-8740-C10E6437B02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" name="Oval 157">
                    <a:extLst>
                      <a:ext uri="{FF2B5EF4-FFF2-40B4-BE49-F238E27FC236}">
                        <a16:creationId xmlns:a16="http://schemas.microsoft.com/office/drawing/2014/main" id="{611DA85E-22C5-4CA1-A14C-E716B4410F0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" name="Oval 158">
                    <a:extLst>
                      <a:ext uri="{FF2B5EF4-FFF2-40B4-BE49-F238E27FC236}">
                        <a16:creationId xmlns:a16="http://schemas.microsoft.com/office/drawing/2014/main" id="{E4C8F510-CAEA-4B13-B270-62B9AE27973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" name="Oval 159">
                    <a:extLst>
                      <a:ext uri="{FF2B5EF4-FFF2-40B4-BE49-F238E27FC236}">
                        <a16:creationId xmlns:a16="http://schemas.microsoft.com/office/drawing/2014/main" id="{7D8AB4E6-30A8-4448-B48B-4914C0743C3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" name="Oval 160">
                    <a:extLst>
                      <a:ext uri="{FF2B5EF4-FFF2-40B4-BE49-F238E27FC236}">
                        <a16:creationId xmlns:a16="http://schemas.microsoft.com/office/drawing/2014/main" id="{A992EBAF-2E87-449E-95F7-2BF0C475615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E49037D2-7F32-46E8-B3CA-4819AF69E7A9}"/>
                    </a:ext>
                  </a:extLst>
                </p:cNvPr>
                <p:cNvSpPr/>
                <p:nvPr/>
              </p:nvSpPr>
              <p:spPr>
                <a:xfrm>
                  <a:off x="4013894" y="672784"/>
                  <a:ext cx="4217613" cy="2286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24" name="Group 123">
                  <a:extLst>
                    <a:ext uri="{FF2B5EF4-FFF2-40B4-BE49-F238E27FC236}">
                      <a16:creationId xmlns:a16="http://schemas.microsoft.com/office/drawing/2014/main" id="{F2956726-6A57-40A2-A04F-4EE37522247A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 rot="10800000" flipH="1">
                  <a:off x="8234060" y="5855301"/>
                  <a:ext cx="950976" cy="896112"/>
                  <a:chOff x="8231504" y="671742"/>
                  <a:chExt cx="955040" cy="898840"/>
                </a:xfrm>
              </p:grpSpPr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EBF6610A-DCEE-4752-BA6F-6F349344F2C2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1742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" name="Oval 146">
                    <a:extLst>
                      <a:ext uri="{FF2B5EF4-FFF2-40B4-BE49-F238E27FC236}">
                        <a16:creationId xmlns:a16="http://schemas.microsoft.com/office/drawing/2014/main" id="{4758EA71-E907-4AB4-9CB1-0E4F622DC06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" name="Oval 147">
                    <a:extLst>
                      <a:ext uri="{FF2B5EF4-FFF2-40B4-BE49-F238E27FC236}">
                        <a16:creationId xmlns:a16="http://schemas.microsoft.com/office/drawing/2014/main" id="{8B251C2B-38B4-4097-874B-461642581BD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" name="Oval 148">
                    <a:extLst>
                      <a:ext uri="{FF2B5EF4-FFF2-40B4-BE49-F238E27FC236}">
                        <a16:creationId xmlns:a16="http://schemas.microsoft.com/office/drawing/2014/main" id="{37EEFA04-5C80-42AE-BD65-4B450B16485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" name="Oval 149">
                    <a:extLst>
                      <a:ext uri="{FF2B5EF4-FFF2-40B4-BE49-F238E27FC236}">
                        <a16:creationId xmlns:a16="http://schemas.microsoft.com/office/drawing/2014/main" id="{05002652-77E5-4771-A104-FD3321CE508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" name="Oval 150">
                    <a:extLst>
                      <a:ext uri="{FF2B5EF4-FFF2-40B4-BE49-F238E27FC236}">
                        <a16:creationId xmlns:a16="http://schemas.microsoft.com/office/drawing/2014/main" id="{03F8E0E2-F6CA-4950-B826-970B52A48A7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" name="Oval 151">
                    <a:extLst>
                      <a:ext uri="{FF2B5EF4-FFF2-40B4-BE49-F238E27FC236}">
                        <a16:creationId xmlns:a16="http://schemas.microsoft.com/office/drawing/2014/main" id="{F301E393-FDC7-4367-B19C-126987C9C87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" name="Oval 152">
                    <a:extLst>
                      <a:ext uri="{FF2B5EF4-FFF2-40B4-BE49-F238E27FC236}">
                        <a16:creationId xmlns:a16="http://schemas.microsoft.com/office/drawing/2014/main" id="{6A76FB7F-0B71-4E0E-8A0A-E2F1DE22FDE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25" name="Group 124">
                  <a:extLst>
                    <a:ext uri="{FF2B5EF4-FFF2-40B4-BE49-F238E27FC236}">
                      <a16:creationId xmlns:a16="http://schemas.microsoft.com/office/drawing/2014/main" id="{BD2F94FF-C3BF-4870-AC75-E553DF9445B6}"/>
                    </a:ext>
                  </a:extLst>
                </p:cNvPr>
                <p:cNvGrpSpPr/>
                <p:nvPr/>
              </p:nvGrpSpPr>
              <p:grpSpPr>
                <a:xfrm>
                  <a:off x="8231504" y="672784"/>
                  <a:ext cx="955040" cy="898840"/>
                  <a:chOff x="8231504" y="672784"/>
                  <a:chExt cx="955040" cy="898840"/>
                </a:xfrm>
              </p:grpSpPr>
              <p:sp>
                <p:nvSpPr>
                  <p:cNvPr id="138" name="Freeform: Shape 137">
                    <a:extLst>
                      <a:ext uri="{FF2B5EF4-FFF2-40B4-BE49-F238E27FC236}">
                        <a16:creationId xmlns:a16="http://schemas.microsoft.com/office/drawing/2014/main" id="{B875390B-B7C5-4223-B305-7D6ED89CACA9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84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" name="Oval 138">
                    <a:extLst>
                      <a:ext uri="{FF2B5EF4-FFF2-40B4-BE49-F238E27FC236}">
                        <a16:creationId xmlns:a16="http://schemas.microsoft.com/office/drawing/2014/main" id="{5B0B582A-4E55-416A-A496-12A25D44236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0" name="Oval 139">
                    <a:extLst>
                      <a:ext uri="{FF2B5EF4-FFF2-40B4-BE49-F238E27FC236}">
                        <a16:creationId xmlns:a16="http://schemas.microsoft.com/office/drawing/2014/main" id="{49E13127-08A8-4FBD-930E-3EFD2925223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" name="Oval 140">
                    <a:extLst>
                      <a:ext uri="{FF2B5EF4-FFF2-40B4-BE49-F238E27FC236}">
                        <a16:creationId xmlns:a16="http://schemas.microsoft.com/office/drawing/2014/main" id="{E807F4A2-EC11-4BFA-A2C2-FED214BA156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" name="Oval 141">
                    <a:extLst>
                      <a:ext uri="{FF2B5EF4-FFF2-40B4-BE49-F238E27FC236}">
                        <a16:creationId xmlns:a16="http://schemas.microsoft.com/office/drawing/2014/main" id="{81007585-845C-401D-AC14-DAB4FC77893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" name="Oval 142">
                    <a:extLst>
                      <a:ext uri="{FF2B5EF4-FFF2-40B4-BE49-F238E27FC236}">
                        <a16:creationId xmlns:a16="http://schemas.microsoft.com/office/drawing/2014/main" id="{73F3D370-047D-441E-9C30-129C2FDA09E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" name="Oval 143">
                    <a:extLst>
                      <a:ext uri="{FF2B5EF4-FFF2-40B4-BE49-F238E27FC236}">
                        <a16:creationId xmlns:a16="http://schemas.microsoft.com/office/drawing/2014/main" id="{D2E701F1-460F-40D0-97E1-75ACB196D13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" name="Oval 144">
                    <a:extLst>
                      <a:ext uri="{FF2B5EF4-FFF2-40B4-BE49-F238E27FC236}">
                        <a16:creationId xmlns:a16="http://schemas.microsoft.com/office/drawing/2014/main" id="{6B67D4CF-B299-4113-9C54-425932149DC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26" name="Group 125">
                  <a:extLst>
                    <a:ext uri="{FF2B5EF4-FFF2-40B4-BE49-F238E27FC236}">
                      <a16:creationId xmlns:a16="http://schemas.microsoft.com/office/drawing/2014/main" id="{7FBDD9D5-41A8-4757-958F-1998157D77FC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 flipH="1">
                  <a:off x="3062169" y="672784"/>
                  <a:ext cx="950976" cy="896112"/>
                  <a:chOff x="8231504" y="672784"/>
                  <a:chExt cx="955040" cy="898840"/>
                </a:xfrm>
              </p:grpSpPr>
              <p:sp>
                <p:nvSpPr>
                  <p:cNvPr id="130" name="Freeform: Shape 129">
                    <a:extLst>
                      <a:ext uri="{FF2B5EF4-FFF2-40B4-BE49-F238E27FC236}">
                        <a16:creationId xmlns:a16="http://schemas.microsoft.com/office/drawing/2014/main" id="{994C284A-5FFF-4E80-BA79-45AF583A3F1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84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" name="Oval 130">
                    <a:extLst>
                      <a:ext uri="{FF2B5EF4-FFF2-40B4-BE49-F238E27FC236}">
                        <a16:creationId xmlns:a16="http://schemas.microsoft.com/office/drawing/2014/main" id="{241D0594-12E8-41F7-87B8-889FEE70E1B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" name="Oval 131">
                    <a:extLst>
                      <a:ext uri="{FF2B5EF4-FFF2-40B4-BE49-F238E27FC236}">
                        <a16:creationId xmlns:a16="http://schemas.microsoft.com/office/drawing/2014/main" id="{E9CB2D17-0026-41C7-A0F8-AC7D8DAD5F8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" name="Oval 132">
                    <a:extLst>
                      <a:ext uri="{FF2B5EF4-FFF2-40B4-BE49-F238E27FC236}">
                        <a16:creationId xmlns:a16="http://schemas.microsoft.com/office/drawing/2014/main" id="{FED18AB9-FE85-46F9-9DFD-5E549F24BA7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" name="Oval 133">
                    <a:extLst>
                      <a:ext uri="{FF2B5EF4-FFF2-40B4-BE49-F238E27FC236}">
                        <a16:creationId xmlns:a16="http://schemas.microsoft.com/office/drawing/2014/main" id="{B1B2B0EC-6DE5-42C1-BE0C-FAD139030FF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" name="Oval 134">
                    <a:extLst>
                      <a:ext uri="{FF2B5EF4-FFF2-40B4-BE49-F238E27FC236}">
                        <a16:creationId xmlns:a16="http://schemas.microsoft.com/office/drawing/2014/main" id="{C84F8862-000D-43B1-844D-0C54643AC4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" name="Oval 135">
                    <a:extLst>
                      <a:ext uri="{FF2B5EF4-FFF2-40B4-BE49-F238E27FC236}">
                        <a16:creationId xmlns:a16="http://schemas.microsoft.com/office/drawing/2014/main" id="{4C9E41A9-3E8E-4F28-917F-ED05E46D5BC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" name="Oval 136">
                    <a:extLst>
                      <a:ext uri="{FF2B5EF4-FFF2-40B4-BE49-F238E27FC236}">
                        <a16:creationId xmlns:a16="http://schemas.microsoft.com/office/drawing/2014/main" id="{08FFC2F9-F618-44E2-8441-5124809C79F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28039184-2ED3-4B55-8043-509231363E5E}"/>
                    </a:ext>
                  </a:extLst>
                </p:cNvPr>
                <p:cNvSpPr/>
                <p:nvPr/>
              </p:nvSpPr>
              <p:spPr>
                <a:xfrm>
                  <a:off x="4017645" y="6522813"/>
                  <a:ext cx="4217670" cy="2286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D61D2887-8BA0-44F6-B913-AA74E69B74FE}"/>
                    </a:ext>
                  </a:extLst>
                </p:cNvPr>
                <p:cNvSpPr/>
                <p:nvPr/>
              </p:nvSpPr>
              <p:spPr>
                <a:xfrm rot="5400000">
                  <a:off x="1065212" y="3568383"/>
                  <a:ext cx="4280536" cy="28702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4B63E559-4301-4B88-B8F9-7E3633607723}"/>
                    </a:ext>
                  </a:extLst>
                </p:cNvPr>
                <p:cNvSpPr/>
                <p:nvPr/>
              </p:nvSpPr>
              <p:spPr>
                <a:xfrm rot="5400000">
                  <a:off x="6899168" y="3569091"/>
                  <a:ext cx="4286738" cy="28702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sp>
        <p:nvSpPr>
          <p:cNvPr id="110" name="Title 4">
            <a:extLst>
              <a:ext uri="{FF2B5EF4-FFF2-40B4-BE49-F238E27FC236}">
                <a16:creationId xmlns:a16="http://schemas.microsoft.com/office/drawing/2014/main" id="{77886593-AB87-4FE0-B4E1-354BCD2F04DA}"/>
              </a:ext>
            </a:extLst>
          </p:cNvPr>
          <p:cNvSpPr txBox="1">
            <a:spLocks/>
          </p:cNvSpPr>
          <p:nvPr/>
        </p:nvSpPr>
        <p:spPr>
          <a:xfrm>
            <a:off x="838200" y="9525"/>
            <a:ext cx="11125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Project Background – Powder Recovery Stages</a:t>
            </a:r>
          </a:p>
        </p:txBody>
      </p:sp>
      <p:sp>
        <p:nvSpPr>
          <p:cNvPr id="112" name="Content Placeholder 3">
            <a:extLst>
              <a:ext uri="{FF2B5EF4-FFF2-40B4-BE49-F238E27FC236}">
                <a16:creationId xmlns:a16="http://schemas.microsoft.com/office/drawing/2014/main" id="{ACE8800D-71AA-4CDC-8D7C-560CC60251A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Vincent Giannetti</a:t>
            </a:r>
          </a:p>
        </p:txBody>
      </p:sp>
    </p:spTree>
    <p:extLst>
      <p:ext uri="{BB962C8B-B14F-4D97-AF65-F5344CB8AC3E}">
        <p14:creationId xmlns:p14="http://schemas.microsoft.com/office/powerpoint/2010/main" val="29716280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2EF32D3-A205-4C84-A789-F62227ED7A85}"/>
              </a:ext>
            </a:extLst>
          </p:cNvPr>
          <p:cNvGrpSpPr/>
          <p:nvPr/>
        </p:nvGrpSpPr>
        <p:grpSpPr>
          <a:xfrm>
            <a:off x="1026338" y="1391705"/>
            <a:ext cx="10139325" cy="3978785"/>
            <a:chOff x="1026338" y="1494343"/>
            <a:chExt cx="10139325" cy="3978785"/>
          </a:xfrm>
        </p:grpSpPr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9247B6E4-A5AD-4B6E-A2BF-F6C8EEEF5484}"/>
                </a:ext>
              </a:extLst>
            </p:cNvPr>
            <p:cNvSpPr/>
            <p:nvPr/>
          </p:nvSpPr>
          <p:spPr>
            <a:xfrm>
              <a:off x="3821122" y="3060925"/>
              <a:ext cx="599904" cy="365760"/>
            </a:xfrm>
            <a:prstGeom prst="rightArrow">
              <a:avLst/>
            </a:prstGeom>
            <a:solidFill>
              <a:sysClr val="window" lastClr="FFFFFF">
                <a:lumMod val="85000"/>
              </a:sysClr>
            </a:solidFill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A652BB6-94D1-41E1-9CAB-7DCB22E1F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6338" y="1494343"/>
              <a:ext cx="2536368" cy="338328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ysClr val="windowText" lastClr="000000"/>
              </a:solidFill>
            </a:ln>
            <a:effectLst/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8FC8FCC-2F03-4495-B0D1-0C4606CBC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60836" y="1500856"/>
              <a:ext cx="2535191" cy="338328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ysClr val="windowText" lastClr="000000"/>
              </a:solidFill>
            </a:ln>
            <a:effectLst/>
          </p:spPr>
        </p:pic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7D614A3A-A008-4006-B33D-CB433982E8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73"/>
            <a:stretch/>
          </p:blipFill>
          <p:spPr bwMode="auto">
            <a:xfrm>
              <a:off x="8166036" y="1500856"/>
              <a:ext cx="2999627" cy="338328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ysClr val="windowText" lastClr="000000"/>
              </a:solidFill>
            </a:ln>
            <a:effectLst/>
          </p:spPr>
        </p:pic>
        <p:sp>
          <p:nvSpPr>
            <p:cNvPr id="18" name="Content Placeholder 5">
              <a:extLst>
                <a:ext uri="{FF2B5EF4-FFF2-40B4-BE49-F238E27FC236}">
                  <a16:creationId xmlns:a16="http://schemas.microsoft.com/office/drawing/2014/main" id="{06673F71-74A4-443E-B57A-253695AF9004}"/>
                </a:ext>
              </a:extLst>
            </p:cNvPr>
            <p:cNvSpPr txBox="1">
              <a:spLocks/>
            </p:cNvSpPr>
            <p:nvPr/>
          </p:nvSpPr>
          <p:spPr>
            <a:xfrm>
              <a:off x="4747331" y="5004921"/>
              <a:ext cx="2362200" cy="468207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“Wet Vac Stage”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sp>
          <p:nvSpPr>
            <p:cNvPr id="19" name="Content Placeholder 5">
              <a:extLst>
                <a:ext uri="{FF2B5EF4-FFF2-40B4-BE49-F238E27FC236}">
                  <a16:creationId xmlns:a16="http://schemas.microsoft.com/office/drawing/2014/main" id="{E52B5D10-80D6-4723-9DA2-F178C5A87E8F}"/>
                </a:ext>
              </a:extLst>
            </p:cNvPr>
            <p:cNvSpPr txBox="1">
              <a:spLocks/>
            </p:cNvSpPr>
            <p:nvPr/>
          </p:nvSpPr>
          <p:spPr>
            <a:xfrm>
              <a:off x="8484749" y="4999812"/>
              <a:ext cx="2362200" cy="468207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“Air Powered Stage”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062F2D27-3EC9-45E0-B837-10733D683D2A}"/>
                </a:ext>
              </a:extLst>
            </p:cNvPr>
            <p:cNvSpPr/>
            <p:nvPr/>
          </p:nvSpPr>
          <p:spPr>
            <a:xfrm>
              <a:off x="7375694" y="3060925"/>
              <a:ext cx="599904" cy="365760"/>
            </a:xfrm>
            <a:prstGeom prst="rightArrow">
              <a:avLst/>
            </a:prstGeom>
            <a:solidFill>
              <a:sysClr val="window" lastClr="FFFFFF">
                <a:lumMod val="85000"/>
              </a:sysClr>
            </a:solidFill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Content Placeholder 5">
              <a:extLst>
                <a:ext uri="{FF2B5EF4-FFF2-40B4-BE49-F238E27FC236}">
                  <a16:creationId xmlns:a16="http://schemas.microsoft.com/office/drawing/2014/main" id="{C6DD0FA9-2F3C-464C-B774-2828E41447FC}"/>
                </a:ext>
              </a:extLst>
            </p:cNvPr>
            <p:cNvSpPr txBox="1">
              <a:spLocks/>
            </p:cNvSpPr>
            <p:nvPr/>
          </p:nvSpPr>
          <p:spPr>
            <a:xfrm>
              <a:off x="1113422" y="5004921"/>
              <a:ext cx="2362200" cy="468207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“Built In Stage” </a:t>
              </a:r>
            </a:p>
          </p:txBody>
        </p:sp>
        <p:sp>
          <p:nvSpPr>
            <p:cNvPr id="23" name="Content Placeholder 5">
              <a:extLst>
                <a:ext uri="{FF2B5EF4-FFF2-40B4-BE49-F238E27FC236}">
                  <a16:creationId xmlns:a16="http://schemas.microsoft.com/office/drawing/2014/main" id="{EF8F2026-A1DD-4A10-A0CF-05CA44B110A2}"/>
                </a:ext>
              </a:extLst>
            </p:cNvPr>
            <p:cNvSpPr txBox="1">
              <a:spLocks/>
            </p:cNvSpPr>
            <p:nvPr/>
          </p:nvSpPr>
          <p:spPr>
            <a:xfrm>
              <a:off x="1197242" y="3950352"/>
              <a:ext cx="2194560" cy="55751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rgbClr val="00B050"/>
              </a:solidFill>
            </a:ln>
          </p:spPr>
          <p:txBody>
            <a:bodyPr vert="horz" lIns="91440" tIns="45720" rIns="91440" bIns="45720" rtlCol="0" anchor="ctr">
              <a:normAutofit fontScale="6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</a:rPr>
                <a:t>Substantial Powder Recovery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sp>
          <p:nvSpPr>
            <p:cNvPr id="24" name="Content Placeholder 5">
              <a:extLst>
                <a:ext uri="{FF2B5EF4-FFF2-40B4-BE49-F238E27FC236}">
                  <a16:creationId xmlns:a16="http://schemas.microsoft.com/office/drawing/2014/main" id="{28067D3E-9CB6-4445-B7AA-F214CAF7ABFD}"/>
                </a:ext>
              </a:extLst>
            </p:cNvPr>
            <p:cNvSpPr txBox="1">
              <a:spLocks/>
            </p:cNvSpPr>
            <p:nvPr/>
          </p:nvSpPr>
          <p:spPr>
            <a:xfrm>
              <a:off x="4831151" y="3944132"/>
              <a:ext cx="2194560" cy="55751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rgbClr val="FF0000"/>
              </a:solidFill>
            </a:ln>
          </p:spPr>
          <p:txBody>
            <a:bodyPr vert="horz" lIns="91440" tIns="45720" rIns="91440" bIns="45720" rtlCol="0" anchor="ctr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1800" dirty="0">
                  <a:solidFill>
                    <a:prstClr val="black"/>
                  </a:solidFill>
                </a:rPr>
                <a:t>No Powder Recovery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sp>
          <p:nvSpPr>
            <p:cNvPr id="25" name="Content Placeholder 5">
              <a:extLst>
                <a:ext uri="{FF2B5EF4-FFF2-40B4-BE49-F238E27FC236}">
                  <a16:creationId xmlns:a16="http://schemas.microsoft.com/office/drawing/2014/main" id="{F9C46EFA-4F2B-4FEA-ADEA-32A753B7A37E}"/>
                </a:ext>
              </a:extLst>
            </p:cNvPr>
            <p:cNvSpPr txBox="1">
              <a:spLocks/>
            </p:cNvSpPr>
            <p:nvPr/>
          </p:nvSpPr>
          <p:spPr>
            <a:xfrm>
              <a:off x="8568569" y="3947243"/>
              <a:ext cx="2194560" cy="55751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rgbClr val="FF0000"/>
              </a:solidFill>
            </a:ln>
          </p:spPr>
          <p:txBody>
            <a:bodyPr vert="horz" lIns="91440" tIns="45720" rIns="91440" bIns="45720" rtlCol="0" anchor="ctr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1800" dirty="0">
                  <a:solidFill>
                    <a:prstClr val="black"/>
                  </a:solidFill>
                </a:rPr>
                <a:t>No Powder Recovery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D4DE0B2-0B14-4531-B953-0A27C52C1EBA}"/>
              </a:ext>
            </a:extLst>
          </p:cNvPr>
          <p:cNvGrpSpPr/>
          <p:nvPr/>
        </p:nvGrpSpPr>
        <p:grpSpPr>
          <a:xfrm>
            <a:off x="4609330" y="1046362"/>
            <a:ext cx="7203232" cy="4369128"/>
            <a:chOff x="4478695" y="1070624"/>
            <a:chExt cx="7203232" cy="4369128"/>
          </a:xfrm>
        </p:grpSpPr>
        <p:sp>
          <p:nvSpPr>
            <p:cNvPr id="22" name="Content Placeholder 6">
              <a:extLst>
                <a:ext uri="{FF2B5EF4-FFF2-40B4-BE49-F238E27FC236}">
                  <a16:creationId xmlns:a16="http://schemas.microsoft.com/office/drawing/2014/main" id="{7788B9EF-FA83-4F97-8A0E-B185993767B8}"/>
                </a:ext>
              </a:extLst>
            </p:cNvPr>
            <p:cNvSpPr txBox="1">
              <a:spLocks/>
            </p:cNvSpPr>
            <p:nvPr/>
          </p:nvSpPr>
          <p:spPr>
            <a:xfrm>
              <a:off x="4478695" y="1070624"/>
              <a:ext cx="7203232" cy="4369128"/>
            </a:xfrm>
            <a:prstGeom prst="roundRect">
              <a:avLst>
                <a:gd name="adj" fmla="val 8338"/>
              </a:avLst>
            </a:prstGeom>
            <a:solidFill>
              <a:schemeClr val="bg1">
                <a:lumMod val="75000"/>
              </a:schemeClr>
            </a:solidFill>
            <a:ln w="38100">
              <a:solidFill>
                <a:srgbClr val="00B05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59AF23E-C24A-4C0B-874A-0D3CFC22B3CE}"/>
                </a:ext>
              </a:extLst>
            </p:cNvPr>
            <p:cNvGrpSpPr/>
            <p:nvPr/>
          </p:nvGrpSpPr>
          <p:grpSpPr>
            <a:xfrm>
              <a:off x="4911790" y="2118120"/>
              <a:ext cx="2362200" cy="2274136"/>
              <a:chOff x="4921120" y="2012906"/>
              <a:chExt cx="2362200" cy="2274136"/>
            </a:xfrm>
          </p:grpSpPr>
          <p:sp>
            <p:nvSpPr>
              <p:cNvPr id="26" name="Content Placeholder 5">
                <a:extLst>
                  <a:ext uri="{FF2B5EF4-FFF2-40B4-BE49-F238E27FC236}">
                    <a16:creationId xmlns:a16="http://schemas.microsoft.com/office/drawing/2014/main" id="{3A336196-8398-4CCE-855F-F77ACF839D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21120" y="2012906"/>
                <a:ext cx="2362200" cy="468207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“Our System” </a:t>
                </a:r>
              </a:p>
            </p:txBody>
          </p:sp>
          <p:sp>
            <p:nvSpPr>
              <p:cNvPr id="118" name="Content Placeholder 5">
                <a:extLst>
                  <a:ext uri="{FF2B5EF4-FFF2-40B4-BE49-F238E27FC236}">
                    <a16:creationId xmlns:a16="http://schemas.microsoft.com/office/drawing/2014/main" id="{8D8AA675-ED9B-4660-8D95-ED68F786EAF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04940" y="3729527"/>
                <a:ext cx="2194560" cy="557515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38100">
                <a:solidFill>
                  <a:srgbClr val="00B050"/>
                </a:solidFill>
              </a:ln>
            </p:spPr>
            <p:txBody>
              <a:bodyPr vert="horz" lIns="91440" tIns="45720" rIns="91440" bIns="45720" rtlCol="0" anchor="ctr">
                <a:normAutofit fontScale="6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Substantial Powder Recovery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8126755E-C551-4E53-BD37-CE6024CD3DF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628824" y="1219199"/>
              <a:ext cx="3658045" cy="3938363"/>
              <a:chOff x="3060680" y="156120"/>
              <a:chExt cx="6125864" cy="6595293"/>
            </a:xfrm>
          </p:grpSpPr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C714E19A-0C42-4821-B735-4637E6CA2BC3}"/>
                  </a:ext>
                </a:extLst>
              </p:cNvPr>
              <p:cNvGrpSpPr/>
              <p:nvPr/>
            </p:nvGrpSpPr>
            <p:grpSpPr>
              <a:xfrm>
                <a:off x="3871220" y="156120"/>
                <a:ext cx="4482266" cy="5891619"/>
                <a:chOff x="3871220" y="156120"/>
                <a:chExt cx="4482266" cy="5891619"/>
              </a:xfrm>
            </p:grpSpPr>
            <p:grpSp>
              <p:nvGrpSpPr>
                <p:cNvPr id="162" name="Group 161">
                  <a:extLst>
                    <a:ext uri="{FF2B5EF4-FFF2-40B4-BE49-F238E27FC236}">
                      <a16:creationId xmlns:a16="http://schemas.microsoft.com/office/drawing/2014/main" id="{31D5A024-0C78-471A-ACE2-87ABA3956C11}"/>
                    </a:ext>
                  </a:extLst>
                </p:cNvPr>
                <p:cNvGrpSpPr/>
                <p:nvPr/>
              </p:nvGrpSpPr>
              <p:grpSpPr>
                <a:xfrm>
                  <a:off x="3871220" y="156120"/>
                  <a:ext cx="4482266" cy="2961640"/>
                  <a:chOff x="3871220" y="156120"/>
                  <a:chExt cx="4482266" cy="2961640"/>
                </a:xfrm>
              </p:grpSpPr>
              <p:grpSp>
                <p:nvGrpSpPr>
                  <p:cNvPr id="183" name="Group 182">
                    <a:extLst>
                      <a:ext uri="{FF2B5EF4-FFF2-40B4-BE49-F238E27FC236}">
                        <a16:creationId xmlns:a16="http://schemas.microsoft.com/office/drawing/2014/main" id="{014D560E-C22E-46DA-AAF2-341E3C8D21EF}"/>
                      </a:ext>
                    </a:extLst>
                  </p:cNvPr>
                  <p:cNvGrpSpPr/>
                  <p:nvPr/>
                </p:nvGrpSpPr>
                <p:grpSpPr>
                  <a:xfrm>
                    <a:off x="7622226" y="156120"/>
                    <a:ext cx="731260" cy="2961640"/>
                    <a:chOff x="3871220" y="154940"/>
                    <a:chExt cx="731260" cy="2961640"/>
                  </a:xfrm>
                </p:grpSpPr>
                <p:sp>
                  <p:nvSpPr>
                    <p:cNvPr id="196" name="Freeform: Shape 195">
                      <a:extLst>
                        <a:ext uri="{FF2B5EF4-FFF2-40B4-BE49-F238E27FC236}">
                          <a16:creationId xmlns:a16="http://schemas.microsoft.com/office/drawing/2014/main" id="{CF33281D-E98A-40A5-A021-3E37AE17E4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2550" y="154940"/>
                      <a:ext cx="228600" cy="1290320"/>
                    </a:xfrm>
                    <a:custGeom>
                      <a:avLst/>
                      <a:gdLst>
                        <a:gd name="connsiteX0" fmla="*/ 0 w 228600"/>
                        <a:gd name="connsiteY0" fmla="*/ 0 h 1290320"/>
                        <a:gd name="connsiteX1" fmla="*/ 228600 w 228600"/>
                        <a:gd name="connsiteY1" fmla="*/ 0 h 1290320"/>
                        <a:gd name="connsiteX2" fmla="*/ 228600 w 228600"/>
                        <a:gd name="connsiteY2" fmla="*/ 129540 h 1290320"/>
                        <a:gd name="connsiteX3" fmla="*/ 185420 w 228600"/>
                        <a:gd name="connsiteY3" fmla="*/ 129540 h 1290320"/>
                        <a:gd name="connsiteX4" fmla="*/ 185420 w 228600"/>
                        <a:gd name="connsiteY4" fmla="*/ 1290320 h 1290320"/>
                        <a:gd name="connsiteX5" fmla="*/ 43180 w 228600"/>
                        <a:gd name="connsiteY5" fmla="*/ 1290320 h 1290320"/>
                        <a:gd name="connsiteX6" fmla="*/ 43180 w 228600"/>
                        <a:gd name="connsiteY6" fmla="*/ 129540 h 1290320"/>
                        <a:gd name="connsiteX7" fmla="*/ 0 w 228600"/>
                        <a:gd name="connsiteY7" fmla="*/ 129540 h 1290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8600" h="1290320">
                          <a:moveTo>
                            <a:pt x="0" y="0"/>
                          </a:moveTo>
                          <a:lnTo>
                            <a:pt x="228600" y="0"/>
                          </a:lnTo>
                          <a:lnTo>
                            <a:pt x="228600" y="129540"/>
                          </a:lnTo>
                          <a:lnTo>
                            <a:pt x="185420" y="129540"/>
                          </a:lnTo>
                          <a:lnTo>
                            <a:pt x="185420" y="1290320"/>
                          </a:lnTo>
                          <a:lnTo>
                            <a:pt x="43180" y="1290320"/>
                          </a:lnTo>
                          <a:lnTo>
                            <a:pt x="43180" y="129540"/>
                          </a:lnTo>
                          <a:lnTo>
                            <a:pt x="0" y="129540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7" name="Freeform: Shape 196">
                      <a:extLst>
                        <a:ext uri="{FF2B5EF4-FFF2-40B4-BE49-F238E27FC236}">
                          <a16:creationId xmlns:a16="http://schemas.microsoft.com/office/drawing/2014/main" id="{C2377D90-FCFA-4299-8704-B6B16CA037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0645" y="1602740"/>
                      <a:ext cx="232410" cy="1513840"/>
                    </a:xfrm>
                    <a:custGeom>
                      <a:avLst/>
                      <a:gdLst>
                        <a:gd name="connsiteX0" fmla="*/ 40958 w 232410"/>
                        <a:gd name="connsiteY0" fmla="*/ 0 h 1541145"/>
                        <a:gd name="connsiteX1" fmla="*/ 191453 w 232410"/>
                        <a:gd name="connsiteY1" fmla="*/ 0 h 1541145"/>
                        <a:gd name="connsiteX2" fmla="*/ 191453 w 232410"/>
                        <a:gd name="connsiteY2" fmla="*/ 1415415 h 1541145"/>
                        <a:gd name="connsiteX3" fmla="*/ 232410 w 232410"/>
                        <a:gd name="connsiteY3" fmla="*/ 1415415 h 1541145"/>
                        <a:gd name="connsiteX4" fmla="*/ 232410 w 232410"/>
                        <a:gd name="connsiteY4" fmla="*/ 1541145 h 1541145"/>
                        <a:gd name="connsiteX5" fmla="*/ 0 w 232410"/>
                        <a:gd name="connsiteY5" fmla="*/ 1541145 h 1541145"/>
                        <a:gd name="connsiteX6" fmla="*/ 0 w 232410"/>
                        <a:gd name="connsiteY6" fmla="*/ 1415415 h 1541145"/>
                        <a:gd name="connsiteX7" fmla="*/ 40958 w 232410"/>
                        <a:gd name="connsiteY7" fmla="*/ 1415415 h 1541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2410" h="1541145">
                          <a:moveTo>
                            <a:pt x="40958" y="0"/>
                          </a:moveTo>
                          <a:lnTo>
                            <a:pt x="191453" y="0"/>
                          </a:lnTo>
                          <a:lnTo>
                            <a:pt x="191453" y="1415415"/>
                          </a:lnTo>
                          <a:lnTo>
                            <a:pt x="232410" y="1415415"/>
                          </a:lnTo>
                          <a:lnTo>
                            <a:pt x="232410" y="1541145"/>
                          </a:lnTo>
                          <a:lnTo>
                            <a:pt x="0" y="1541145"/>
                          </a:lnTo>
                          <a:lnTo>
                            <a:pt x="0" y="1415415"/>
                          </a:lnTo>
                          <a:lnTo>
                            <a:pt x="40958" y="1415415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198" name="Group 197">
                      <a:extLst>
                        <a:ext uri="{FF2B5EF4-FFF2-40B4-BE49-F238E27FC236}">
                          <a16:creationId xmlns:a16="http://schemas.microsoft.com/office/drawing/2014/main" id="{BAEF8EC7-A55D-4A92-9F02-831880E6B17B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871220" y="914401"/>
                      <a:ext cx="731260" cy="1444814"/>
                      <a:chOff x="4800600" y="1531620"/>
                      <a:chExt cx="1882140" cy="4030980"/>
                    </a:xfrm>
                  </p:grpSpPr>
                  <p:sp>
                    <p:nvSpPr>
                      <p:cNvPr id="203" name="Freeform: Shape 202">
                        <a:extLst>
                          <a:ext uri="{FF2B5EF4-FFF2-40B4-BE49-F238E27FC236}">
                            <a16:creationId xmlns:a16="http://schemas.microsoft.com/office/drawing/2014/main" id="{A6AA05B5-12A0-47C0-8C4E-C608E83D8484}"/>
                          </a:ext>
                        </a:extLst>
                      </p:cNvPr>
                      <p:cNvSpPr/>
                      <p:nvPr/>
                    </p:nvSpPr>
                    <p:spPr>
                      <a:xfrm rot="385971">
                        <a:off x="5020728" y="4076461"/>
                        <a:ext cx="1426970" cy="1480140"/>
                      </a:xfrm>
                      <a:custGeom>
                        <a:avLst/>
                        <a:gdLst>
                          <a:gd name="connsiteX0" fmla="*/ 16274 w 1426970"/>
                          <a:gd name="connsiteY0" fmla="*/ 0 h 1480140"/>
                          <a:gd name="connsiteX1" fmla="*/ 1256018 w 1426970"/>
                          <a:gd name="connsiteY1" fmla="*/ 0 h 1480140"/>
                          <a:gd name="connsiteX2" fmla="*/ 1272292 w 1426970"/>
                          <a:gd name="connsiteY2" fmla="*/ 16274 h 1480140"/>
                          <a:gd name="connsiteX3" fmla="*/ 1272292 w 1426970"/>
                          <a:gd name="connsiteY3" fmla="*/ 81371 h 1480140"/>
                          <a:gd name="connsiteX4" fmla="*/ 1267525 w 1426970"/>
                          <a:gd name="connsiteY4" fmla="*/ 92878 h 1480140"/>
                          <a:gd name="connsiteX5" fmla="*/ 1267412 w 1426970"/>
                          <a:gd name="connsiteY5" fmla="*/ 92925 h 1480140"/>
                          <a:gd name="connsiteX6" fmla="*/ 1267105 w 1426970"/>
                          <a:gd name="connsiteY6" fmla="*/ 94713 h 1480140"/>
                          <a:gd name="connsiteX7" fmla="*/ 1256936 w 1426970"/>
                          <a:gd name="connsiteY7" fmla="*/ 101905 h 1480140"/>
                          <a:gd name="connsiteX8" fmla="*/ 408430 w 1426970"/>
                          <a:gd name="connsiteY8" fmla="*/ 294170 h 1480140"/>
                          <a:gd name="connsiteX9" fmla="*/ 1299409 w 1426970"/>
                          <a:gd name="connsiteY9" fmla="*/ 294170 h 1480140"/>
                          <a:gd name="connsiteX10" fmla="*/ 1315684 w 1426970"/>
                          <a:gd name="connsiteY10" fmla="*/ 310444 h 1480140"/>
                          <a:gd name="connsiteX11" fmla="*/ 1315684 w 1426970"/>
                          <a:gd name="connsiteY11" fmla="*/ 375541 h 1480140"/>
                          <a:gd name="connsiteX12" fmla="*/ 1310917 w 1426970"/>
                          <a:gd name="connsiteY12" fmla="*/ 387048 h 1480140"/>
                          <a:gd name="connsiteX13" fmla="*/ 1310803 w 1426970"/>
                          <a:gd name="connsiteY13" fmla="*/ 387096 h 1480140"/>
                          <a:gd name="connsiteX14" fmla="*/ 1310496 w 1426970"/>
                          <a:gd name="connsiteY14" fmla="*/ 388884 h 1480140"/>
                          <a:gd name="connsiteX15" fmla="*/ 1300327 w 1426970"/>
                          <a:gd name="connsiteY15" fmla="*/ 396075 h 1480140"/>
                          <a:gd name="connsiteX16" fmla="*/ 451826 w 1426970"/>
                          <a:gd name="connsiteY16" fmla="*/ 588339 h 1480140"/>
                          <a:gd name="connsiteX17" fmla="*/ 1342801 w 1426970"/>
                          <a:gd name="connsiteY17" fmla="*/ 588339 h 1480140"/>
                          <a:gd name="connsiteX18" fmla="*/ 1359075 w 1426970"/>
                          <a:gd name="connsiteY18" fmla="*/ 604613 h 1480140"/>
                          <a:gd name="connsiteX19" fmla="*/ 1359075 w 1426970"/>
                          <a:gd name="connsiteY19" fmla="*/ 669710 h 1480140"/>
                          <a:gd name="connsiteX20" fmla="*/ 1354308 w 1426970"/>
                          <a:gd name="connsiteY20" fmla="*/ 681218 h 1480140"/>
                          <a:gd name="connsiteX21" fmla="*/ 1354194 w 1426970"/>
                          <a:gd name="connsiteY21" fmla="*/ 681265 h 1480140"/>
                          <a:gd name="connsiteX22" fmla="*/ 1353887 w 1426970"/>
                          <a:gd name="connsiteY22" fmla="*/ 683055 h 1480140"/>
                          <a:gd name="connsiteX23" fmla="*/ 1343717 w 1426970"/>
                          <a:gd name="connsiteY23" fmla="*/ 690246 h 1480140"/>
                          <a:gd name="connsiteX24" fmla="*/ 553260 w 1426970"/>
                          <a:gd name="connsiteY24" fmla="*/ 869358 h 1480140"/>
                          <a:gd name="connsiteX25" fmla="*/ 1366817 w 1426970"/>
                          <a:gd name="connsiteY25" fmla="*/ 869358 h 1480140"/>
                          <a:gd name="connsiteX26" fmla="*/ 1383091 w 1426970"/>
                          <a:gd name="connsiteY26" fmla="*/ 885632 h 1480140"/>
                          <a:gd name="connsiteX27" fmla="*/ 1383092 w 1426970"/>
                          <a:gd name="connsiteY27" fmla="*/ 898767 h 1480140"/>
                          <a:gd name="connsiteX28" fmla="*/ 1384997 w 1426970"/>
                          <a:gd name="connsiteY28" fmla="*/ 901462 h 1480140"/>
                          <a:gd name="connsiteX29" fmla="*/ 1399383 w 1426970"/>
                          <a:gd name="connsiteY29" fmla="*/ 964949 h 1480140"/>
                          <a:gd name="connsiteX30" fmla="*/ 1387108 w 1426970"/>
                          <a:gd name="connsiteY30" fmla="*/ 984417 h 1480140"/>
                          <a:gd name="connsiteX31" fmla="*/ 646066 w 1426970"/>
                          <a:gd name="connsiteY31" fmla="*/ 1152331 h 1480140"/>
                          <a:gd name="connsiteX32" fmla="*/ 1396166 w 1426970"/>
                          <a:gd name="connsiteY32" fmla="*/ 1152331 h 1480140"/>
                          <a:gd name="connsiteX33" fmla="*/ 1412440 w 1426970"/>
                          <a:gd name="connsiteY33" fmla="*/ 1168605 h 1480140"/>
                          <a:gd name="connsiteX34" fmla="*/ 1412440 w 1426970"/>
                          <a:gd name="connsiteY34" fmla="*/ 1210986 h 1480140"/>
                          <a:gd name="connsiteX35" fmla="*/ 1415685 w 1426970"/>
                          <a:gd name="connsiteY35" fmla="*/ 1216857 h 1480140"/>
                          <a:gd name="connsiteX36" fmla="*/ 1426812 w 1426970"/>
                          <a:gd name="connsiteY36" fmla="*/ 1315545 h 1480140"/>
                          <a:gd name="connsiteX37" fmla="*/ 1404921 w 1426970"/>
                          <a:gd name="connsiteY37" fmla="*/ 1343000 h 1480140"/>
                          <a:gd name="connsiteX38" fmla="*/ 189985 w 1426970"/>
                          <a:gd name="connsiteY38" fmla="*/ 1479982 h 1480140"/>
                          <a:gd name="connsiteX39" fmla="*/ 162531 w 1426970"/>
                          <a:gd name="connsiteY39" fmla="*/ 1458091 h 1480140"/>
                          <a:gd name="connsiteX40" fmla="*/ 151404 w 1426970"/>
                          <a:gd name="connsiteY40" fmla="*/ 1359403 h 1480140"/>
                          <a:gd name="connsiteX41" fmla="*/ 173295 w 1426970"/>
                          <a:gd name="connsiteY41" fmla="*/ 1331948 h 1480140"/>
                          <a:gd name="connsiteX42" fmla="*/ 900327 w 1426970"/>
                          <a:gd name="connsiteY42" fmla="*/ 1249976 h 1480140"/>
                          <a:gd name="connsiteX43" fmla="*/ 215139 w 1426970"/>
                          <a:gd name="connsiteY43" fmla="*/ 1249976 h 1480140"/>
                          <a:gd name="connsiteX44" fmla="*/ 204691 w 1426970"/>
                          <a:gd name="connsiteY44" fmla="*/ 1252344 h 1480140"/>
                          <a:gd name="connsiteX45" fmla="*/ 192415 w 1426970"/>
                          <a:gd name="connsiteY45" fmla="*/ 1250238 h 1480140"/>
                          <a:gd name="connsiteX46" fmla="*/ 192229 w 1426970"/>
                          <a:gd name="connsiteY46" fmla="*/ 1249976 h 1480140"/>
                          <a:gd name="connsiteX47" fmla="*/ 156422 w 1426970"/>
                          <a:gd name="connsiteY47" fmla="*/ 1249976 h 1480140"/>
                          <a:gd name="connsiteX48" fmla="*/ 140148 w 1426970"/>
                          <a:gd name="connsiteY48" fmla="*/ 1233702 h 1480140"/>
                          <a:gd name="connsiteX49" fmla="*/ 140148 w 1426970"/>
                          <a:gd name="connsiteY49" fmla="*/ 1168605 h 1480140"/>
                          <a:gd name="connsiteX50" fmla="*/ 156422 w 1426970"/>
                          <a:gd name="connsiteY50" fmla="*/ 1152331 h 1480140"/>
                          <a:gd name="connsiteX51" fmla="*/ 204215 w 1426970"/>
                          <a:gd name="connsiteY51" fmla="*/ 1152331 h 1480140"/>
                          <a:gd name="connsiteX52" fmla="*/ 1022110 w 1426970"/>
                          <a:gd name="connsiteY52" fmla="*/ 967003 h 1480140"/>
                          <a:gd name="connsiteX53" fmla="*/ 127074 w 1426970"/>
                          <a:gd name="connsiteY53" fmla="*/ 967003 h 1480140"/>
                          <a:gd name="connsiteX54" fmla="*/ 110799 w 1426970"/>
                          <a:gd name="connsiteY54" fmla="*/ 950729 h 1480140"/>
                          <a:gd name="connsiteX55" fmla="*/ 110799 w 1426970"/>
                          <a:gd name="connsiteY55" fmla="*/ 885632 h 1480140"/>
                          <a:gd name="connsiteX56" fmla="*/ 127074 w 1426970"/>
                          <a:gd name="connsiteY56" fmla="*/ 869358 h 1480140"/>
                          <a:gd name="connsiteX57" fmla="*/ 130650 w 1426970"/>
                          <a:gd name="connsiteY57" fmla="*/ 869358 h 1480140"/>
                          <a:gd name="connsiteX58" fmla="*/ 139721 w 1426970"/>
                          <a:gd name="connsiteY58" fmla="*/ 862943 h 1480140"/>
                          <a:gd name="connsiteX59" fmla="*/ 920676 w 1426970"/>
                          <a:gd name="connsiteY59" fmla="*/ 685984 h 1480140"/>
                          <a:gd name="connsiteX60" fmla="*/ 103057 w 1426970"/>
                          <a:gd name="connsiteY60" fmla="*/ 685984 h 1480140"/>
                          <a:gd name="connsiteX61" fmla="*/ 86783 w 1426970"/>
                          <a:gd name="connsiteY61" fmla="*/ 669710 h 1480140"/>
                          <a:gd name="connsiteX62" fmla="*/ 86783 w 1426970"/>
                          <a:gd name="connsiteY62" fmla="*/ 604613 h 1480140"/>
                          <a:gd name="connsiteX63" fmla="*/ 87418 w 1426970"/>
                          <a:gd name="connsiteY63" fmla="*/ 603080 h 1480140"/>
                          <a:gd name="connsiteX64" fmla="*/ 84056 w 1426970"/>
                          <a:gd name="connsiteY64" fmla="*/ 588240 h 1480140"/>
                          <a:gd name="connsiteX65" fmla="*/ 96331 w 1426970"/>
                          <a:gd name="connsiteY65" fmla="*/ 568772 h 1480140"/>
                          <a:gd name="connsiteX66" fmla="*/ 877281 w 1426970"/>
                          <a:gd name="connsiteY66" fmla="*/ 391815 h 1480140"/>
                          <a:gd name="connsiteX67" fmla="*/ 59666 w 1426970"/>
                          <a:gd name="connsiteY67" fmla="*/ 391815 h 1480140"/>
                          <a:gd name="connsiteX68" fmla="*/ 43391 w 1426970"/>
                          <a:gd name="connsiteY68" fmla="*/ 375541 h 1480140"/>
                          <a:gd name="connsiteX69" fmla="*/ 43392 w 1426970"/>
                          <a:gd name="connsiteY69" fmla="*/ 310444 h 1480140"/>
                          <a:gd name="connsiteX70" fmla="*/ 44028 w 1426970"/>
                          <a:gd name="connsiteY70" fmla="*/ 308909 h 1480140"/>
                          <a:gd name="connsiteX71" fmla="*/ 40665 w 1426970"/>
                          <a:gd name="connsiteY71" fmla="*/ 294069 h 1480140"/>
                          <a:gd name="connsiteX72" fmla="*/ 52940 w 1426970"/>
                          <a:gd name="connsiteY72" fmla="*/ 274601 h 1480140"/>
                          <a:gd name="connsiteX73" fmla="*/ 833884 w 1426970"/>
                          <a:gd name="connsiteY73" fmla="*/ 97645 h 1480140"/>
                          <a:gd name="connsiteX74" fmla="*/ 16274 w 1426970"/>
                          <a:gd name="connsiteY74" fmla="*/ 97645 h 1480140"/>
                          <a:gd name="connsiteX75" fmla="*/ 0 w 1426970"/>
                          <a:gd name="connsiteY75" fmla="*/ 81371 h 1480140"/>
                          <a:gd name="connsiteX76" fmla="*/ 0 w 1426970"/>
                          <a:gd name="connsiteY76" fmla="*/ 16274 h 1480140"/>
                          <a:gd name="connsiteX77" fmla="*/ 16274 w 1426970"/>
                          <a:gd name="connsiteY77" fmla="*/ 0 h 14801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</a:cxnLst>
                        <a:rect l="l" t="t" r="r" b="b"/>
                        <a:pathLst>
                          <a:path w="1426970" h="1480140">
                            <a:moveTo>
                              <a:pt x="16274" y="0"/>
                            </a:moveTo>
                            <a:lnTo>
                              <a:pt x="1256018" y="0"/>
                            </a:lnTo>
                            <a:cubicBezTo>
                              <a:pt x="1265006" y="0"/>
                              <a:pt x="1272292" y="7286"/>
                              <a:pt x="1272292" y="16274"/>
                            </a:cubicBezTo>
                            <a:lnTo>
                              <a:pt x="1272292" y="81371"/>
                            </a:lnTo>
                            <a:cubicBezTo>
                              <a:pt x="1272292" y="85865"/>
                              <a:pt x="1270470" y="89933"/>
                              <a:pt x="1267525" y="92878"/>
                            </a:cubicBezTo>
                            <a:lnTo>
                              <a:pt x="1267412" y="92925"/>
                            </a:lnTo>
                            <a:lnTo>
                              <a:pt x="1267105" y="94713"/>
                            </a:lnTo>
                            <a:cubicBezTo>
                              <a:pt x="1264884" y="98236"/>
                              <a:pt x="1261319" y="100911"/>
                              <a:pt x="1256936" y="101905"/>
                            </a:cubicBezTo>
                            <a:lnTo>
                              <a:pt x="408430" y="294170"/>
                            </a:lnTo>
                            <a:lnTo>
                              <a:pt x="1299409" y="294170"/>
                            </a:lnTo>
                            <a:cubicBezTo>
                              <a:pt x="1308397" y="294170"/>
                              <a:pt x="1315684" y="301456"/>
                              <a:pt x="1315684" y="310444"/>
                            </a:cubicBezTo>
                            <a:lnTo>
                              <a:pt x="1315684" y="375541"/>
                            </a:lnTo>
                            <a:cubicBezTo>
                              <a:pt x="1315684" y="380035"/>
                              <a:pt x="1313862" y="384103"/>
                              <a:pt x="1310917" y="387048"/>
                            </a:cubicBezTo>
                            <a:lnTo>
                              <a:pt x="1310803" y="387096"/>
                            </a:lnTo>
                            <a:lnTo>
                              <a:pt x="1310496" y="388884"/>
                            </a:lnTo>
                            <a:cubicBezTo>
                              <a:pt x="1308275" y="392407"/>
                              <a:pt x="1304709" y="395083"/>
                              <a:pt x="1300327" y="396075"/>
                            </a:cubicBezTo>
                            <a:lnTo>
                              <a:pt x="451826" y="588339"/>
                            </a:lnTo>
                            <a:lnTo>
                              <a:pt x="1342801" y="588339"/>
                            </a:lnTo>
                            <a:cubicBezTo>
                              <a:pt x="1351789" y="588339"/>
                              <a:pt x="1359075" y="595625"/>
                              <a:pt x="1359075" y="604613"/>
                            </a:cubicBezTo>
                            <a:lnTo>
                              <a:pt x="1359075" y="669710"/>
                            </a:lnTo>
                            <a:cubicBezTo>
                              <a:pt x="1359075" y="674204"/>
                              <a:pt x="1357253" y="678273"/>
                              <a:pt x="1354308" y="681218"/>
                            </a:cubicBezTo>
                            <a:lnTo>
                              <a:pt x="1354194" y="681265"/>
                            </a:lnTo>
                            <a:lnTo>
                              <a:pt x="1353887" y="683055"/>
                            </a:lnTo>
                            <a:cubicBezTo>
                              <a:pt x="1351665" y="686578"/>
                              <a:pt x="1348100" y="689253"/>
                              <a:pt x="1343717" y="690246"/>
                            </a:cubicBezTo>
                            <a:lnTo>
                              <a:pt x="553260" y="869358"/>
                            </a:lnTo>
                            <a:lnTo>
                              <a:pt x="1366817" y="869358"/>
                            </a:lnTo>
                            <a:cubicBezTo>
                              <a:pt x="1375805" y="869358"/>
                              <a:pt x="1383091" y="876644"/>
                              <a:pt x="1383091" y="885632"/>
                            </a:cubicBezTo>
                            <a:lnTo>
                              <a:pt x="1383092" y="898767"/>
                            </a:lnTo>
                            <a:lnTo>
                              <a:pt x="1384997" y="901462"/>
                            </a:lnTo>
                            <a:lnTo>
                              <a:pt x="1399383" y="964949"/>
                            </a:lnTo>
                            <a:cubicBezTo>
                              <a:pt x="1401369" y="973715"/>
                              <a:pt x="1395874" y="982431"/>
                              <a:pt x="1387108" y="984417"/>
                            </a:cubicBezTo>
                            <a:lnTo>
                              <a:pt x="646066" y="1152331"/>
                            </a:lnTo>
                            <a:lnTo>
                              <a:pt x="1396166" y="1152331"/>
                            </a:lnTo>
                            <a:cubicBezTo>
                              <a:pt x="1405154" y="1152331"/>
                              <a:pt x="1412440" y="1159617"/>
                              <a:pt x="1412440" y="1168605"/>
                            </a:cubicBezTo>
                            <a:lnTo>
                              <a:pt x="1412440" y="1210986"/>
                            </a:lnTo>
                            <a:lnTo>
                              <a:pt x="1415685" y="1216857"/>
                            </a:lnTo>
                            <a:lnTo>
                              <a:pt x="1426812" y="1315545"/>
                            </a:lnTo>
                            <a:cubicBezTo>
                              <a:pt x="1428348" y="1329172"/>
                              <a:pt x="1418548" y="1341463"/>
                              <a:pt x="1404921" y="1343000"/>
                            </a:cubicBezTo>
                            <a:lnTo>
                              <a:pt x="189985" y="1479982"/>
                            </a:lnTo>
                            <a:cubicBezTo>
                              <a:pt x="176358" y="1481518"/>
                              <a:pt x="164067" y="1471718"/>
                              <a:pt x="162531" y="1458091"/>
                            </a:cubicBezTo>
                            <a:lnTo>
                              <a:pt x="151404" y="1359403"/>
                            </a:lnTo>
                            <a:cubicBezTo>
                              <a:pt x="149867" y="1345776"/>
                              <a:pt x="159668" y="1333484"/>
                              <a:pt x="173295" y="1331948"/>
                            </a:cubicBezTo>
                            <a:lnTo>
                              <a:pt x="900327" y="1249976"/>
                            </a:lnTo>
                            <a:lnTo>
                              <a:pt x="215139" y="1249976"/>
                            </a:lnTo>
                            <a:lnTo>
                              <a:pt x="204691" y="1252344"/>
                            </a:lnTo>
                            <a:cubicBezTo>
                              <a:pt x="200308" y="1253337"/>
                              <a:pt x="195938" y="1252460"/>
                              <a:pt x="192415" y="1250238"/>
                            </a:cubicBezTo>
                            <a:lnTo>
                              <a:pt x="192229" y="1249976"/>
                            </a:lnTo>
                            <a:lnTo>
                              <a:pt x="156422" y="1249976"/>
                            </a:lnTo>
                            <a:cubicBezTo>
                              <a:pt x="147434" y="1249976"/>
                              <a:pt x="140148" y="1242690"/>
                              <a:pt x="140148" y="1233702"/>
                            </a:cubicBezTo>
                            <a:lnTo>
                              <a:pt x="140148" y="1168605"/>
                            </a:lnTo>
                            <a:cubicBezTo>
                              <a:pt x="140148" y="1159617"/>
                              <a:pt x="147434" y="1152331"/>
                              <a:pt x="156422" y="1152331"/>
                            </a:cubicBezTo>
                            <a:lnTo>
                              <a:pt x="204215" y="1152331"/>
                            </a:lnTo>
                            <a:lnTo>
                              <a:pt x="1022110" y="967003"/>
                            </a:lnTo>
                            <a:lnTo>
                              <a:pt x="127074" y="967003"/>
                            </a:lnTo>
                            <a:cubicBezTo>
                              <a:pt x="118085" y="967003"/>
                              <a:pt x="110799" y="959717"/>
                              <a:pt x="110799" y="950729"/>
                            </a:cubicBezTo>
                            <a:lnTo>
                              <a:pt x="110799" y="885632"/>
                            </a:lnTo>
                            <a:cubicBezTo>
                              <a:pt x="110799" y="876644"/>
                              <a:pt x="118085" y="869358"/>
                              <a:pt x="127074" y="869358"/>
                            </a:cubicBezTo>
                            <a:lnTo>
                              <a:pt x="130650" y="869358"/>
                            </a:lnTo>
                            <a:lnTo>
                              <a:pt x="139721" y="862943"/>
                            </a:lnTo>
                            <a:lnTo>
                              <a:pt x="920676" y="685984"/>
                            </a:lnTo>
                            <a:lnTo>
                              <a:pt x="103057" y="685984"/>
                            </a:lnTo>
                            <a:cubicBezTo>
                              <a:pt x="94069" y="685984"/>
                              <a:pt x="86783" y="678698"/>
                              <a:pt x="86783" y="669710"/>
                            </a:cubicBezTo>
                            <a:lnTo>
                              <a:pt x="86783" y="604613"/>
                            </a:lnTo>
                            <a:lnTo>
                              <a:pt x="87418" y="603080"/>
                            </a:lnTo>
                            <a:lnTo>
                              <a:pt x="84056" y="588240"/>
                            </a:lnTo>
                            <a:cubicBezTo>
                              <a:pt x="82069" y="579474"/>
                              <a:pt x="87565" y="570758"/>
                              <a:pt x="96331" y="568772"/>
                            </a:cubicBezTo>
                            <a:lnTo>
                              <a:pt x="877281" y="391815"/>
                            </a:lnTo>
                            <a:lnTo>
                              <a:pt x="59666" y="391815"/>
                            </a:lnTo>
                            <a:cubicBezTo>
                              <a:pt x="50678" y="391815"/>
                              <a:pt x="43391" y="384529"/>
                              <a:pt x="43391" y="375541"/>
                            </a:cubicBezTo>
                            <a:lnTo>
                              <a:pt x="43392" y="310444"/>
                            </a:lnTo>
                            <a:lnTo>
                              <a:pt x="44028" y="308909"/>
                            </a:lnTo>
                            <a:lnTo>
                              <a:pt x="40665" y="294069"/>
                            </a:lnTo>
                            <a:cubicBezTo>
                              <a:pt x="38679" y="285303"/>
                              <a:pt x="44174" y="276587"/>
                              <a:pt x="52940" y="274601"/>
                            </a:cubicBezTo>
                            <a:lnTo>
                              <a:pt x="833884" y="97645"/>
                            </a:lnTo>
                            <a:lnTo>
                              <a:pt x="16274" y="97645"/>
                            </a:lnTo>
                            <a:cubicBezTo>
                              <a:pt x="7286" y="97645"/>
                              <a:pt x="0" y="90359"/>
                              <a:pt x="0" y="81371"/>
                            </a:cubicBezTo>
                            <a:lnTo>
                              <a:pt x="0" y="16274"/>
                            </a:lnTo>
                            <a:cubicBezTo>
                              <a:pt x="0" y="7286"/>
                              <a:pt x="7286" y="0"/>
                              <a:pt x="1627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2">
                          <a:lumMod val="5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04" name="Freeform: Shape 203">
                        <a:extLst>
                          <a:ext uri="{FF2B5EF4-FFF2-40B4-BE49-F238E27FC236}">
                            <a16:creationId xmlns:a16="http://schemas.microsoft.com/office/drawing/2014/main" id="{77027A50-52E1-4A77-8ECD-B96C27C525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00600" y="1531620"/>
                        <a:ext cx="1882140" cy="4030980"/>
                      </a:xfrm>
                      <a:custGeom>
                        <a:avLst/>
                        <a:gdLst>
                          <a:gd name="connsiteX0" fmla="*/ 147815 w 1882140"/>
                          <a:gd name="connsiteY0" fmla="*/ 60960 h 4030980"/>
                          <a:gd name="connsiteX1" fmla="*/ 68580 w 1882140"/>
                          <a:gd name="connsiteY1" fmla="*/ 140195 h 4030980"/>
                          <a:gd name="connsiteX2" fmla="*/ 68580 w 1882140"/>
                          <a:gd name="connsiteY2" fmla="*/ 3890785 h 4030980"/>
                          <a:gd name="connsiteX3" fmla="*/ 147815 w 1882140"/>
                          <a:gd name="connsiteY3" fmla="*/ 3970020 h 4030980"/>
                          <a:gd name="connsiteX4" fmla="*/ 1741945 w 1882140"/>
                          <a:gd name="connsiteY4" fmla="*/ 3970020 h 4030980"/>
                          <a:gd name="connsiteX5" fmla="*/ 1821180 w 1882140"/>
                          <a:gd name="connsiteY5" fmla="*/ 3890785 h 4030980"/>
                          <a:gd name="connsiteX6" fmla="*/ 1821180 w 1882140"/>
                          <a:gd name="connsiteY6" fmla="*/ 140195 h 4030980"/>
                          <a:gd name="connsiteX7" fmla="*/ 1741945 w 1882140"/>
                          <a:gd name="connsiteY7" fmla="*/ 60960 h 4030980"/>
                          <a:gd name="connsiteX8" fmla="*/ 85092 w 1882140"/>
                          <a:gd name="connsiteY8" fmla="*/ 0 h 4030980"/>
                          <a:gd name="connsiteX9" fmla="*/ 1797048 w 1882140"/>
                          <a:gd name="connsiteY9" fmla="*/ 0 h 4030980"/>
                          <a:gd name="connsiteX10" fmla="*/ 1882140 w 1882140"/>
                          <a:gd name="connsiteY10" fmla="*/ 85092 h 4030980"/>
                          <a:gd name="connsiteX11" fmla="*/ 1882140 w 1882140"/>
                          <a:gd name="connsiteY11" fmla="*/ 3945888 h 4030980"/>
                          <a:gd name="connsiteX12" fmla="*/ 1797048 w 1882140"/>
                          <a:gd name="connsiteY12" fmla="*/ 4030980 h 4030980"/>
                          <a:gd name="connsiteX13" fmla="*/ 85092 w 1882140"/>
                          <a:gd name="connsiteY13" fmla="*/ 4030980 h 4030980"/>
                          <a:gd name="connsiteX14" fmla="*/ 0 w 1882140"/>
                          <a:gd name="connsiteY14" fmla="*/ 3945888 h 4030980"/>
                          <a:gd name="connsiteX15" fmla="*/ 0 w 1882140"/>
                          <a:gd name="connsiteY15" fmla="*/ 85092 h 4030980"/>
                          <a:gd name="connsiteX16" fmla="*/ 85092 w 1882140"/>
                          <a:gd name="connsiteY16" fmla="*/ 0 h 40309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882140" h="4030980">
                            <a:moveTo>
                              <a:pt x="147815" y="60960"/>
                            </a:moveTo>
                            <a:cubicBezTo>
                              <a:pt x="104055" y="60960"/>
                              <a:pt x="68580" y="96435"/>
                              <a:pt x="68580" y="140195"/>
                            </a:cubicBezTo>
                            <a:lnTo>
                              <a:pt x="68580" y="3890785"/>
                            </a:lnTo>
                            <a:cubicBezTo>
                              <a:pt x="68580" y="3934545"/>
                              <a:pt x="104055" y="3970020"/>
                              <a:pt x="147815" y="3970020"/>
                            </a:cubicBezTo>
                            <a:lnTo>
                              <a:pt x="1741945" y="3970020"/>
                            </a:lnTo>
                            <a:cubicBezTo>
                              <a:pt x="1785705" y="3970020"/>
                              <a:pt x="1821180" y="3934545"/>
                              <a:pt x="1821180" y="3890785"/>
                            </a:cubicBezTo>
                            <a:lnTo>
                              <a:pt x="1821180" y="140195"/>
                            </a:lnTo>
                            <a:cubicBezTo>
                              <a:pt x="1821180" y="96435"/>
                              <a:pt x="1785705" y="60960"/>
                              <a:pt x="1741945" y="60960"/>
                            </a:cubicBezTo>
                            <a:close/>
                            <a:moveTo>
                              <a:pt x="85092" y="0"/>
                            </a:moveTo>
                            <a:lnTo>
                              <a:pt x="1797048" y="0"/>
                            </a:lnTo>
                            <a:cubicBezTo>
                              <a:pt x="1844043" y="0"/>
                              <a:pt x="1882140" y="38097"/>
                              <a:pt x="1882140" y="85092"/>
                            </a:cubicBezTo>
                            <a:lnTo>
                              <a:pt x="1882140" y="3945888"/>
                            </a:lnTo>
                            <a:cubicBezTo>
                              <a:pt x="1882140" y="3992883"/>
                              <a:pt x="1844043" y="4030980"/>
                              <a:pt x="1797048" y="4030980"/>
                            </a:cubicBezTo>
                            <a:lnTo>
                              <a:pt x="85092" y="4030980"/>
                            </a:lnTo>
                            <a:cubicBezTo>
                              <a:pt x="38097" y="4030980"/>
                              <a:pt x="0" y="3992883"/>
                              <a:pt x="0" y="3945888"/>
                            </a:cubicBezTo>
                            <a:lnTo>
                              <a:pt x="0" y="85092"/>
                            </a:lnTo>
                            <a:cubicBezTo>
                              <a:pt x="0" y="38097"/>
                              <a:pt x="38097" y="0"/>
                              <a:pt x="8509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05" name="Rectangle: Rounded Corners 204">
                        <a:extLst>
                          <a:ext uri="{FF2B5EF4-FFF2-40B4-BE49-F238E27FC236}">
                            <a16:creationId xmlns:a16="http://schemas.microsoft.com/office/drawing/2014/main" id="{9B3668E7-8B43-4A6C-9036-8C693B1F584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0160" y="3820160"/>
                        <a:ext cx="1310640" cy="287020"/>
                      </a:xfrm>
                      <a:prstGeom prst="round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06" name="Trapezoid 205">
                        <a:extLst>
                          <a:ext uri="{FF2B5EF4-FFF2-40B4-BE49-F238E27FC236}">
                            <a16:creationId xmlns:a16="http://schemas.microsoft.com/office/drawing/2014/main" id="{92677E7D-7BC3-49D0-A9AD-D42066226800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5103493" y="1604931"/>
                        <a:ext cx="1272541" cy="961103"/>
                      </a:xfrm>
                      <a:prstGeom prst="trapezoid">
                        <a:avLst>
                          <a:gd name="adj" fmla="val 13987"/>
                        </a:avLst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199" name="Trapezoid 198">
                      <a:extLst>
                        <a:ext uri="{FF2B5EF4-FFF2-40B4-BE49-F238E27FC236}">
                          <a16:creationId xmlns:a16="http://schemas.microsoft.com/office/drawing/2014/main" id="{36A73D26-07A4-4A4E-A77F-8E93C1C9ABE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2540" y="284035"/>
                      <a:ext cx="388620" cy="157926"/>
                    </a:xfrm>
                    <a:prstGeom prst="trapezoid">
                      <a:avLst>
                        <a:gd name="adj" fmla="val 13987"/>
                      </a:avLst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00" name="Rectangle 199">
                      <a:extLst>
                        <a:ext uri="{FF2B5EF4-FFF2-40B4-BE49-F238E27FC236}">
                          <a16:creationId xmlns:a16="http://schemas.microsoft.com/office/drawing/2014/main" id="{E03C4BDE-C452-4851-A047-75938995111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1270" y="452120"/>
                      <a:ext cx="391160" cy="218440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01" name="Rectangle 200">
                      <a:extLst>
                        <a:ext uri="{FF2B5EF4-FFF2-40B4-BE49-F238E27FC236}">
                          <a16:creationId xmlns:a16="http://schemas.microsoft.com/office/drawing/2014/main" id="{1791DB9C-EC11-47B0-8EA2-ACA26AC9E80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63195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02" name="Rectangle 201">
                      <a:extLst>
                        <a:ext uri="{FF2B5EF4-FFF2-40B4-BE49-F238E27FC236}">
                          <a16:creationId xmlns:a16="http://schemas.microsoft.com/office/drawing/2014/main" id="{2E705766-C40A-4D3A-95EC-704F746CFE2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28397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84" name="Group 183">
                    <a:extLst>
                      <a:ext uri="{FF2B5EF4-FFF2-40B4-BE49-F238E27FC236}">
                        <a16:creationId xmlns:a16="http://schemas.microsoft.com/office/drawing/2014/main" id="{7E3EB34D-D014-48CA-8BB7-E50675E8EBB0}"/>
                      </a:ext>
                    </a:extLst>
                  </p:cNvPr>
                  <p:cNvGrpSpPr/>
                  <p:nvPr/>
                </p:nvGrpSpPr>
                <p:grpSpPr>
                  <a:xfrm>
                    <a:off x="3871220" y="156120"/>
                    <a:ext cx="731260" cy="2961640"/>
                    <a:chOff x="3871220" y="154940"/>
                    <a:chExt cx="731260" cy="2961640"/>
                  </a:xfrm>
                </p:grpSpPr>
                <p:sp>
                  <p:nvSpPr>
                    <p:cNvPr id="185" name="Freeform: Shape 184">
                      <a:extLst>
                        <a:ext uri="{FF2B5EF4-FFF2-40B4-BE49-F238E27FC236}">
                          <a16:creationId xmlns:a16="http://schemas.microsoft.com/office/drawing/2014/main" id="{00FF95A2-EE0A-4248-BD05-56CD016A9E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2550" y="154940"/>
                      <a:ext cx="228600" cy="1290320"/>
                    </a:xfrm>
                    <a:custGeom>
                      <a:avLst/>
                      <a:gdLst>
                        <a:gd name="connsiteX0" fmla="*/ 0 w 228600"/>
                        <a:gd name="connsiteY0" fmla="*/ 0 h 1290320"/>
                        <a:gd name="connsiteX1" fmla="*/ 228600 w 228600"/>
                        <a:gd name="connsiteY1" fmla="*/ 0 h 1290320"/>
                        <a:gd name="connsiteX2" fmla="*/ 228600 w 228600"/>
                        <a:gd name="connsiteY2" fmla="*/ 129540 h 1290320"/>
                        <a:gd name="connsiteX3" fmla="*/ 185420 w 228600"/>
                        <a:gd name="connsiteY3" fmla="*/ 129540 h 1290320"/>
                        <a:gd name="connsiteX4" fmla="*/ 185420 w 228600"/>
                        <a:gd name="connsiteY4" fmla="*/ 1290320 h 1290320"/>
                        <a:gd name="connsiteX5" fmla="*/ 43180 w 228600"/>
                        <a:gd name="connsiteY5" fmla="*/ 1290320 h 1290320"/>
                        <a:gd name="connsiteX6" fmla="*/ 43180 w 228600"/>
                        <a:gd name="connsiteY6" fmla="*/ 129540 h 1290320"/>
                        <a:gd name="connsiteX7" fmla="*/ 0 w 228600"/>
                        <a:gd name="connsiteY7" fmla="*/ 129540 h 1290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8600" h="1290320">
                          <a:moveTo>
                            <a:pt x="0" y="0"/>
                          </a:moveTo>
                          <a:lnTo>
                            <a:pt x="228600" y="0"/>
                          </a:lnTo>
                          <a:lnTo>
                            <a:pt x="228600" y="129540"/>
                          </a:lnTo>
                          <a:lnTo>
                            <a:pt x="185420" y="129540"/>
                          </a:lnTo>
                          <a:lnTo>
                            <a:pt x="185420" y="1290320"/>
                          </a:lnTo>
                          <a:lnTo>
                            <a:pt x="43180" y="1290320"/>
                          </a:lnTo>
                          <a:lnTo>
                            <a:pt x="43180" y="129540"/>
                          </a:lnTo>
                          <a:lnTo>
                            <a:pt x="0" y="129540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6" name="Freeform: Shape 185">
                      <a:extLst>
                        <a:ext uri="{FF2B5EF4-FFF2-40B4-BE49-F238E27FC236}">
                          <a16:creationId xmlns:a16="http://schemas.microsoft.com/office/drawing/2014/main" id="{E031EAF2-E8BC-4D91-9FB9-CC61FD605A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0645" y="1602740"/>
                      <a:ext cx="232410" cy="1513840"/>
                    </a:xfrm>
                    <a:custGeom>
                      <a:avLst/>
                      <a:gdLst>
                        <a:gd name="connsiteX0" fmla="*/ 40958 w 232410"/>
                        <a:gd name="connsiteY0" fmla="*/ 0 h 1541145"/>
                        <a:gd name="connsiteX1" fmla="*/ 191453 w 232410"/>
                        <a:gd name="connsiteY1" fmla="*/ 0 h 1541145"/>
                        <a:gd name="connsiteX2" fmla="*/ 191453 w 232410"/>
                        <a:gd name="connsiteY2" fmla="*/ 1415415 h 1541145"/>
                        <a:gd name="connsiteX3" fmla="*/ 232410 w 232410"/>
                        <a:gd name="connsiteY3" fmla="*/ 1415415 h 1541145"/>
                        <a:gd name="connsiteX4" fmla="*/ 232410 w 232410"/>
                        <a:gd name="connsiteY4" fmla="*/ 1541145 h 1541145"/>
                        <a:gd name="connsiteX5" fmla="*/ 0 w 232410"/>
                        <a:gd name="connsiteY5" fmla="*/ 1541145 h 1541145"/>
                        <a:gd name="connsiteX6" fmla="*/ 0 w 232410"/>
                        <a:gd name="connsiteY6" fmla="*/ 1415415 h 1541145"/>
                        <a:gd name="connsiteX7" fmla="*/ 40958 w 232410"/>
                        <a:gd name="connsiteY7" fmla="*/ 1415415 h 1541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2410" h="1541145">
                          <a:moveTo>
                            <a:pt x="40958" y="0"/>
                          </a:moveTo>
                          <a:lnTo>
                            <a:pt x="191453" y="0"/>
                          </a:lnTo>
                          <a:lnTo>
                            <a:pt x="191453" y="1415415"/>
                          </a:lnTo>
                          <a:lnTo>
                            <a:pt x="232410" y="1415415"/>
                          </a:lnTo>
                          <a:lnTo>
                            <a:pt x="232410" y="1541145"/>
                          </a:lnTo>
                          <a:lnTo>
                            <a:pt x="0" y="1541145"/>
                          </a:lnTo>
                          <a:lnTo>
                            <a:pt x="0" y="1415415"/>
                          </a:lnTo>
                          <a:lnTo>
                            <a:pt x="40958" y="1415415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187" name="Group 186">
                      <a:extLst>
                        <a:ext uri="{FF2B5EF4-FFF2-40B4-BE49-F238E27FC236}">
                          <a16:creationId xmlns:a16="http://schemas.microsoft.com/office/drawing/2014/main" id="{3E74C2D5-B509-40A9-A0BD-82EA72C2B8BE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871220" y="914401"/>
                      <a:ext cx="731260" cy="1444814"/>
                      <a:chOff x="4800600" y="1531620"/>
                      <a:chExt cx="1882140" cy="4030980"/>
                    </a:xfrm>
                  </p:grpSpPr>
                  <p:sp>
                    <p:nvSpPr>
                      <p:cNvPr id="192" name="Freeform: Shape 191">
                        <a:extLst>
                          <a:ext uri="{FF2B5EF4-FFF2-40B4-BE49-F238E27FC236}">
                            <a16:creationId xmlns:a16="http://schemas.microsoft.com/office/drawing/2014/main" id="{4E0327DD-E581-4DF6-922B-2106462C2559}"/>
                          </a:ext>
                        </a:extLst>
                      </p:cNvPr>
                      <p:cNvSpPr/>
                      <p:nvPr/>
                    </p:nvSpPr>
                    <p:spPr>
                      <a:xfrm rot="385971">
                        <a:off x="5020728" y="4076461"/>
                        <a:ext cx="1426970" cy="1480140"/>
                      </a:xfrm>
                      <a:custGeom>
                        <a:avLst/>
                        <a:gdLst>
                          <a:gd name="connsiteX0" fmla="*/ 16274 w 1426970"/>
                          <a:gd name="connsiteY0" fmla="*/ 0 h 1480140"/>
                          <a:gd name="connsiteX1" fmla="*/ 1256018 w 1426970"/>
                          <a:gd name="connsiteY1" fmla="*/ 0 h 1480140"/>
                          <a:gd name="connsiteX2" fmla="*/ 1272292 w 1426970"/>
                          <a:gd name="connsiteY2" fmla="*/ 16274 h 1480140"/>
                          <a:gd name="connsiteX3" fmla="*/ 1272292 w 1426970"/>
                          <a:gd name="connsiteY3" fmla="*/ 81371 h 1480140"/>
                          <a:gd name="connsiteX4" fmla="*/ 1267525 w 1426970"/>
                          <a:gd name="connsiteY4" fmla="*/ 92878 h 1480140"/>
                          <a:gd name="connsiteX5" fmla="*/ 1267412 w 1426970"/>
                          <a:gd name="connsiteY5" fmla="*/ 92925 h 1480140"/>
                          <a:gd name="connsiteX6" fmla="*/ 1267105 w 1426970"/>
                          <a:gd name="connsiteY6" fmla="*/ 94713 h 1480140"/>
                          <a:gd name="connsiteX7" fmla="*/ 1256936 w 1426970"/>
                          <a:gd name="connsiteY7" fmla="*/ 101905 h 1480140"/>
                          <a:gd name="connsiteX8" fmla="*/ 408430 w 1426970"/>
                          <a:gd name="connsiteY8" fmla="*/ 294170 h 1480140"/>
                          <a:gd name="connsiteX9" fmla="*/ 1299409 w 1426970"/>
                          <a:gd name="connsiteY9" fmla="*/ 294170 h 1480140"/>
                          <a:gd name="connsiteX10" fmla="*/ 1315684 w 1426970"/>
                          <a:gd name="connsiteY10" fmla="*/ 310444 h 1480140"/>
                          <a:gd name="connsiteX11" fmla="*/ 1315684 w 1426970"/>
                          <a:gd name="connsiteY11" fmla="*/ 375541 h 1480140"/>
                          <a:gd name="connsiteX12" fmla="*/ 1310917 w 1426970"/>
                          <a:gd name="connsiteY12" fmla="*/ 387048 h 1480140"/>
                          <a:gd name="connsiteX13" fmla="*/ 1310803 w 1426970"/>
                          <a:gd name="connsiteY13" fmla="*/ 387096 h 1480140"/>
                          <a:gd name="connsiteX14" fmla="*/ 1310496 w 1426970"/>
                          <a:gd name="connsiteY14" fmla="*/ 388884 h 1480140"/>
                          <a:gd name="connsiteX15" fmla="*/ 1300327 w 1426970"/>
                          <a:gd name="connsiteY15" fmla="*/ 396075 h 1480140"/>
                          <a:gd name="connsiteX16" fmla="*/ 451826 w 1426970"/>
                          <a:gd name="connsiteY16" fmla="*/ 588339 h 1480140"/>
                          <a:gd name="connsiteX17" fmla="*/ 1342801 w 1426970"/>
                          <a:gd name="connsiteY17" fmla="*/ 588339 h 1480140"/>
                          <a:gd name="connsiteX18" fmla="*/ 1359075 w 1426970"/>
                          <a:gd name="connsiteY18" fmla="*/ 604613 h 1480140"/>
                          <a:gd name="connsiteX19" fmla="*/ 1359075 w 1426970"/>
                          <a:gd name="connsiteY19" fmla="*/ 669710 h 1480140"/>
                          <a:gd name="connsiteX20" fmla="*/ 1354308 w 1426970"/>
                          <a:gd name="connsiteY20" fmla="*/ 681218 h 1480140"/>
                          <a:gd name="connsiteX21" fmla="*/ 1354194 w 1426970"/>
                          <a:gd name="connsiteY21" fmla="*/ 681265 h 1480140"/>
                          <a:gd name="connsiteX22" fmla="*/ 1353887 w 1426970"/>
                          <a:gd name="connsiteY22" fmla="*/ 683055 h 1480140"/>
                          <a:gd name="connsiteX23" fmla="*/ 1343717 w 1426970"/>
                          <a:gd name="connsiteY23" fmla="*/ 690246 h 1480140"/>
                          <a:gd name="connsiteX24" fmla="*/ 553260 w 1426970"/>
                          <a:gd name="connsiteY24" fmla="*/ 869358 h 1480140"/>
                          <a:gd name="connsiteX25" fmla="*/ 1366817 w 1426970"/>
                          <a:gd name="connsiteY25" fmla="*/ 869358 h 1480140"/>
                          <a:gd name="connsiteX26" fmla="*/ 1383091 w 1426970"/>
                          <a:gd name="connsiteY26" fmla="*/ 885632 h 1480140"/>
                          <a:gd name="connsiteX27" fmla="*/ 1383092 w 1426970"/>
                          <a:gd name="connsiteY27" fmla="*/ 898767 h 1480140"/>
                          <a:gd name="connsiteX28" fmla="*/ 1384997 w 1426970"/>
                          <a:gd name="connsiteY28" fmla="*/ 901462 h 1480140"/>
                          <a:gd name="connsiteX29" fmla="*/ 1399383 w 1426970"/>
                          <a:gd name="connsiteY29" fmla="*/ 964949 h 1480140"/>
                          <a:gd name="connsiteX30" fmla="*/ 1387108 w 1426970"/>
                          <a:gd name="connsiteY30" fmla="*/ 984417 h 1480140"/>
                          <a:gd name="connsiteX31" fmla="*/ 646066 w 1426970"/>
                          <a:gd name="connsiteY31" fmla="*/ 1152331 h 1480140"/>
                          <a:gd name="connsiteX32" fmla="*/ 1396166 w 1426970"/>
                          <a:gd name="connsiteY32" fmla="*/ 1152331 h 1480140"/>
                          <a:gd name="connsiteX33" fmla="*/ 1412440 w 1426970"/>
                          <a:gd name="connsiteY33" fmla="*/ 1168605 h 1480140"/>
                          <a:gd name="connsiteX34" fmla="*/ 1412440 w 1426970"/>
                          <a:gd name="connsiteY34" fmla="*/ 1210986 h 1480140"/>
                          <a:gd name="connsiteX35" fmla="*/ 1415685 w 1426970"/>
                          <a:gd name="connsiteY35" fmla="*/ 1216857 h 1480140"/>
                          <a:gd name="connsiteX36" fmla="*/ 1426812 w 1426970"/>
                          <a:gd name="connsiteY36" fmla="*/ 1315545 h 1480140"/>
                          <a:gd name="connsiteX37" fmla="*/ 1404921 w 1426970"/>
                          <a:gd name="connsiteY37" fmla="*/ 1343000 h 1480140"/>
                          <a:gd name="connsiteX38" fmla="*/ 189985 w 1426970"/>
                          <a:gd name="connsiteY38" fmla="*/ 1479982 h 1480140"/>
                          <a:gd name="connsiteX39" fmla="*/ 162531 w 1426970"/>
                          <a:gd name="connsiteY39" fmla="*/ 1458091 h 1480140"/>
                          <a:gd name="connsiteX40" fmla="*/ 151404 w 1426970"/>
                          <a:gd name="connsiteY40" fmla="*/ 1359403 h 1480140"/>
                          <a:gd name="connsiteX41" fmla="*/ 173295 w 1426970"/>
                          <a:gd name="connsiteY41" fmla="*/ 1331948 h 1480140"/>
                          <a:gd name="connsiteX42" fmla="*/ 900327 w 1426970"/>
                          <a:gd name="connsiteY42" fmla="*/ 1249976 h 1480140"/>
                          <a:gd name="connsiteX43" fmla="*/ 215139 w 1426970"/>
                          <a:gd name="connsiteY43" fmla="*/ 1249976 h 1480140"/>
                          <a:gd name="connsiteX44" fmla="*/ 204691 w 1426970"/>
                          <a:gd name="connsiteY44" fmla="*/ 1252344 h 1480140"/>
                          <a:gd name="connsiteX45" fmla="*/ 192415 w 1426970"/>
                          <a:gd name="connsiteY45" fmla="*/ 1250238 h 1480140"/>
                          <a:gd name="connsiteX46" fmla="*/ 192229 w 1426970"/>
                          <a:gd name="connsiteY46" fmla="*/ 1249976 h 1480140"/>
                          <a:gd name="connsiteX47" fmla="*/ 156422 w 1426970"/>
                          <a:gd name="connsiteY47" fmla="*/ 1249976 h 1480140"/>
                          <a:gd name="connsiteX48" fmla="*/ 140148 w 1426970"/>
                          <a:gd name="connsiteY48" fmla="*/ 1233702 h 1480140"/>
                          <a:gd name="connsiteX49" fmla="*/ 140148 w 1426970"/>
                          <a:gd name="connsiteY49" fmla="*/ 1168605 h 1480140"/>
                          <a:gd name="connsiteX50" fmla="*/ 156422 w 1426970"/>
                          <a:gd name="connsiteY50" fmla="*/ 1152331 h 1480140"/>
                          <a:gd name="connsiteX51" fmla="*/ 204215 w 1426970"/>
                          <a:gd name="connsiteY51" fmla="*/ 1152331 h 1480140"/>
                          <a:gd name="connsiteX52" fmla="*/ 1022110 w 1426970"/>
                          <a:gd name="connsiteY52" fmla="*/ 967003 h 1480140"/>
                          <a:gd name="connsiteX53" fmla="*/ 127074 w 1426970"/>
                          <a:gd name="connsiteY53" fmla="*/ 967003 h 1480140"/>
                          <a:gd name="connsiteX54" fmla="*/ 110799 w 1426970"/>
                          <a:gd name="connsiteY54" fmla="*/ 950729 h 1480140"/>
                          <a:gd name="connsiteX55" fmla="*/ 110799 w 1426970"/>
                          <a:gd name="connsiteY55" fmla="*/ 885632 h 1480140"/>
                          <a:gd name="connsiteX56" fmla="*/ 127074 w 1426970"/>
                          <a:gd name="connsiteY56" fmla="*/ 869358 h 1480140"/>
                          <a:gd name="connsiteX57" fmla="*/ 130650 w 1426970"/>
                          <a:gd name="connsiteY57" fmla="*/ 869358 h 1480140"/>
                          <a:gd name="connsiteX58" fmla="*/ 139721 w 1426970"/>
                          <a:gd name="connsiteY58" fmla="*/ 862943 h 1480140"/>
                          <a:gd name="connsiteX59" fmla="*/ 920676 w 1426970"/>
                          <a:gd name="connsiteY59" fmla="*/ 685984 h 1480140"/>
                          <a:gd name="connsiteX60" fmla="*/ 103057 w 1426970"/>
                          <a:gd name="connsiteY60" fmla="*/ 685984 h 1480140"/>
                          <a:gd name="connsiteX61" fmla="*/ 86783 w 1426970"/>
                          <a:gd name="connsiteY61" fmla="*/ 669710 h 1480140"/>
                          <a:gd name="connsiteX62" fmla="*/ 86783 w 1426970"/>
                          <a:gd name="connsiteY62" fmla="*/ 604613 h 1480140"/>
                          <a:gd name="connsiteX63" fmla="*/ 87418 w 1426970"/>
                          <a:gd name="connsiteY63" fmla="*/ 603080 h 1480140"/>
                          <a:gd name="connsiteX64" fmla="*/ 84056 w 1426970"/>
                          <a:gd name="connsiteY64" fmla="*/ 588240 h 1480140"/>
                          <a:gd name="connsiteX65" fmla="*/ 96331 w 1426970"/>
                          <a:gd name="connsiteY65" fmla="*/ 568772 h 1480140"/>
                          <a:gd name="connsiteX66" fmla="*/ 877281 w 1426970"/>
                          <a:gd name="connsiteY66" fmla="*/ 391815 h 1480140"/>
                          <a:gd name="connsiteX67" fmla="*/ 59666 w 1426970"/>
                          <a:gd name="connsiteY67" fmla="*/ 391815 h 1480140"/>
                          <a:gd name="connsiteX68" fmla="*/ 43391 w 1426970"/>
                          <a:gd name="connsiteY68" fmla="*/ 375541 h 1480140"/>
                          <a:gd name="connsiteX69" fmla="*/ 43392 w 1426970"/>
                          <a:gd name="connsiteY69" fmla="*/ 310444 h 1480140"/>
                          <a:gd name="connsiteX70" fmla="*/ 44028 w 1426970"/>
                          <a:gd name="connsiteY70" fmla="*/ 308909 h 1480140"/>
                          <a:gd name="connsiteX71" fmla="*/ 40665 w 1426970"/>
                          <a:gd name="connsiteY71" fmla="*/ 294069 h 1480140"/>
                          <a:gd name="connsiteX72" fmla="*/ 52940 w 1426970"/>
                          <a:gd name="connsiteY72" fmla="*/ 274601 h 1480140"/>
                          <a:gd name="connsiteX73" fmla="*/ 833884 w 1426970"/>
                          <a:gd name="connsiteY73" fmla="*/ 97645 h 1480140"/>
                          <a:gd name="connsiteX74" fmla="*/ 16274 w 1426970"/>
                          <a:gd name="connsiteY74" fmla="*/ 97645 h 1480140"/>
                          <a:gd name="connsiteX75" fmla="*/ 0 w 1426970"/>
                          <a:gd name="connsiteY75" fmla="*/ 81371 h 1480140"/>
                          <a:gd name="connsiteX76" fmla="*/ 0 w 1426970"/>
                          <a:gd name="connsiteY76" fmla="*/ 16274 h 1480140"/>
                          <a:gd name="connsiteX77" fmla="*/ 16274 w 1426970"/>
                          <a:gd name="connsiteY77" fmla="*/ 0 h 14801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</a:cxnLst>
                        <a:rect l="l" t="t" r="r" b="b"/>
                        <a:pathLst>
                          <a:path w="1426970" h="1480140">
                            <a:moveTo>
                              <a:pt x="16274" y="0"/>
                            </a:moveTo>
                            <a:lnTo>
                              <a:pt x="1256018" y="0"/>
                            </a:lnTo>
                            <a:cubicBezTo>
                              <a:pt x="1265006" y="0"/>
                              <a:pt x="1272292" y="7286"/>
                              <a:pt x="1272292" y="16274"/>
                            </a:cubicBezTo>
                            <a:lnTo>
                              <a:pt x="1272292" y="81371"/>
                            </a:lnTo>
                            <a:cubicBezTo>
                              <a:pt x="1272292" y="85865"/>
                              <a:pt x="1270470" y="89933"/>
                              <a:pt x="1267525" y="92878"/>
                            </a:cubicBezTo>
                            <a:lnTo>
                              <a:pt x="1267412" y="92925"/>
                            </a:lnTo>
                            <a:lnTo>
                              <a:pt x="1267105" y="94713"/>
                            </a:lnTo>
                            <a:cubicBezTo>
                              <a:pt x="1264884" y="98236"/>
                              <a:pt x="1261319" y="100911"/>
                              <a:pt x="1256936" y="101905"/>
                            </a:cubicBezTo>
                            <a:lnTo>
                              <a:pt x="408430" y="294170"/>
                            </a:lnTo>
                            <a:lnTo>
                              <a:pt x="1299409" y="294170"/>
                            </a:lnTo>
                            <a:cubicBezTo>
                              <a:pt x="1308397" y="294170"/>
                              <a:pt x="1315684" y="301456"/>
                              <a:pt x="1315684" y="310444"/>
                            </a:cubicBezTo>
                            <a:lnTo>
                              <a:pt x="1315684" y="375541"/>
                            </a:lnTo>
                            <a:cubicBezTo>
                              <a:pt x="1315684" y="380035"/>
                              <a:pt x="1313862" y="384103"/>
                              <a:pt x="1310917" y="387048"/>
                            </a:cubicBezTo>
                            <a:lnTo>
                              <a:pt x="1310803" y="387096"/>
                            </a:lnTo>
                            <a:lnTo>
                              <a:pt x="1310496" y="388884"/>
                            </a:lnTo>
                            <a:cubicBezTo>
                              <a:pt x="1308275" y="392407"/>
                              <a:pt x="1304709" y="395083"/>
                              <a:pt x="1300327" y="396075"/>
                            </a:cubicBezTo>
                            <a:lnTo>
                              <a:pt x="451826" y="588339"/>
                            </a:lnTo>
                            <a:lnTo>
                              <a:pt x="1342801" y="588339"/>
                            </a:lnTo>
                            <a:cubicBezTo>
                              <a:pt x="1351789" y="588339"/>
                              <a:pt x="1359075" y="595625"/>
                              <a:pt x="1359075" y="604613"/>
                            </a:cubicBezTo>
                            <a:lnTo>
                              <a:pt x="1359075" y="669710"/>
                            </a:lnTo>
                            <a:cubicBezTo>
                              <a:pt x="1359075" y="674204"/>
                              <a:pt x="1357253" y="678273"/>
                              <a:pt x="1354308" y="681218"/>
                            </a:cubicBezTo>
                            <a:lnTo>
                              <a:pt x="1354194" y="681265"/>
                            </a:lnTo>
                            <a:lnTo>
                              <a:pt x="1353887" y="683055"/>
                            </a:lnTo>
                            <a:cubicBezTo>
                              <a:pt x="1351665" y="686578"/>
                              <a:pt x="1348100" y="689253"/>
                              <a:pt x="1343717" y="690246"/>
                            </a:cubicBezTo>
                            <a:lnTo>
                              <a:pt x="553260" y="869358"/>
                            </a:lnTo>
                            <a:lnTo>
                              <a:pt x="1366817" y="869358"/>
                            </a:lnTo>
                            <a:cubicBezTo>
                              <a:pt x="1375805" y="869358"/>
                              <a:pt x="1383091" y="876644"/>
                              <a:pt x="1383091" y="885632"/>
                            </a:cubicBezTo>
                            <a:lnTo>
                              <a:pt x="1383092" y="898767"/>
                            </a:lnTo>
                            <a:lnTo>
                              <a:pt x="1384997" y="901462"/>
                            </a:lnTo>
                            <a:lnTo>
                              <a:pt x="1399383" y="964949"/>
                            </a:lnTo>
                            <a:cubicBezTo>
                              <a:pt x="1401369" y="973715"/>
                              <a:pt x="1395874" y="982431"/>
                              <a:pt x="1387108" y="984417"/>
                            </a:cubicBezTo>
                            <a:lnTo>
                              <a:pt x="646066" y="1152331"/>
                            </a:lnTo>
                            <a:lnTo>
                              <a:pt x="1396166" y="1152331"/>
                            </a:lnTo>
                            <a:cubicBezTo>
                              <a:pt x="1405154" y="1152331"/>
                              <a:pt x="1412440" y="1159617"/>
                              <a:pt x="1412440" y="1168605"/>
                            </a:cubicBezTo>
                            <a:lnTo>
                              <a:pt x="1412440" y="1210986"/>
                            </a:lnTo>
                            <a:lnTo>
                              <a:pt x="1415685" y="1216857"/>
                            </a:lnTo>
                            <a:lnTo>
                              <a:pt x="1426812" y="1315545"/>
                            </a:lnTo>
                            <a:cubicBezTo>
                              <a:pt x="1428348" y="1329172"/>
                              <a:pt x="1418548" y="1341463"/>
                              <a:pt x="1404921" y="1343000"/>
                            </a:cubicBezTo>
                            <a:lnTo>
                              <a:pt x="189985" y="1479982"/>
                            </a:lnTo>
                            <a:cubicBezTo>
                              <a:pt x="176358" y="1481518"/>
                              <a:pt x="164067" y="1471718"/>
                              <a:pt x="162531" y="1458091"/>
                            </a:cubicBezTo>
                            <a:lnTo>
                              <a:pt x="151404" y="1359403"/>
                            </a:lnTo>
                            <a:cubicBezTo>
                              <a:pt x="149867" y="1345776"/>
                              <a:pt x="159668" y="1333484"/>
                              <a:pt x="173295" y="1331948"/>
                            </a:cubicBezTo>
                            <a:lnTo>
                              <a:pt x="900327" y="1249976"/>
                            </a:lnTo>
                            <a:lnTo>
                              <a:pt x="215139" y="1249976"/>
                            </a:lnTo>
                            <a:lnTo>
                              <a:pt x="204691" y="1252344"/>
                            </a:lnTo>
                            <a:cubicBezTo>
                              <a:pt x="200308" y="1253337"/>
                              <a:pt x="195938" y="1252460"/>
                              <a:pt x="192415" y="1250238"/>
                            </a:cubicBezTo>
                            <a:lnTo>
                              <a:pt x="192229" y="1249976"/>
                            </a:lnTo>
                            <a:lnTo>
                              <a:pt x="156422" y="1249976"/>
                            </a:lnTo>
                            <a:cubicBezTo>
                              <a:pt x="147434" y="1249976"/>
                              <a:pt x="140148" y="1242690"/>
                              <a:pt x="140148" y="1233702"/>
                            </a:cubicBezTo>
                            <a:lnTo>
                              <a:pt x="140148" y="1168605"/>
                            </a:lnTo>
                            <a:cubicBezTo>
                              <a:pt x="140148" y="1159617"/>
                              <a:pt x="147434" y="1152331"/>
                              <a:pt x="156422" y="1152331"/>
                            </a:cubicBezTo>
                            <a:lnTo>
                              <a:pt x="204215" y="1152331"/>
                            </a:lnTo>
                            <a:lnTo>
                              <a:pt x="1022110" y="967003"/>
                            </a:lnTo>
                            <a:lnTo>
                              <a:pt x="127074" y="967003"/>
                            </a:lnTo>
                            <a:cubicBezTo>
                              <a:pt x="118085" y="967003"/>
                              <a:pt x="110799" y="959717"/>
                              <a:pt x="110799" y="950729"/>
                            </a:cubicBezTo>
                            <a:lnTo>
                              <a:pt x="110799" y="885632"/>
                            </a:lnTo>
                            <a:cubicBezTo>
                              <a:pt x="110799" y="876644"/>
                              <a:pt x="118085" y="869358"/>
                              <a:pt x="127074" y="869358"/>
                            </a:cubicBezTo>
                            <a:lnTo>
                              <a:pt x="130650" y="869358"/>
                            </a:lnTo>
                            <a:lnTo>
                              <a:pt x="139721" y="862943"/>
                            </a:lnTo>
                            <a:lnTo>
                              <a:pt x="920676" y="685984"/>
                            </a:lnTo>
                            <a:lnTo>
                              <a:pt x="103057" y="685984"/>
                            </a:lnTo>
                            <a:cubicBezTo>
                              <a:pt x="94069" y="685984"/>
                              <a:pt x="86783" y="678698"/>
                              <a:pt x="86783" y="669710"/>
                            </a:cubicBezTo>
                            <a:lnTo>
                              <a:pt x="86783" y="604613"/>
                            </a:lnTo>
                            <a:lnTo>
                              <a:pt x="87418" y="603080"/>
                            </a:lnTo>
                            <a:lnTo>
                              <a:pt x="84056" y="588240"/>
                            </a:lnTo>
                            <a:cubicBezTo>
                              <a:pt x="82069" y="579474"/>
                              <a:pt x="87565" y="570758"/>
                              <a:pt x="96331" y="568772"/>
                            </a:cubicBezTo>
                            <a:lnTo>
                              <a:pt x="877281" y="391815"/>
                            </a:lnTo>
                            <a:lnTo>
                              <a:pt x="59666" y="391815"/>
                            </a:lnTo>
                            <a:cubicBezTo>
                              <a:pt x="50678" y="391815"/>
                              <a:pt x="43391" y="384529"/>
                              <a:pt x="43391" y="375541"/>
                            </a:cubicBezTo>
                            <a:lnTo>
                              <a:pt x="43392" y="310444"/>
                            </a:lnTo>
                            <a:lnTo>
                              <a:pt x="44028" y="308909"/>
                            </a:lnTo>
                            <a:lnTo>
                              <a:pt x="40665" y="294069"/>
                            </a:lnTo>
                            <a:cubicBezTo>
                              <a:pt x="38679" y="285303"/>
                              <a:pt x="44174" y="276587"/>
                              <a:pt x="52940" y="274601"/>
                            </a:cubicBezTo>
                            <a:lnTo>
                              <a:pt x="833884" y="97645"/>
                            </a:lnTo>
                            <a:lnTo>
                              <a:pt x="16274" y="97645"/>
                            </a:lnTo>
                            <a:cubicBezTo>
                              <a:pt x="7286" y="97645"/>
                              <a:pt x="0" y="90359"/>
                              <a:pt x="0" y="81371"/>
                            </a:cubicBezTo>
                            <a:lnTo>
                              <a:pt x="0" y="16274"/>
                            </a:lnTo>
                            <a:cubicBezTo>
                              <a:pt x="0" y="7286"/>
                              <a:pt x="7286" y="0"/>
                              <a:pt x="1627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2">
                          <a:lumMod val="5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93" name="Freeform: Shape 192">
                        <a:extLst>
                          <a:ext uri="{FF2B5EF4-FFF2-40B4-BE49-F238E27FC236}">
                            <a16:creationId xmlns:a16="http://schemas.microsoft.com/office/drawing/2014/main" id="{E5D5A3C4-D654-4C66-B3AC-1179F3D386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00600" y="1531620"/>
                        <a:ext cx="1882140" cy="4030980"/>
                      </a:xfrm>
                      <a:custGeom>
                        <a:avLst/>
                        <a:gdLst>
                          <a:gd name="connsiteX0" fmla="*/ 147815 w 1882140"/>
                          <a:gd name="connsiteY0" fmla="*/ 60960 h 4030980"/>
                          <a:gd name="connsiteX1" fmla="*/ 68580 w 1882140"/>
                          <a:gd name="connsiteY1" fmla="*/ 140195 h 4030980"/>
                          <a:gd name="connsiteX2" fmla="*/ 68580 w 1882140"/>
                          <a:gd name="connsiteY2" fmla="*/ 3890785 h 4030980"/>
                          <a:gd name="connsiteX3" fmla="*/ 147815 w 1882140"/>
                          <a:gd name="connsiteY3" fmla="*/ 3970020 h 4030980"/>
                          <a:gd name="connsiteX4" fmla="*/ 1741945 w 1882140"/>
                          <a:gd name="connsiteY4" fmla="*/ 3970020 h 4030980"/>
                          <a:gd name="connsiteX5" fmla="*/ 1821180 w 1882140"/>
                          <a:gd name="connsiteY5" fmla="*/ 3890785 h 4030980"/>
                          <a:gd name="connsiteX6" fmla="*/ 1821180 w 1882140"/>
                          <a:gd name="connsiteY6" fmla="*/ 140195 h 4030980"/>
                          <a:gd name="connsiteX7" fmla="*/ 1741945 w 1882140"/>
                          <a:gd name="connsiteY7" fmla="*/ 60960 h 4030980"/>
                          <a:gd name="connsiteX8" fmla="*/ 85092 w 1882140"/>
                          <a:gd name="connsiteY8" fmla="*/ 0 h 4030980"/>
                          <a:gd name="connsiteX9" fmla="*/ 1797048 w 1882140"/>
                          <a:gd name="connsiteY9" fmla="*/ 0 h 4030980"/>
                          <a:gd name="connsiteX10" fmla="*/ 1882140 w 1882140"/>
                          <a:gd name="connsiteY10" fmla="*/ 85092 h 4030980"/>
                          <a:gd name="connsiteX11" fmla="*/ 1882140 w 1882140"/>
                          <a:gd name="connsiteY11" fmla="*/ 3945888 h 4030980"/>
                          <a:gd name="connsiteX12" fmla="*/ 1797048 w 1882140"/>
                          <a:gd name="connsiteY12" fmla="*/ 4030980 h 4030980"/>
                          <a:gd name="connsiteX13" fmla="*/ 85092 w 1882140"/>
                          <a:gd name="connsiteY13" fmla="*/ 4030980 h 4030980"/>
                          <a:gd name="connsiteX14" fmla="*/ 0 w 1882140"/>
                          <a:gd name="connsiteY14" fmla="*/ 3945888 h 4030980"/>
                          <a:gd name="connsiteX15" fmla="*/ 0 w 1882140"/>
                          <a:gd name="connsiteY15" fmla="*/ 85092 h 4030980"/>
                          <a:gd name="connsiteX16" fmla="*/ 85092 w 1882140"/>
                          <a:gd name="connsiteY16" fmla="*/ 0 h 40309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882140" h="4030980">
                            <a:moveTo>
                              <a:pt x="147815" y="60960"/>
                            </a:moveTo>
                            <a:cubicBezTo>
                              <a:pt x="104055" y="60960"/>
                              <a:pt x="68580" y="96435"/>
                              <a:pt x="68580" y="140195"/>
                            </a:cubicBezTo>
                            <a:lnTo>
                              <a:pt x="68580" y="3890785"/>
                            </a:lnTo>
                            <a:cubicBezTo>
                              <a:pt x="68580" y="3934545"/>
                              <a:pt x="104055" y="3970020"/>
                              <a:pt x="147815" y="3970020"/>
                            </a:cubicBezTo>
                            <a:lnTo>
                              <a:pt x="1741945" y="3970020"/>
                            </a:lnTo>
                            <a:cubicBezTo>
                              <a:pt x="1785705" y="3970020"/>
                              <a:pt x="1821180" y="3934545"/>
                              <a:pt x="1821180" y="3890785"/>
                            </a:cubicBezTo>
                            <a:lnTo>
                              <a:pt x="1821180" y="140195"/>
                            </a:lnTo>
                            <a:cubicBezTo>
                              <a:pt x="1821180" y="96435"/>
                              <a:pt x="1785705" y="60960"/>
                              <a:pt x="1741945" y="60960"/>
                            </a:cubicBezTo>
                            <a:close/>
                            <a:moveTo>
                              <a:pt x="85092" y="0"/>
                            </a:moveTo>
                            <a:lnTo>
                              <a:pt x="1797048" y="0"/>
                            </a:lnTo>
                            <a:cubicBezTo>
                              <a:pt x="1844043" y="0"/>
                              <a:pt x="1882140" y="38097"/>
                              <a:pt x="1882140" y="85092"/>
                            </a:cubicBezTo>
                            <a:lnTo>
                              <a:pt x="1882140" y="3945888"/>
                            </a:lnTo>
                            <a:cubicBezTo>
                              <a:pt x="1882140" y="3992883"/>
                              <a:pt x="1844043" y="4030980"/>
                              <a:pt x="1797048" y="4030980"/>
                            </a:cubicBezTo>
                            <a:lnTo>
                              <a:pt x="85092" y="4030980"/>
                            </a:lnTo>
                            <a:cubicBezTo>
                              <a:pt x="38097" y="4030980"/>
                              <a:pt x="0" y="3992883"/>
                              <a:pt x="0" y="3945888"/>
                            </a:cubicBezTo>
                            <a:lnTo>
                              <a:pt x="0" y="85092"/>
                            </a:lnTo>
                            <a:cubicBezTo>
                              <a:pt x="0" y="38097"/>
                              <a:pt x="38097" y="0"/>
                              <a:pt x="8509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94" name="Rectangle: Rounded Corners 193">
                        <a:extLst>
                          <a:ext uri="{FF2B5EF4-FFF2-40B4-BE49-F238E27FC236}">
                            <a16:creationId xmlns:a16="http://schemas.microsoft.com/office/drawing/2014/main" id="{ABF7852E-A9F0-402B-A293-CDC6EC3253C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0160" y="3820160"/>
                        <a:ext cx="1310640" cy="287020"/>
                      </a:xfrm>
                      <a:prstGeom prst="round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95" name="Trapezoid 194">
                        <a:extLst>
                          <a:ext uri="{FF2B5EF4-FFF2-40B4-BE49-F238E27FC236}">
                            <a16:creationId xmlns:a16="http://schemas.microsoft.com/office/drawing/2014/main" id="{F8D0F205-36FA-4298-A68E-C1CD4721CB78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5103493" y="1604931"/>
                        <a:ext cx="1272541" cy="961103"/>
                      </a:xfrm>
                      <a:prstGeom prst="trapezoid">
                        <a:avLst>
                          <a:gd name="adj" fmla="val 13987"/>
                        </a:avLst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188" name="Trapezoid 187">
                      <a:extLst>
                        <a:ext uri="{FF2B5EF4-FFF2-40B4-BE49-F238E27FC236}">
                          <a16:creationId xmlns:a16="http://schemas.microsoft.com/office/drawing/2014/main" id="{2CA099F1-3CEB-4C0C-A74D-1D798AA2851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2540" y="284035"/>
                      <a:ext cx="388620" cy="157926"/>
                    </a:xfrm>
                    <a:prstGeom prst="trapezoid">
                      <a:avLst>
                        <a:gd name="adj" fmla="val 13987"/>
                      </a:avLst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9" name="Rectangle 188">
                      <a:extLst>
                        <a:ext uri="{FF2B5EF4-FFF2-40B4-BE49-F238E27FC236}">
                          <a16:creationId xmlns:a16="http://schemas.microsoft.com/office/drawing/2014/main" id="{5D2B8579-A134-4245-8C13-B482A73E1BE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1270" y="452120"/>
                      <a:ext cx="391160" cy="218440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0" name="Rectangle 189">
                      <a:extLst>
                        <a:ext uri="{FF2B5EF4-FFF2-40B4-BE49-F238E27FC236}">
                          <a16:creationId xmlns:a16="http://schemas.microsoft.com/office/drawing/2014/main" id="{7E136B28-485E-4DC6-8FAC-4B202310423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63195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1" name="Rectangle 190">
                      <a:extLst>
                        <a:ext uri="{FF2B5EF4-FFF2-40B4-BE49-F238E27FC236}">
                          <a16:creationId xmlns:a16="http://schemas.microsoft.com/office/drawing/2014/main" id="{0C60D3EE-4837-483A-A4DD-5944DF0F963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28397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63" name="Group 162">
                  <a:extLst>
                    <a:ext uri="{FF2B5EF4-FFF2-40B4-BE49-F238E27FC236}">
                      <a16:creationId xmlns:a16="http://schemas.microsoft.com/office/drawing/2014/main" id="{AD5229EF-1D5F-402F-BFF3-3E7CB82BA53C}"/>
                    </a:ext>
                  </a:extLst>
                </p:cNvPr>
                <p:cNvGrpSpPr/>
                <p:nvPr/>
              </p:nvGrpSpPr>
              <p:grpSpPr>
                <a:xfrm>
                  <a:off x="4000500" y="2334768"/>
                  <a:ext cx="4225290" cy="3712971"/>
                  <a:chOff x="4000500" y="2334768"/>
                  <a:chExt cx="4225290" cy="3712971"/>
                </a:xfrm>
              </p:grpSpPr>
              <p:sp>
                <p:nvSpPr>
                  <p:cNvPr id="164" name="Freeform: Shape 163">
                    <a:extLst>
                      <a:ext uri="{FF2B5EF4-FFF2-40B4-BE49-F238E27FC236}">
                        <a16:creationId xmlns:a16="http://schemas.microsoft.com/office/drawing/2014/main" id="{C7879199-72EB-4071-949C-298426513998}"/>
                      </a:ext>
                    </a:extLst>
                  </p:cNvPr>
                  <p:cNvSpPr/>
                  <p:nvPr/>
                </p:nvSpPr>
                <p:spPr>
                  <a:xfrm>
                    <a:off x="5957843" y="2334768"/>
                    <a:ext cx="298704" cy="593217"/>
                  </a:xfrm>
                  <a:custGeom>
                    <a:avLst/>
                    <a:gdLst>
                      <a:gd name="connsiteX0" fmla="*/ 0 w 298704"/>
                      <a:gd name="connsiteY0" fmla="*/ 0 h 593217"/>
                      <a:gd name="connsiteX1" fmla="*/ 298704 w 298704"/>
                      <a:gd name="connsiteY1" fmla="*/ 0 h 593217"/>
                      <a:gd name="connsiteX2" fmla="*/ 298704 w 298704"/>
                      <a:gd name="connsiteY2" fmla="*/ 536448 h 593217"/>
                      <a:gd name="connsiteX3" fmla="*/ 275082 w 298704"/>
                      <a:gd name="connsiteY3" fmla="*/ 536448 h 593217"/>
                      <a:gd name="connsiteX4" fmla="*/ 275082 w 298704"/>
                      <a:gd name="connsiteY4" fmla="*/ 593217 h 593217"/>
                      <a:gd name="connsiteX5" fmla="*/ 23622 w 298704"/>
                      <a:gd name="connsiteY5" fmla="*/ 593217 h 593217"/>
                      <a:gd name="connsiteX6" fmla="*/ 23622 w 298704"/>
                      <a:gd name="connsiteY6" fmla="*/ 536448 h 593217"/>
                      <a:gd name="connsiteX7" fmla="*/ 0 w 298704"/>
                      <a:gd name="connsiteY7" fmla="*/ 536448 h 5932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98704" h="593217">
                        <a:moveTo>
                          <a:pt x="0" y="0"/>
                        </a:moveTo>
                        <a:lnTo>
                          <a:pt x="298704" y="0"/>
                        </a:lnTo>
                        <a:lnTo>
                          <a:pt x="298704" y="536448"/>
                        </a:lnTo>
                        <a:lnTo>
                          <a:pt x="275082" y="536448"/>
                        </a:lnTo>
                        <a:lnTo>
                          <a:pt x="275082" y="593217"/>
                        </a:lnTo>
                        <a:lnTo>
                          <a:pt x="23622" y="593217"/>
                        </a:lnTo>
                        <a:lnTo>
                          <a:pt x="23622" y="536448"/>
                        </a:lnTo>
                        <a:lnTo>
                          <a:pt x="0" y="536448"/>
                        </a:lnTo>
                        <a:close/>
                      </a:path>
                    </a:pathLst>
                  </a:custGeom>
                  <a:solidFill>
                    <a:srgbClr val="DD2B2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" name="Rectangle 164">
                    <a:extLst>
                      <a:ext uri="{FF2B5EF4-FFF2-40B4-BE49-F238E27FC236}">
                        <a16:creationId xmlns:a16="http://schemas.microsoft.com/office/drawing/2014/main" id="{07CC7433-96D3-464C-902A-F4250D45CE3A}"/>
                      </a:ext>
                    </a:extLst>
                  </p:cNvPr>
                  <p:cNvSpPr/>
                  <p:nvPr/>
                </p:nvSpPr>
                <p:spPr>
                  <a:xfrm>
                    <a:off x="6058618" y="2769870"/>
                    <a:ext cx="97155" cy="62865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" name="Freeform: Shape 165">
                    <a:extLst>
                      <a:ext uri="{FF2B5EF4-FFF2-40B4-BE49-F238E27FC236}">
                        <a16:creationId xmlns:a16="http://schemas.microsoft.com/office/drawing/2014/main" id="{873ADF4E-F005-4836-897B-80FE972F7AEE}"/>
                      </a:ext>
                    </a:extLst>
                  </p:cNvPr>
                  <p:cNvSpPr/>
                  <p:nvPr/>
                </p:nvSpPr>
                <p:spPr>
                  <a:xfrm>
                    <a:off x="4931816" y="2998500"/>
                    <a:ext cx="2350758" cy="3049239"/>
                  </a:xfrm>
                  <a:custGeom>
                    <a:avLst/>
                    <a:gdLst>
                      <a:gd name="connsiteX0" fmla="*/ 0 w 2341984"/>
                      <a:gd name="connsiteY0" fmla="*/ 0 h 1129004"/>
                      <a:gd name="connsiteX1" fmla="*/ 2341984 w 2341984"/>
                      <a:gd name="connsiteY1" fmla="*/ 0 h 1129004"/>
                      <a:gd name="connsiteX2" fmla="*/ 2341984 w 2341984"/>
                      <a:gd name="connsiteY2" fmla="*/ 326572 h 1129004"/>
                      <a:gd name="connsiteX3" fmla="*/ 1436915 w 2341984"/>
                      <a:gd name="connsiteY3" fmla="*/ 326572 h 1129004"/>
                      <a:gd name="connsiteX4" fmla="*/ 1436915 w 2341984"/>
                      <a:gd name="connsiteY4" fmla="*/ 1129004 h 1129004"/>
                      <a:gd name="connsiteX5" fmla="*/ 905070 w 2341984"/>
                      <a:gd name="connsiteY5" fmla="*/ 1129004 h 1129004"/>
                      <a:gd name="connsiteX6" fmla="*/ 905070 w 2341984"/>
                      <a:gd name="connsiteY6" fmla="*/ 326572 h 1129004"/>
                      <a:gd name="connsiteX7" fmla="*/ 0 w 2341984"/>
                      <a:gd name="connsiteY7" fmla="*/ 326572 h 1129004"/>
                      <a:gd name="connsiteX0" fmla="*/ 0 w 2341984"/>
                      <a:gd name="connsiteY0" fmla="*/ 0 h 4499077"/>
                      <a:gd name="connsiteX1" fmla="*/ 2341984 w 2341984"/>
                      <a:gd name="connsiteY1" fmla="*/ 0 h 4499077"/>
                      <a:gd name="connsiteX2" fmla="*/ 2341984 w 2341984"/>
                      <a:gd name="connsiteY2" fmla="*/ 326572 h 4499077"/>
                      <a:gd name="connsiteX3" fmla="*/ 1436915 w 2341984"/>
                      <a:gd name="connsiteY3" fmla="*/ 326572 h 4499077"/>
                      <a:gd name="connsiteX4" fmla="*/ 1436915 w 2341984"/>
                      <a:gd name="connsiteY4" fmla="*/ 1129004 h 4499077"/>
                      <a:gd name="connsiteX5" fmla="*/ 884705 w 2341984"/>
                      <a:gd name="connsiteY5" fmla="*/ 4499077 h 4499077"/>
                      <a:gd name="connsiteX6" fmla="*/ 905070 w 2341984"/>
                      <a:gd name="connsiteY6" fmla="*/ 326572 h 4499077"/>
                      <a:gd name="connsiteX7" fmla="*/ 0 w 2341984"/>
                      <a:gd name="connsiteY7" fmla="*/ 326572 h 4499077"/>
                      <a:gd name="connsiteX8" fmla="*/ 0 w 2341984"/>
                      <a:gd name="connsiteY8" fmla="*/ 0 h 4499077"/>
                      <a:gd name="connsiteX0" fmla="*/ 0 w 2341984"/>
                      <a:gd name="connsiteY0" fmla="*/ 0 h 4499077"/>
                      <a:gd name="connsiteX1" fmla="*/ 2341984 w 2341984"/>
                      <a:gd name="connsiteY1" fmla="*/ 0 h 4499077"/>
                      <a:gd name="connsiteX2" fmla="*/ 2341984 w 2341984"/>
                      <a:gd name="connsiteY2" fmla="*/ 326572 h 4499077"/>
                      <a:gd name="connsiteX3" fmla="*/ 1436915 w 2341984"/>
                      <a:gd name="connsiteY3" fmla="*/ 326572 h 4499077"/>
                      <a:gd name="connsiteX4" fmla="*/ 1467463 w 2341984"/>
                      <a:gd name="connsiteY4" fmla="*/ 4499077 h 4499077"/>
                      <a:gd name="connsiteX5" fmla="*/ 884705 w 2341984"/>
                      <a:gd name="connsiteY5" fmla="*/ 4499077 h 4499077"/>
                      <a:gd name="connsiteX6" fmla="*/ 905070 w 2341984"/>
                      <a:gd name="connsiteY6" fmla="*/ 326572 h 4499077"/>
                      <a:gd name="connsiteX7" fmla="*/ 0 w 2341984"/>
                      <a:gd name="connsiteY7" fmla="*/ 326572 h 4499077"/>
                      <a:gd name="connsiteX8" fmla="*/ 0 w 2341984"/>
                      <a:gd name="connsiteY8" fmla="*/ 0 h 4499077"/>
                      <a:gd name="connsiteX0" fmla="*/ 0 w 2341984"/>
                      <a:gd name="connsiteY0" fmla="*/ 0 h 4524694"/>
                      <a:gd name="connsiteX1" fmla="*/ 2341984 w 2341984"/>
                      <a:gd name="connsiteY1" fmla="*/ 0 h 4524694"/>
                      <a:gd name="connsiteX2" fmla="*/ 2341984 w 2341984"/>
                      <a:gd name="connsiteY2" fmla="*/ 326572 h 4524694"/>
                      <a:gd name="connsiteX3" fmla="*/ 1436915 w 2341984"/>
                      <a:gd name="connsiteY3" fmla="*/ 326572 h 4524694"/>
                      <a:gd name="connsiteX4" fmla="*/ 1467463 w 2341984"/>
                      <a:gd name="connsiteY4" fmla="*/ 4499077 h 4524694"/>
                      <a:gd name="connsiteX5" fmla="*/ 877068 w 2341984"/>
                      <a:gd name="connsiteY5" fmla="*/ 4524694 h 4524694"/>
                      <a:gd name="connsiteX6" fmla="*/ 905070 w 2341984"/>
                      <a:gd name="connsiteY6" fmla="*/ 326572 h 4524694"/>
                      <a:gd name="connsiteX7" fmla="*/ 0 w 2341984"/>
                      <a:gd name="connsiteY7" fmla="*/ 326572 h 4524694"/>
                      <a:gd name="connsiteX8" fmla="*/ 0 w 2341984"/>
                      <a:gd name="connsiteY8" fmla="*/ 0 h 4524694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36915 w 2341984"/>
                      <a:gd name="connsiteY3" fmla="*/ 326572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90507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71281 w 2341984"/>
                      <a:gd name="connsiteY3" fmla="*/ 329419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90507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71281 w 2341984"/>
                      <a:gd name="connsiteY3" fmla="*/ 329419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88025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7712"/>
                      <a:gd name="connsiteY0" fmla="*/ 19924 h 4553157"/>
                      <a:gd name="connsiteX1" fmla="*/ 2347712 w 2347712"/>
                      <a:gd name="connsiteY1" fmla="*/ 0 h 4553157"/>
                      <a:gd name="connsiteX2" fmla="*/ 2341984 w 2347712"/>
                      <a:gd name="connsiteY2" fmla="*/ 346496 h 4553157"/>
                      <a:gd name="connsiteX3" fmla="*/ 1471281 w 2347712"/>
                      <a:gd name="connsiteY3" fmla="*/ 349343 h 4553157"/>
                      <a:gd name="connsiteX4" fmla="*/ 1463644 w 2347712"/>
                      <a:gd name="connsiteY4" fmla="*/ 4553157 h 4553157"/>
                      <a:gd name="connsiteX5" fmla="*/ 877068 w 2347712"/>
                      <a:gd name="connsiteY5" fmla="*/ 4544618 h 4553157"/>
                      <a:gd name="connsiteX6" fmla="*/ 880250 w 2347712"/>
                      <a:gd name="connsiteY6" fmla="*/ 346496 h 4553157"/>
                      <a:gd name="connsiteX7" fmla="*/ 0 w 2347712"/>
                      <a:gd name="connsiteY7" fmla="*/ 346496 h 4553157"/>
                      <a:gd name="connsiteX8" fmla="*/ 0 w 2347712"/>
                      <a:gd name="connsiteY8" fmla="*/ 19924 h 4553157"/>
                      <a:gd name="connsiteX0" fmla="*/ 0 w 2351530"/>
                      <a:gd name="connsiteY0" fmla="*/ 0 h 4556003"/>
                      <a:gd name="connsiteX1" fmla="*/ 2351530 w 2351530"/>
                      <a:gd name="connsiteY1" fmla="*/ 2846 h 4556003"/>
                      <a:gd name="connsiteX2" fmla="*/ 2345802 w 2351530"/>
                      <a:gd name="connsiteY2" fmla="*/ 349342 h 4556003"/>
                      <a:gd name="connsiteX3" fmla="*/ 1475099 w 2351530"/>
                      <a:gd name="connsiteY3" fmla="*/ 352189 h 4556003"/>
                      <a:gd name="connsiteX4" fmla="*/ 1467462 w 2351530"/>
                      <a:gd name="connsiteY4" fmla="*/ 4556003 h 4556003"/>
                      <a:gd name="connsiteX5" fmla="*/ 880886 w 2351530"/>
                      <a:gd name="connsiteY5" fmla="*/ 4547464 h 4556003"/>
                      <a:gd name="connsiteX6" fmla="*/ 884068 w 2351530"/>
                      <a:gd name="connsiteY6" fmla="*/ 349342 h 4556003"/>
                      <a:gd name="connsiteX7" fmla="*/ 3818 w 2351530"/>
                      <a:gd name="connsiteY7" fmla="*/ 349342 h 4556003"/>
                      <a:gd name="connsiteX8" fmla="*/ 0 w 2351530"/>
                      <a:gd name="connsiteY8" fmla="*/ 0 h 4556003"/>
                      <a:gd name="connsiteX0" fmla="*/ 2140 w 2353670"/>
                      <a:gd name="connsiteY0" fmla="*/ 0 h 4556003"/>
                      <a:gd name="connsiteX1" fmla="*/ 2353670 w 2353670"/>
                      <a:gd name="connsiteY1" fmla="*/ 2846 h 4556003"/>
                      <a:gd name="connsiteX2" fmla="*/ 2347942 w 2353670"/>
                      <a:gd name="connsiteY2" fmla="*/ 349342 h 4556003"/>
                      <a:gd name="connsiteX3" fmla="*/ 1477239 w 2353670"/>
                      <a:gd name="connsiteY3" fmla="*/ 352189 h 4556003"/>
                      <a:gd name="connsiteX4" fmla="*/ 1469602 w 2353670"/>
                      <a:gd name="connsiteY4" fmla="*/ 4556003 h 4556003"/>
                      <a:gd name="connsiteX5" fmla="*/ 883026 w 2353670"/>
                      <a:gd name="connsiteY5" fmla="*/ 4547464 h 4556003"/>
                      <a:gd name="connsiteX6" fmla="*/ 886208 w 2353670"/>
                      <a:gd name="connsiteY6" fmla="*/ 349342 h 4556003"/>
                      <a:gd name="connsiteX7" fmla="*/ 231 w 2353670"/>
                      <a:gd name="connsiteY7" fmla="*/ 349341 h 4556003"/>
                      <a:gd name="connsiteX8" fmla="*/ 2140 w 2353670"/>
                      <a:gd name="connsiteY8" fmla="*/ 0 h 4556003"/>
                      <a:gd name="connsiteX0" fmla="*/ 2140 w 2355974"/>
                      <a:gd name="connsiteY0" fmla="*/ 0 h 4556003"/>
                      <a:gd name="connsiteX1" fmla="*/ 2353670 w 2355974"/>
                      <a:gd name="connsiteY1" fmla="*/ 2846 h 4556003"/>
                      <a:gd name="connsiteX2" fmla="*/ 2355579 w 2355974"/>
                      <a:gd name="connsiteY2" fmla="*/ 349341 h 4556003"/>
                      <a:gd name="connsiteX3" fmla="*/ 1477239 w 2355974"/>
                      <a:gd name="connsiteY3" fmla="*/ 352189 h 4556003"/>
                      <a:gd name="connsiteX4" fmla="*/ 1469602 w 2355974"/>
                      <a:gd name="connsiteY4" fmla="*/ 4556003 h 4556003"/>
                      <a:gd name="connsiteX5" fmla="*/ 883026 w 2355974"/>
                      <a:gd name="connsiteY5" fmla="*/ 4547464 h 4556003"/>
                      <a:gd name="connsiteX6" fmla="*/ 886208 w 2355974"/>
                      <a:gd name="connsiteY6" fmla="*/ 349342 h 4556003"/>
                      <a:gd name="connsiteX7" fmla="*/ 231 w 2355974"/>
                      <a:gd name="connsiteY7" fmla="*/ 349341 h 4556003"/>
                      <a:gd name="connsiteX8" fmla="*/ 2140 w 2355974"/>
                      <a:gd name="connsiteY8" fmla="*/ 0 h 4556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55974" h="4556003">
                        <a:moveTo>
                          <a:pt x="2140" y="0"/>
                        </a:moveTo>
                        <a:lnTo>
                          <a:pt x="2353670" y="2846"/>
                        </a:lnTo>
                        <a:cubicBezTo>
                          <a:pt x="2351761" y="118345"/>
                          <a:pt x="2357488" y="233842"/>
                          <a:pt x="2355579" y="349341"/>
                        </a:cubicBezTo>
                        <a:lnTo>
                          <a:pt x="1477239" y="352189"/>
                        </a:lnTo>
                        <a:cubicBezTo>
                          <a:pt x="1474693" y="1753460"/>
                          <a:pt x="1472148" y="3154732"/>
                          <a:pt x="1469602" y="4556003"/>
                        </a:cubicBezTo>
                        <a:lnTo>
                          <a:pt x="883026" y="4547464"/>
                        </a:lnTo>
                        <a:cubicBezTo>
                          <a:pt x="889814" y="3156629"/>
                          <a:pt x="879420" y="1740177"/>
                          <a:pt x="886208" y="349342"/>
                        </a:cubicBezTo>
                        <a:lnTo>
                          <a:pt x="231" y="349341"/>
                        </a:lnTo>
                        <a:cubicBezTo>
                          <a:pt x="-1042" y="232894"/>
                          <a:pt x="3413" y="116447"/>
                          <a:pt x="2140" y="0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67" name="Group 166">
                    <a:extLst>
                      <a:ext uri="{FF2B5EF4-FFF2-40B4-BE49-F238E27FC236}">
                        <a16:creationId xmlns:a16="http://schemas.microsoft.com/office/drawing/2014/main" id="{218A82C5-2E8E-432D-8D26-F2247F6416C1}"/>
                      </a:ext>
                    </a:extLst>
                  </p:cNvPr>
                  <p:cNvGrpSpPr/>
                  <p:nvPr/>
                </p:nvGrpSpPr>
                <p:grpSpPr>
                  <a:xfrm>
                    <a:off x="4585334" y="3000374"/>
                    <a:ext cx="411481" cy="504824"/>
                    <a:chOff x="4585334" y="3000374"/>
                    <a:chExt cx="411481" cy="504824"/>
                  </a:xfrm>
                </p:grpSpPr>
                <p:sp>
                  <p:nvSpPr>
                    <p:cNvPr id="181" name="Freeform: Shape 180">
                      <a:extLst>
                        <a:ext uri="{FF2B5EF4-FFF2-40B4-BE49-F238E27FC236}">
                          <a16:creationId xmlns:a16="http://schemas.microsoft.com/office/drawing/2014/main" id="{F03160E9-3591-4556-90BE-B582343C10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5334" y="3000374"/>
                      <a:ext cx="411481" cy="504824"/>
                    </a:xfrm>
                    <a:custGeom>
                      <a:avLst/>
                      <a:gdLst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3718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480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099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411481" h="504824">
                          <a:moveTo>
                            <a:pt x="0" y="0"/>
                          </a:moveTo>
                          <a:lnTo>
                            <a:pt x="337185" y="0"/>
                          </a:lnTo>
                          <a:lnTo>
                            <a:pt x="337185" y="43815"/>
                          </a:lnTo>
                          <a:lnTo>
                            <a:pt x="337185" y="45719"/>
                          </a:lnTo>
                          <a:lnTo>
                            <a:pt x="340995" y="459105"/>
                          </a:lnTo>
                          <a:lnTo>
                            <a:pt x="411481" y="459105"/>
                          </a:lnTo>
                          <a:lnTo>
                            <a:pt x="411481" y="504824"/>
                          </a:lnTo>
                          <a:lnTo>
                            <a:pt x="291466" y="504824"/>
                          </a:lnTo>
                          <a:lnTo>
                            <a:pt x="291466" y="461010"/>
                          </a:lnTo>
                          <a:lnTo>
                            <a:pt x="291466" y="459105"/>
                          </a:lnTo>
                          <a:lnTo>
                            <a:pt x="291466" y="45719"/>
                          </a:lnTo>
                          <a:lnTo>
                            <a:pt x="22860" y="4571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2" name="Rectangle 181">
                      <a:extLst>
                        <a:ext uri="{FF2B5EF4-FFF2-40B4-BE49-F238E27FC236}">
                          <a16:creationId xmlns:a16="http://schemas.microsoft.com/office/drawing/2014/main" id="{2CF193FE-9210-4992-905F-5A98BEAEFE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5855" y="3326130"/>
                      <a:ext cx="60960" cy="12573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68" name="Group 167">
                    <a:extLst>
                      <a:ext uri="{FF2B5EF4-FFF2-40B4-BE49-F238E27FC236}">
                        <a16:creationId xmlns:a16="http://schemas.microsoft.com/office/drawing/2014/main" id="{70F2B609-4930-47B5-AD8B-B2E4DB4A1625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7212318" y="2998469"/>
                    <a:ext cx="411492" cy="504824"/>
                    <a:chOff x="4585323" y="3000374"/>
                    <a:chExt cx="411492" cy="504824"/>
                  </a:xfrm>
                </p:grpSpPr>
                <p:sp>
                  <p:nvSpPr>
                    <p:cNvPr id="179" name="Freeform: Shape 178">
                      <a:extLst>
                        <a:ext uri="{FF2B5EF4-FFF2-40B4-BE49-F238E27FC236}">
                          <a16:creationId xmlns:a16="http://schemas.microsoft.com/office/drawing/2014/main" id="{46602D00-FE7E-4A60-A067-5E0CFD566B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5323" y="3000374"/>
                      <a:ext cx="411480" cy="504824"/>
                    </a:xfrm>
                    <a:custGeom>
                      <a:avLst/>
                      <a:gdLst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3718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480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099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411481" h="504824">
                          <a:moveTo>
                            <a:pt x="0" y="0"/>
                          </a:moveTo>
                          <a:lnTo>
                            <a:pt x="337185" y="0"/>
                          </a:lnTo>
                          <a:lnTo>
                            <a:pt x="337185" y="43815"/>
                          </a:lnTo>
                          <a:lnTo>
                            <a:pt x="337185" y="45719"/>
                          </a:lnTo>
                          <a:lnTo>
                            <a:pt x="340995" y="459105"/>
                          </a:lnTo>
                          <a:lnTo>
                            <a:pt x="411481" y="459105"/>
                          </a:lnTo>
                          <a:lnTo>
                            <a:pt x="411481" y="504824"/>
                          </a:lnTo>
                          <a:lnTo>
                            <a:pt x="291466" y="504824"/>
                          </a:lnTo>
                          <a:lnTo>
                            <a:pt x="291466" y="461010"/>
                          </a:lnTo>
                          <a:lnTo>
                            <a:pt x="291466" y="459105"/>
                          </a:lnTo>
                          <a:lnTo>
                            <a:pt x="291466" y="45719"/>
                          </a:lnTo>
                          <a:lnTo>
                            <a:pt x="22860" y="4571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0" name="Rectangle 179">
                      <a:extLst>
                        <a:ext uri="{FF2B5EF4-FFF2-40B4-BE49-F238E27FC236}">
                          <a16:creationId xmlns:a16="http://schemas.microsoft.com/office/drawing/2014/main" id="{62C42C6B-C0D6-4EEA-B771-5D02B973EA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5855" y="3326130"/>
                      <a:ext cx="60960" cy="12573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169" name="Rectangle 168">
                    <a:extLst>
                      <a:ext uri="{FF2B5EF4-FFF2-40B4-BE49-F238E27FC236}">
                        <a16:creationId xmlns:a16="http://schemas.microsoft.com/office/drawing/2014/main" id="{69B6A0A7-D283-402E-8722-1BB4223D3C6E}"/>
                      </a:ext>
                    </a:extLst>
                  </p:cNvPr>
                  <p:cNvSpPr/>
                  <p:nvPr/>
                </p:nvSpPr>
                <p:spPr>
                  <a:xfrm>
                    <a:off x="4000500" y="2937510"/>
                    <a:ext cx="4225290" cy="57150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70" name="Group 169">
                    <a:extLst>
                      <a:ext uri="{FF2B5EF4-FFF2-40B4-BE49-F238E27FC236}">
                        <a16:creationId xmlns:a16="http://schemas.microsoft.com/office/drawing/2014/main" id="{88CC46B8-595E-45FE-9932-6786355CCD3A}"/>
                      </a:ext>
                    </a:extLst>
                  </p:cNvPr>
                  <p:cNvGrpSpPr/>
                  <p:nvPr/>
                </p:nvGrpSpPr>
                <p:grpSpPr>
                  <a:xfrm>
                    <a:off x="4639310" y="2839719"/>
                    <a:ext cx="227330" cy="311151"/>
                    <a:chOff x="4639310" y="2839719"/>
                    <a:chExt cx="227330" cy="311151"/>
                  </a:xfrm>
                </p:grpSpPr>
                <p:sp>
                  <p:nvSpPr>
                    <p:cNvPr id="177" name="Rectangle 176">
                      <a:extLst>
                        <a:ext uri="{FF2B5EF4-FFF2-40B4-BE49-F238E27FC236}">
                          <a16:creationId xmlns:a16="http://schemas.microsoft.com/office/drawing/2014/main" id="{9DD71F14-6F1B-409E-9BFB-B9703D5597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20" y="2839719"/>
                      <a:ext cx="223520" cy="882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78" name="Rectangle 177">
                      <a:extLst>
                        <a:ext uri="{FF2B5EF4-FFF2-40B4-BE49-F238E27FC236}">
                          <a16:creationId xmlns:a16="http://schemas.microsoft.com/office/drawing/2014/main" id="{96CA14C9-BC22-420E-B18D-2A6F71DE4E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9310" y="3056889"/>
                      <a:ext cx="223520" cy="93981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71" name="Group 170">
                    <a:extLst>
                      <a:ext uri="{FF2B5EF4-FFF2-40B4-BE49-F238E27FC236}">
                        <a16:creationId xmlns:a16="http://schemas.microsoft.com/office/drawing/2014/main" id="{C4C76612-8AF3-44DB-9C3A-9563C445F1F2}"/>
                      </a:ext>
                    </a:extLst>
                  </p:cNvPr>
                  <p:cNvGrpSpPr/>
                  <p:nvPr/>
                </p:nvGrpSpPr>
                <p:grpSpPr>
                  <a:xfrm>
                    <a:off x="7346315" y="2839719"/>
                    <a:ext cx="227330" cy="311151"/>
                    <a:chOff x="4639310" y="2839719"/>
                    <a:chExt cx="227330" cy="311151"/>
                  </a:xfrm>
                </p:grpSpPr>
                <p:sp>
                  <p:nvSpPr>
                    <p:cNvPr id="175" name="Rectangle 174">
                      <a:extLst>
                        <a:ext uri="{FF2B5EF4-FFF2-40B4-BE49-F238E27FC236}">
                          <a16:creationId xmlns:a16="http://schemas.microsoft.com/office/drawing/2014/main" id="{970FEDF8-BBB5-48ED-9CB5-E3940703FD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20" y="2839719"/>
                      <a:ext cx="223520" cy="882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76" name="Rectangle 175">
                      <a:extLst>
                        <a:ext uri="{FF2B5EF4-FFF2-40B4-BE49-F238E27FC236}">
                          <a16:creationId xmlns:a16="http://schemas.microsoft.com/office/drawing/2014/main" id="{A3155069-0C2A-4B9E-8DBC-5C3FD34D9E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9310" y="3056889"/>
                      <a:ext cx="223520" cy="93981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72" name="Group 171">
                    <a:extLst>
                      <a:ext uri="{FF2B5EF4-FFF2-40B4-BE49-F238E27FC236}">
                        <a16:creationId xmlns:a16="http://schemas.microsoft.com/office/drawing/2014/main" id="{B4028B95-7857-45E4-A27A-389D6EE5AC86}"/>
                      </a:ext>
                    </a:extLst>
                  </p:cNvPr>
                  <p:cNvGrpSpPr/>
                  <p:nvPr/>
                </p:nvGrpSpPr>
                <p:grpSpPr>
                  <a:xfrm>
                    <a:off x="5189938" y="2868930"/>
                    <a:ext cx="1834515" cy="62865"/>
                    <a:chOff x="5189855" y="2868930"/>
                    <a:chExt cx="1834515" cy="62865"/>
                  </a:xfrm>
                </p:grpSpPr>
                <p:sp>
                  <p:nvSpPr>
                    <p:cNvPr id="173" name="Rectangle 172">
                      <a:extLst>
                        <a:ext uri="{FF2B5EF4-FFF2-40B4-BE49-F238E27FC236}">
                          <a16:creationId xmlns:a16="http://schemas.microsoft.com/office/drawing/2014/main" id="{3A343C20-D43C-4BB6-8CA6-B552453D67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89855" y="2868930"/>
                      <a:ext cx="97155" cy="628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74" name="Rectangle 173">
                      <a:extLst>
                        <a:ext uri="{FF2B5EF4-FFF2-40B4-BE49-F238E27FC236}">
                          <a16:creationId xmlns:a16="http://schemas.microsoft.com/office/drawing/2014/main" id="{97C2CAF7-593C-4AAE-837A-A4614AC3F0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27215" y="2868930"/>
                      <a:ext cx="97155" cy="628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88D7DA16-4AF1-483B-9D04-9536CC93F34F}"/>
                  </a:ext>
                </a:extLst>
              </p:cNvPr>
              <p:cNvGrpSpPr/>
              <p:nvPr/>
            </p:nvGrpSpPr>
            <p:grpSpPr>
              <a:xfrm>
                <a:off x="3060680" y="672784"/>
                <a:ext cx="6125864" cy="6078629"/>
                <a:chOff x="3060680" y="672784"/>
                <a:chExt cx="6125864" cy="6078629"/>
              </a:xfrm>
            </p:grpSpPr>
            <p:grpSp>
              <p:nvGrpSpPr>
                <p:cNvPr id="122" name="Group 121">
                  <a:extLst>
                    <a:ext uri="{FF2B5EF4-FFF2-40B4-BE49-F238E27FC236}">
                      <a16:creationId xmlns:a16="http://schemas.microsoft.com/office/drawing/2014/main" id="{99C1B16A-0084-4C2B-85D6-039F796449E9}"/>
                    </a:ext>
                  </a:extLst>
                </p:cNvPr>
                <p:cNvGrpSpPr/>
                <p:nvPr/>
              </p:nvGrpSpPr>
              <p:grpSpPr>
                <a:xfrm rot="10800000">
                  <a:off x="3060680" y="5852573"/>
                  <a:ext cx="955040" cy="898840"/>
                  <a:chOff x="8231504" y="672709"/>
                  <a:chExt cx="955040" cy="898840"/>
                </a:xfrm>
              </p:grpSpPr>
              <p:sp>
                <p:nvSpPr>
                  <p:cNvPr id="154" name="Freeform: Shape 153">
                    <a:extLst>
                      <a:ext uri="{FF2B5EF4-FFF2-40B4-BE49-F238E27FC236}">
                        <a16:creationId xmlns:a16="http://schemas.microsoft.com/office/drawing/2014/main" id="{2CF60F60-48A7-45E8-988B-910DD7C96A80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09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" name="Oval 154">
                    <a:extLst>
                      <a:ext uri="{FF2B5EF4-FFF2-40B4-BE49-F238E27FC236}">
                        <a16:creationId xmlns:a16="http://schemas.microsoft.com/office/drawing/2014/main" id="{1B3912E4-BCF0-40A1-9118-41DD89B2496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" name="Oval 155">
                    <a:extLst>
                      <a:ext uri="{FF2B5EF4-FFF2-40B4-BE49-F238E27FC236}">
                        <a16:creationId xmlns:a16="http://schemas.microsoft.com/office/drawing/2014/main" id="{A1DEC802-A1C7-4146-8960-89FF3633BF8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" name="Oval 156">
                    <a:extLst>
                      <a:ext uri="{FF2B5EF4-FFF2-40B4-BE49-F238E27FC236}">
                        <a16:creationId xmlns:a16="http://schemas.microsoft.com/office/drawing/2014/main" id="{7A0993C4-5881-4BEA-8740-C10E6437B02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" name="Oval 157">
                    <a:extLst>
                      <a:ext uri="{FF2B5EF4-FFF2-40B4-BE49-F238E27FC236}">
                        <a16:creationId xmlns:a16="http://schemas.microsoft.com/office/drawing/2014/main" id="{611DA85E-22C5-4CA1-A14C-E716B4410F0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" name="Oval 158">
                    <a:extLst>
                      <a:ext uri="{FF2B5EF4-FFF2-40B4-BE49-F238E27FC236}">
                        <a16:creationId xmlns:a16="http://schemas.microsoft.com/office/drawing/2014/main" id="{E4C8F510-CAEA-4B13-B270-62B9AE27973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" name="Oval 159">
                    <a:extLst>
                      <a:ext uri="{FF2B5EF4-FFF2-40B4-BE49-F238E27FC236}">
                        <a16:creationId xmlns:a16="http://schemas.microsoft.com/office/drawing/2014/main" id="{7D8AB4E6-30A8-4448-B48B-4914C0743C3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" name="Oval 160">
                    <a:extLst>
                      <a:ext uri="{FF2B5EF4-FFF2-40B4-BE49-F238E27FC236}">
                        <a16:creationId xmlns:a16="http://schemas.microsoft.com/office/drawing/2014/main" id="{A992EBAF-2E87-449E-95F7-2BF0C475615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E49037D2-7F32-46E8-B3CA-4819AF69E7A9}"/>
                    </a:ext>
                  </a:extLst>
                </p:cNvPr>
                <p:cNvSpPr/>
                <p:nvPr/>
              </p:nvSpPr>
              <p:spPr>
                <a:xfrm>
                  <a:off x="4013894" y="672784"/>
                  <a:ext cx="4217613" cy="2286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24" name="Group 123">
                  <a:extLst>
                    <a:ext uri="{FF2B5EF4-FFF2-40B4-BE49-F238E27FC236}">
                      <a16:creationId xmlns:a16="http://schemas.microsoft.com/office/drawing/2014/main" id="{F2956726-6A57-40A2-A04F-4EE37522247A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 rot="10800000" flipH="1">
                  <a:off x="8234060" y="5855301"/>
                  <a:ext cx="950976" cy="896112"/>
                  <a:chOff x="8231504" y="671742"/>
                  <a:chExt cx="955040" cy="898840"/>
                </a:xfrm>
              </p:grpSpPr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EBF6610A-DCEE-4752-BA6F-6F349344F2C2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1742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" name="Oval 146">
                    <a:extLst>
                      <a:ext uri="{FF2B5EF4-FFF2-40B4-BE49-F238E27FC236}">
                        <a16:creationId xmlns:a16="http://schemas.microsoft.com/office/drawing/2014/main" id="{4758EA71-E907-4AB4-9CB1-0E4F622DC06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" name="Oval 147">
                    <a:extLst>
                      <a:ext uri="{FF2B5EF4-FFF2-40B4-BE49-F238E27FC236}">
                        <a16:creationId xmlns:a16="http://schemas.microsoft.com/office/drawing/2014/main" id="{8B251C2B-38B4-4097-874B-461642581BD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" name="Oval 148">
                    <a:extLst>
                      <a:ext uri="{FF2B5EF4-FFF2-40B4-BE49-F238E27FC236}">
                        <a16:creationId xmlns:a16="http://schemas.microsoft.com/office/drawing/2014/main" id="{37EEFA04-5C80-42AE-BD65-4B450B16485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" name="Oval 149">
                    <a:extLst>
                      <a:ext uri="{FF2B5EF4-FFF2-40B4-BE49-F238E27FC236}">
                        <a16:creationId xmlns:a16="http://schemas.microsoft.com/office/drawing/2014/main" id="{05002652-77E5-4771-A104-FD3321CE508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" name="Oval 150">
                    <a:extLst>
                      <a:ext uri="{FF2B5EF4-FFF2-40B4-BE49-F238E27FC236}">
                        <a16:creationId xmlns:a16="http://schemas.microsoft.com/office/drawing/2014/main" id="{03F8E0E2-F6CA-4950-B826-970B52A48A7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" name="Oval 151">
                    <a:extLst>
                      <a:ext uri="{FF2B5EF4-FFF2-40B4-BE49-F238E27FC236}">
                        <a16:creationId xmlns:a16="http://schemas.microsoft.com/office/drawing/2014/main" id="{F301E393-FDC7-4367-B19C-126987C9C87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" name="Oval 152">
                    <a:extLst>
                      <a:ext uri="{FF2B5EF4-FFF2-40B4-BE49-F238E27FC236}">
                        <a16:creationId xmlns:a16="http://schemas.microsoft.com/office/drawing/2014/main" id="{6A76FB7F-0B71-4E0E-8A0A-E2F1DE22FDE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25" name="Group 124">
                  <a:extLst>
                    <a:ext uri="{FF2B5EF4-FFF2-40B4-BE49-F238E27FC236}">
                      <a16:creationId xmlns:a16="http://schemas.microsoft.com/office/drawing/2014/main" id="{BD2F94FF-C3BF-4870-AC75-E553DF9445B6}"/>
                    </a:ext>
                  </a:extLst>
                </p:cNvPr>
                <p:cNvGrpSpPr/>
                <p:nvPr/>
              </p:nvGrpSpPr>
              <p:grpSpPr>
                <a:xfrm>
                  <a:off x="8231504" y="672784"/>
                  <a:ext cx="955040" cy="898840"/>
                  <a:chOff x="8231504" y="672784"/>
                  <a:chExt cx="955040" cy="898840"/>
                </a:xfrm>
              </p:grpSpPr>
              <p:sp>
                <p:nvSpPr>
                  <p:cNvPr id="138" name="Freeform: Shape 137">
                    <a:extLst>
                      <a:ext uri="{FF2B5EF4-FFF2-40B4-BE49-F238E27FC236}">
                        <a16:creationId xmlns:a16="http://schemas.microsoft.com/office/drawing/2014/main" id="{B875390B-B7C5-4223-B305-7D6ED89CACA9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84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" name="Oval 138">
                    <a:extLst>
                      <a:ext uri="{FF2B5EF4-FFF2-40B4-BE49-F238E27FC236}">
                        <a16:creationId xmlns:a16="http://schemas.microsoft.com/office/drawing/2014/main" id="{5B0B582A-4E55-416A-A496-12A25D44236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0" name="Oval 139">
                    <a:extLst>
                      <a:ext uri="{FF2B5EF4-FFF2-40B4-BE49-F238E27FC236}">
                        <a16:creationId xmlns:a16="http://schemas.microsoft.com/office/drawing/2014/main" id="{49E13127-08A8-4FBD-930E-3EFD2925223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" name="Oval 140">
                    <a:extLst>
                      <a:ext uri="{FF2B5EF4-FFF2-40B4-BE49-F238E27FC236}">
                        <a16:creationId xmlns:a16="http://schemas.microsoft.com/office/drawing/2014/main" id="{E807F4A2-EC11-4BFA-A2C2-FED214BA156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" name="Oval 141">
                    <a:extLst>
                      <a:ext uri="{FF2B5EF4-FFF2-40B4-BE49-F238E27FC236}">
                        <a16:creationId xmlns:a16="http://schemas.microsoft.com/office/drawing/2014/main" id="{81007585-845C-401D-AC14-DAB4FC77893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" name="Oval 142">
                    <a:extLst>
                      <a:ext uri="{FF2B5EF4-FFF2-40B4-BE49-F238E27FC236}">
                        <a16:creationId xmlns:a16="http://schemas.microsoft.com/office/drawing/2014/main" id="{73F3D370-047D-441E-9C30-129C2FDA09E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" name="Oval 143">
                    <a:extLst>
                      <a:ext uri="{FF2B5EF4-FFF2-40B4-BE49-F238E27FC236}">
                        <a16:creationId xmlns:a16="http://schemas.microsoft.com/office/drawing/2014/main" id="{D2E701F1-460F-40D0-97E1-75ACB196D13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" name="Oval 144">
                    <a:extLst>
                      <a:ext uri="{FF2B5EF4-FFF2-40B4-BE49-F238E27FC236}">
                        <a16:creationId xmlns:a16="http://schemas.microsoft.com/office/drawing/2014/main" id="{6B67D4CF-B299-4113-9C54-425932149DC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26" name="Group 125">
                  <a:extLst>
                    <a:ext uri="{FF2B5EF4-FFF2-40B4-BE49-F238E27FC236}">
                      <a16:creationId xmlns:a16="http://schemas.microsoft.com/office/drawing/2014/main" id="{7FBDD9D5-41A8-4757-958F-1998157D77FC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 flipH="1">
                  <a:off x="3062169" y="672784"/>
                  <a:ext cx="950976" cy="896112"/>
                  <a:chOff x="8231504" y="672784"/>
                  <a:chExt cx="955040" cy="898840"/>
                </a:xfrm>
              </p:grpSpPr>
              <p:sp>
                <p:nvSpPr>
                  <p:cNvPr id="130" name="Freeform: Shape 129">
                    <a:extLst>
                      <a:ext uri="{FF2B5EF4-FFF2-40B4-BE49-F238E27FC236}">
                        <a16:creationId xmlns:a16="http://schemas.microsoft.com/office/drawing/2014/main" id="{994C284A-5FFF-4E80-BA79-45AF583A3F1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84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" name="Oval 130">
                    <a:extLst>
                      <a:ext uri="{FF2B5EF4-FFF2-40B4-BE49-F238E27FC236}">
                        <a16:creationId xmlns:a16="http://schemas.microsoft.com/office/drawing/2014/main" id="{241D0594-12E8-41F7-87B8-889FEE70E1B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" name="Oval 131">
                    <a:extLst>
                      <a:ext uri="{FF2B5EF4-FFF2-40B4-BE49-F238E27FC236}">
                        <a16:creationId xmlns:a16="http://schemas.microsoft.com/office/drawing/2014/main" id="{E9CB2D17-0026-41C7-A0F8-AC7D8DAD5F8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" name="Oval 132">
                    <a:extLst>
                      <a:ext uri="{FF2B5EF4-FFF2-40B4-BE49-F238E27FC236}">
                        <a16:creationId xmlns:a16="http://schemas.microsoft.com/office/drawing/2014/main" id="{FED18AB9-FE85-46F9-9DFD-5E549F24BA7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" name="Oval 133">
                    <a:extLst>
                      <a:ext uri="{FF2B5EF4-FFF2-40B4-BE49-F238E27FC236}">
                        <a16:creationId xmlns:a16="http://schemas.microsoft.com/office/drawing/2014/main" id="{B1B2B0EC-6DE5-42C1-BE0C-FAD139030FF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" name="Oval 134">
                    <a:extLst>
                      <a:ext uri="{FF2B5EF4-FFF2-40B4-BE49-F238E27FC236}">
                        <a16:creationId xmlns:a16="http://schemas.microsoft.com/office/drawing/2014/main" id="{C84F8862-000D-43B1-844D-0C54643AC4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" name="Oval 135">
                    <a:extLst>
                      <a:ext uri="{FF2B5EF4-FFF2-40B4-BE49-F238E27FC236}">
                        <a16:creationId xmlns:a16="http://schemas.microsoft.com/office/drawing/2014/main" id="{4C9E41A9-3E8E-4F28-917F-ED05E46D5BC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" name="Oval 136">
                    <a:extLst>
                      <a:ext uri="{FF2B5EF4-FFF2-40B4-BE49-F238E27FC236}">
                        <a16:creationId xmlns:a16="http://schemas.microsoft.com/office/drawing/2014/main" id="{08FFC2F9-F618-44E2-8441-5124809C79F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28039184-2ED3-4B55-8043-509231363E5E}"/>
                    </a:ext>
                  </a:extLst>
                </p:cNvPr>
                <p:cNvSpPr/>
                <p:nvPr/>
              </p:nvSpPr>
              <p:spPr>
                <a:xfrm>
                  <a:off x="4017645" y="6522813"/>
                  <a:ext cx="4217670" cy="2286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D61D2887-8BA0-44F6-B913-AA74E69B74FE}"/>
                    </a:ext>
                  </a:extLst>
                </p:cNvPr>
                <p:cNvSpPr/>
                <p:nvPr/>
              </p:nvSpPr>
              <p:spPr>
                <a:xfrm rot="5400000">
                  <a:off x="1065212" y="3568383"/>
                  <a:ext cx="4280536" cy="28702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4B63E559-4301-4B88-B8F9-7E3633607723}"/>
                    </a:ext>
                  </a:extLst>
                </p:cNvPr>
                <p:cNvSpPr/>
                <p:nvPr/>
              </p:nvSpPr>
              <p:spPr>
                <a:xfrm rot="5400000">
                  <a:off x="6899168" y="3569091"/>
                  <a:ext cx="4286738" cy="28702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sp>
        <p:nvSpPr>
          <p:cNvPr id="110" name="Title 4">
            <a:extLst>
              <a:ext uri="{FF2B5EF4-FFF2-40B4-BE49-F238E27FC236}">
                <a16:creationId xmlns:a16="http://schemas.microsoft.com/office/drawing/2014/main" id="{999E8F9C-C1B6-4693-BD2F-F5091AAD4A5C}"/>
              </a:ext>
            </a:extLst>
          </p:cNvPr>
          <p:cNvSpPr txBox="1">
            <a:spLocks/>
          </p:cNvSpPr>
          <p:nvPr/>
        </p:nvSpPr>
        <p:spPr>
          <a:xfrm>
            <a:off x="838200" y="9525"/>
            <a:ext cx="11125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Project Background – Powder Recovery Stages</a:t>
            </a:r>
          </a:p>
        </p:txBody>
      </p:sp>
      <p:sp>
        <p:nvSpPr>
          <p:cNvPr id="112" name="Content Placeholder 3">
            <a:extLst>
              <a:ext uri="{FF2B5EF4-FFF2-40B4-BE49-F238E27FC236}">
                <a16:creationId xmlns:a16="http://schemas.microsoft.com/office/drawing/2014/main" id="{1D2442B6-F6A6-4C2E-A8BB-0F7BABD8341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Vincent Giannetti</a:t>
            </a:r>
          </a:p>
        </p:txBody>
      </p:sp>
    </p:spTree>
    <p:extLst>
      <p:ext uri="{BB962C8B-B14F-4D97-AF65-F5344CB8AC3E}">
        <p14:creationId xmlns:p14="http://schemas.microsoft.com/office/powerpoint/2010/main" val="39001944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2AAF2538-168B-457A-8C48-963FD2E76570}"/>
              </a:ext>
            </a:extLst>
          </p:cNvPr>
          <p:cNvSpPr txBox="1">
            <a:spLocks/>
          </p:cNvSpPr>
          <p:nvPr/>
        </p:nvSpPr>
        <p:spPr>
          <a:xfrm>
            <a:off x="784571" y="209039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Targets and Design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FFB08BCF-30A1-4246-9658-95EB0CE41EF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Noah Tipton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8A5415D-2508-444F-B190-5D6F545AE931}"/>
              </a:ext>
            </a:extLst>
          </p:cNvPr>
          <p:cNvGrpSpPr/>
          <p:nvPr/>
        </p:nvGrpSpPr>
        <p:grpSpPr>
          <a:xfrm>
            <a:off x="12444393" y="2221553"/>
            <a:ext cx="11443374" cy="1858975"/>
            <a:chOff x="224791" y="4174395"/>
            <a:chExt cx="11806993" cy="1685640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55F5E95B-E8D0-4C7E-B43E-C28BD32F61AD}"/>
                </a:ext>
              </a:extLst>
            </p:cNvPr>
            <p:cNvSpPr/>
            <p:nvPr/>
          </p:nvSpPr>
          <p:spPr>
            <a:xfrm>
              <a:off x="224791" y="4194810"/>
              <a:ext cx="11802368" cy="1627491"/>
            </a:xfrm>
            <a:prstGeom prst="roundRect">
              <a:avLst>
                <a:gd name="adj" fmla="val 6504"/>
              </a:avLst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  <a:latin typeface="Helvetica Neue" panose="02000503000000020004"/>
                <a:cs typeface="Arial" panose="020B0604020202020204" pitchFamily="34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10C9567-18D7-4203-B1C9-1F95334CE7E1}"/>
                </a:ext>
              </a:extLst>
            </p:cNvPr>
            <p:cNvSpPr/>
            <p:nvPr/>
          </p:nvSpPr>
          <p:spPr>
            <a:xfrm>
              <a:off x="4673480" y="4174395"/>
              <a:ext cx="2947179" cy="841379"/>
            </a:xfrm>
            <a:prstGeom prst="rect">
              <a:avLst/>
            </a:prstGeom>
            <a:no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Helvetica Neue" panose="02000503000000020004"/>
                  <a:cs typeface="Arial" panose="020B0604020202020204" pitchFamily="34" charset="0"/>
                </a:rPr>
                <a:t>Hold the part in the area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DFA724B-BE10-42E5-85E1-4ABBCF857BA4}"/>
                </a:ext>
              </a:extLst>
            </p:cNvPr>
            <p:cNvSpPr/>
            <p:nvPr/>
          </p:nvSpPr>
          <p:spPr>
            <a:xfrm>
              <a:off x="7647780" y="4180988"/>
              <a:ext cx="2287228" cy="841379"/>
            </a:xfrm>
            <a:prstGeom prst="rect">
              <a:avLst/>
            </a:prstGeom>
            <a:no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Helvetica Neue" panose="02000503000000020004"/>
                  <a:cs typeface="Arial" panose="020B0604020202020204" pitchFamily="34" charset="0"/>
                </a:rPr>
                <a:t>Isolate the powder from user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2C34420-D88E-44A3-9100-F6CF1768FACC}"/>
                </a:ext>
              </a:extLst>
            </p:cNvPr>
            <p:cNvSpPr/>
            <p:nvPr/>
          </p:nvSpPr>
          <p:spPr>
            <a:xfrm>
              <a:off x="9963790" y="4190318"/>
              <a:ext cx="2067994" cy="841380"/>
            </a:xfrm>
            <a:prstGeom prst="rect">
              <a:avLst/>
            </a:prstGeom>
            <a:no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Helvetica Neue" panose="02000503000000020004"/>
                  <a:cs typeface="Arial" panose="020B0604020202020204" pitchFamily="34" charset="0"/>
                </a:rPr>
                <a:t>Prevents powder contamination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1C6EB68-C391-46A5-80E9-D6C16E14945F}"/>
                </a:ext>
              </a:extLst>
            </p:cNvPr>
            <p:cNvSpPr/>
            <p:nvPr/>
          </p:nvSpPr>
          <p:spPr>
            <a:xfrm>
              <a:off x="4664440" y="5134967"/>
              <a:ext cx="3010462" cy="609861"/>
            </a:xfrm>
            <a:prstGeom prst="rect">
              <a:avLst/>
            </a:prstGeom>
            <a:no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u="sng" dirty="0">
                  <a:solidFill>
                    <a:schemeClr val="tx1"/>
                  </a:solidFill>
                  <a:latin typeface="Helvetica Neue" panose="02000503000000020004"/>
                  <a:cs typeface="Arial" panose="020B0604020202020204" pitchFamily="34" charset="0"/>
                </a:rPr>
                <a:t>Build volume:</a:t>
              </a:r>
              <a:r>
                <a:rPr lang="en-US" sz="1400" dirty="0">
                  <a:solidFill>
                    <a:schemeClr val="tx1"/>
                  </a:solidFill>
                  <a:latin typeface="Helvetica Neue" panose="02000503000000020004"/>
                  <a:cs typeface="Arial" panose="020B0604020202020204" pitchFamily="34" charset="0"/>
                </a:rPr>
                <a:t> 250 x 250 x 300 mm</a:t>
              </a:r>
            </a:p>
            <a:p>
              <a:r>
                <a:rPr lang="en-US" sz="1400" u="sng" dirty="0">
                  <a:solidFill>
                    <a:schemeClr val="tx1"/>
                  </a:solidFill>
                  <a:latin typeface="Helvetica Neue" panose="02000503000000020004"/>
                  <a:cs typeface="Arial" panose="020B0604020202020204" pitchFamily="34" charset="0"/>
                </a:rPr>
                <a:t>Over-estimated weight:</a:t>
              </a:r>
              <a:r>
                <a:rPr lang="en-US" sz="1400" dirty="0">
                  <a:solidFill>
                    <a:schemeClr val="tx1"/>
                  </a:solidFill>
                  <a:latin typeface="Helvetica Neue" panose="02000503000000020004"/>
                  <a:cs typeface="Arial" panose="020B0604020202020204" pitchFamily="34" charset="0"/>
                </a:rPr>
                <a:t> 356 N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CB9DB2F-F28A-4075-9262-8656CF5B3F7F}"/>
                </a:ext>
              </a:extLst>
            </p:cNvPr>
            <p:cNvSpPr/>
            <p:nvPr/>
          </p:nvSpPr>
          <p:spPr>
            <a:xfrm>
              <a:off x="9935009" y="5003746"/>
              <a:ext cx="2076009" cy="841379"/>
            </a:xfrm>
            <a:prstGeom prst="rect">
              <a:avLst/>
            </a:prstGeom>
            <a:no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Helvetica Neue" panose="02000503000000020004"/>
                  <a:cs typeface="Arial" panose="020B0604020202020204" pitchFamily="34" charset="0"/>
                </a:rPr>
                <a:t>Passes through 75 </a:t>
              </a:r>
              <a:r>
                <a:rPr lang="el-GR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sz="1400" dirty="0">
                  <a:solidFill>
                    <a:schemeClr val="tx1"/>
                  </a:solidFill>
                  <a:latin typeface="Helvetica Neue" panose="02000503000000020004"/>
                  <a:cs typeface="Arial" panose="020B0604020202020204" pitchFamily="34" charset="0"/>
                </a:rPr>
                <a:t>m mesh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049C02A-5B22-4A90-9693-E78CA36D43AA}"/>
                </a:ext>
              </a:extLst>
            </p:cNvPr>
            <p:cNvSpPr/>
            <p:nvPr/>
          </p:nvSpPr>
          <p:spPr>
            <a:xfrm>
              <a:off x="7649957" y="5018656"/>
              <a:ext cx="2259052" cy="841379"/>
            </a:xfrm>
            <a:prstGeom prst="rect">
              <a:avLst/>
            </a:prstGeom>
            <a:no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Helvetica Neue" panose="02000503000000020004"/>
                  <a:cs typeface="Arial" panose="020B0604020202020204" pitchFamily="34" charset="0"/>
                </a:rPr>
                <a:t>Pass Bioenvironmental Engineering Flight (BEF) air test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F69C513-A65C-4BC9-B4DE-A7921C01018A}"/>
                </a:ext>
              </a:extLst>
            </p:cNvPr>
            <p:cNvCxnSpPr>
              <a:cxnSpLocks/>
            </p:cNvCxnSpPr>
            <p:nvPr/>
          </p:nvCxnSpPr>
          <p:spPr>
            <a:xfrm>
              <a:off x="2610983" y="4196380"/>
              <a:ext cx="0" cy="802789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3F3CFFA-4F89-4A83-8DB1-E29201057B60}"/>
                </a:ext>
              </a:extLst>
            </p:cNvPr>
            <p:cNvSpPr txBox="1"/>
            <p:nvPr/>
          </p:nvSpPr>
          <p:spPr>
            <a:xfrm rot="16200000">
              <a:off x="39802" y="4449849"/>
              <a:ext cx="789560" cy="3175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Helvetica Neue" panose="02000503000000020004"/>
                  <a:cs typeface="Arial" panose="020B0604020202020204" pitchFamily="34" charset="0"/>
                </a:rPr>
                <a:t>Function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8774CEB-38AC-4545-BFFF-E423EF4418A9}"/>
                </a:ext>
              </a:extLst>
            </p:cNvPr>
            <p:cNvSpPr txBox="1"/>
            <p:nvPr/>
          </p:nvSpPr>
          <p:spPr>
            <a:xfrm rot="16200000">
              <a:off x="44069" y="5261351"/>
              <a:ext cx="778470" cy="317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Helvetica Neue" panose="02000503000000020004"/>
                  <a:cs typeface="Arial" panose="020B0604020202020204" pitchFamily="34" charset="0"/>
                </a:rPr>
                <a:t>Target</a:t>
              </a:r>
              <a:endParaRPr lang="en-US" sz="1600" dirty="0">
                <a:latin typeface="Helvetica Neue" panose="02000503000000020004"/>
                <a:cs typeface="Arial" panose="020B0604020202020204" pitchFamily="34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F8CC740-C55D-4029-9A00-4623FD962FA7}"/>
                </a:ext>
              </a:extLst>
            </p:cNvPr>
            <p:cNvSpPr/>
            <p:nvPr/>
          </p:nvSpPr>
          <p:spPr>
            <a:xfrm>
              <a:off x="678869" y="4186794"/>
              <a:ext cx="1902635" cy="841379"/>
            </a:xfrm>
            <a:prstGeom prst="rect">
              <a:avLst/>
            </a:prstGeom>
            <a:no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Helvetica Neue" panose="02000503000000020004"/>
                  <a:cs typeface="Arial" panose="020B0604020202020204" pitchFamily="34" charset="0"/>
                </a:rPr>
                <a:t>Separate powder from the part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8CC20A8-A061-4735-BD24-910F675C6618}"/>
                </a:ext>
              </a:extLst>
            </p:cNvPr>
            <p:cNvSpPr/>
            <p:nvPr/>
          </p:nvSpPr>
          <p:spPr>
            <a:xfrm>
              <a:off x="2623437" y="4186889"/>
              <a:ext cx="1991739" cy="841379"/>
            </a:xfrm>
            <a:prstGeom prst="rect">
              <a:avLst/>
            </a:prstGeom>
            <a:no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Helvetica Neue" panose="02000503000000020004"/>
                  <a:cs typeface="Arial" panose="020B0604020202020204" pitchFamily="34" charset="0"/>
                </a:rPr>
                <a:t>Transports powder to a container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B818EE6-B425-4650-A739-9E6EF5CF0BD6}"/>
                </a:ext>
              </a:extLst>
            </p:cNvPr>
            <p:cNvSpPr/>
            <p:nvPr/>
          </p:nvSpPr>
          <p:spPr>
            <a:xfrm>
              <a:off x="677612" y="4999185"/>
              <a:ext cx="3941626" cy="850501"/>
            </a:xfrm>
            <a:prstGeom prst="rect">
              <a:avLst/>
            </a:prstGeom>
            <a:no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Helvetica Neue" panose="02000503000000020004"/>
                  <a:cs typeface="Arial" panose="020B0604020202020204" pitchFamily="34" charset="0"/>
                </a:rPr>
                <a:t>Greater than 0 grams of separated powder in container</a:t>
              </a: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A4B84F8-2F5A-4CC7-80E4-98A0F5D9775B}"/>
                </a:ext>
              </a:extLst>
            </p:cNvPr>
            <p:cNvCxnSpPr>
              <a:cxnSpLocks/>
              <a:stCxn id="42" idx="1"/>
              <a:endCxn id="42" idx="3"/>
            </p:cNvCxnSpPr>
            <p:nvPr/>
          </p:nvCxnSpPr>
          <p:spPr>
            <a:xfrm>
              <a:off x="224791" y="5008556"/>
              <a:ext cx="11802368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7B4F9CF-C820-4306-A6AB-B44B103194EF}"/>
                </a:ext>
              </a:extLst>
            </p:cNvPr>
            <p:cNvCxnSpPr>
              <a:cxnSpLocks/>
            </p:cNvCxnSpPr>
            <p:nvPr/>
          </p:nvCxnSpPr>
          <p:spPr>
            <a:xfrm>
              <a:off x="4643533" y="4195919"/>
              <a:ext cx="0" cy="1619249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158B2B4-6CA5-4373-8D73-B951C2975A0B}"/>
                </a:ext>
              </a:extLst>
            </p:cNvPr>
            <p:cNvCxnSpPr>
              <a:cxnSpLocks/>
            </p:cNvCxnSpPr>
            <p:nvPr/>
          </p:nvCxnSpPr>
          <p:spPr>
            <a:xfrm>
              <a:off x="7634368" y="4201407"/>
              <a:ext cx="0" cy="161925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DD2ECA8-34F6-43F9-A17F-2B2DEFBD5838}"/>
                </a:ext>
              </a:extLst>
            </p:cNvPr>
            <p:cNvCxnSpPr>
              <a:cxnSpLocks/>
            </p:cNvCxnSpPr>
            <p:nvPr/>
          </p:nvCxnSpPr>
          <p:spPr>
            <a:xfrm>
              <a:off x="9928115" y="4201918"/>
              <a:ext cx="0" cy="161925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6A91E2A-B670-41D9-9317-77E11D393CFB}"/>
                </a:ext>
              </a:extLst>
            </p:cNvPr>
            <p:cNvCxnSpPr>
              <a:cxnSpLocks/>
            </p:cNvCxnSpPr>
            <p:nvPr/>
          </p:nvCxnSpPr>
          <p:spPr>
            <a:xfrm>
              <a:off x="664012" y="4201213"/>
              <a:ext cx="0" cy="161925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A26679A-2941-43BA-847E-4C3C6D579410}"/>
              </a:ext>
            </a:extLst>
          </p:cNvPr>
          <p:cNvGrpSpPr/>
          <p:nvPr/>
        </p:nvGrpSpPr>
        <p:grpSpPr>
          <a:xfrm>
            <a:off x="12918598" y="988379"/>
            <a:ext cx="10494965" cy="1066569"/>
            <a:chOff x="835509" y="1445579"/>
            <a:chExt cx="10494965" cy="1066569"/>
          </a:xfrm>
        </p:grpSpPr>
        <p:sp>
          <p:nvSpPr>
            <p:cNvPr id="61" name="Content Placeholder 6">
              <a:extLst>
                <a:ext uri="{FF2B5EF4-FFF2-40B4-BE49-F238E27FC236}">
                  <a16:creationId xmlns:a16="http://schemas.microsoft.com/office/drawing/2014/main" id="{490D6E18-186E-4217-BA22-505B9A60EFEC}"/>
                </a:ext>
              </a:extLst>
            </p:cNvPr>
            <p:cNvSpPr txBox="1">
              <a:spLocks/>
            </p:cNvSpPr>
            <p:nvPr/>
          </p:nvSpPr>
          <p:spPr>
            <a:xfrm>
              <a:off x="835509" y="1445579"/>
              <a:ext cx="4912148" cy="106656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en-US" sz="2400" dirty="0">
                  <a:solidFill>
                    <a:sysClr val="windowText" lastClr="000000"/>
                  </a:solidFill>
                  <a:latin typeface="Helvetica Neue" panose="02000503000000020004"/>
                </a:rPr>
                <a:t>Targets are necessary to contain and direct the project.</a:t>
              </a:r>
              <a:endPara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/>
              </a:endParaRPr>
            </a:p>
          </p:txBody>
        </p:sp>
        <p:sp>
          <p:nvSpPr>
            <p:cNvPr id="62" name="Content Placeholder 6">
              <a:extLst>
                <a:ext uri="{FF2B5EF4-FFF2-40B4-BE49-F238E27FC236}">
                  <a16:creationId xmlns:a16="http://schemas.microsoft.com/office/drawing/2014/main" id="{8045BDD4-1FF1-4800-A7DE-183E92025A92}"/>
                </a:ext>
              </a:extLst>
            </p:cNvPr>
            <p:cNvSpPr txBox="1">
              <a:spLocks/>
            </p:cNvSpPr>
            <p:nvPr/>
          </p:nvSpPr>
          <p:spPr>
            <a:xfrm>
              <a:off x="6418326" y="1445579"/>
              <a:ext cx="4912148" cy="106656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en-US" sz="2400" dirty="0">
                  <a:solidFill>
                    <a:sysClr val="windowText" lastClr="000000"/>
                  </a:solidFill>
                  <a:latin typeface="Helvetica Neue" panose="02000503000000020004"/>
                </a:rPr>
                <a:t>We will do various “Target Checks” to show design reasoning.</a:t>
              </a:r>
              <a:endPara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12308F6-8178-4441-877A-29218997EAAE}"/>
              </a:ext>
            </a:extLst>
          </p:cNvPr>
          <p:cNvGrpSpPr/>
          <p:nvPr/>
        </p:nvGrpSpPr>
        <p:grpSpPr>
          <a:xfrm>
            <a:off x="12871704" y="4090416"/>
            <a:ext cx="3840480" cy="1127455"/>
            <a:chOff x="786384" y="4555236"/>
            <a:chExt cx="3840480" cy="1127455"/>
          </a:xfrm>
        </p:grpSpPr>
        <p:sp>
          <p:nvSpPr>
            <p:cNvPr id="64" name="Content Placeholder 6">
              <a:extLst>
                <a:ext uri="{FF2B5EF4-FFF2-40B4-BE49-F238E27FC236}">
                  <a16:creationId xmlns:a16="http://schemas.microsoft.com/office/drawing/2014/main" id="{581C2B62-E75B-43EB-84D6-77C1E44B675F}"/>
                </a:ext>
              </a:extLst>
            </p:cNvPr>
            <p:cNvSpPr txBox="1">
              <a:spLocks/>
            </p:cNvSpPr>
            <p:nvPr/>
          </p:nvSpPr>
          <p:spPr>
            <a:xfrm>
              <a:off x="1285494" y="4853940"/>
              <a:ext cx="2842260" cy="828751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en-US" sz="2400" dirty="0">
                  <a:solidFill>
                    <a:sysClr val="windowText" lastClr="000000"/>
                  </a:solidFill>
                  <a:latin typeface="Helvetica Neue" panose="02000503000000020004"/>
                </a:rPr>
                <a:t>Impossible to be more specific because of large variation in printed parts. </a:t>
              </a:r>
              <a:endPara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/>
              </a:endParaRPr>
            </a:p>
          </p:txBody>
        </p:sp>
        <p:sp>
          <p:nvSpPr>
            <p:cNvPr id="65" name="Right Brace 64">
              <a:extLst>
                <a:ext uri="{FF2B5EF4-FFF2-40B4-BE49-F238E27FC236}">
                  <a16:creationId xmlns:a16="http://schemas.microsoft.com/office/drawing/2014/main" id="{DC0F188A-6DFB-4F2B-A31F-6608A71509ED}"/>
                </a:ext>
              </a:extLst>
            </p:cNvPr>
            <p:cNvSpPr/>
            <p:nvPr/>
          </p:nvSpPr>
          <p:spPr>
            <a:xfrm rot="5400000">
              <a:off x="2615184" y="2726436"/>
              <a:ext cx="182880" cy="3840480"/>
            </a:xfrm>
            <a:prstGeom prst="righ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4975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B4808C97-28F2-41ED-95ED-0A0A5D5103E0}"/>
              </a:ext>
            </a:extLst>
          </p:cNvPr>
          <p:cNvSpPr/>
          <p:nvPr/>
        </p:nvSpPr>
        <p:spPr>
          <a:xfrm>
            <a:off x="111967" y="699795"/>
            <a:ext cx="11980506" cy="52344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20" name="Title 4">
            <a:extLst>
              <a:ext uri="{FF2B5EF4-FFF2-40B4-BE49-F238E27FC236}">
                <a16:creationId xmlns:a16="http://schemas.microsoft.com/office/drawing/2014/main" id="{E70AB17E-1C6C-4A32-94E8-A2BC842AEC4A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Targets</a:t>
            </a: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D23F6B67-8995-43D4-837D-76BACE6BCD49}"/>
              </a:ext>
            </a:extLst>
          </p:cNvPr>
          <p:cNvGrpSpPr/>
          <p:nvPr/>
        </p:nvGrpSpPr>
        <p:grpSpPr>
          <a:xfrm>
            <a:off x="374313" y="2678753"/>
            <a:ext cx="11443374" cy="1858975"/>
            <a:chOff x="224791" y="4174395"/>
            <a:chExt cx="11806993" cy="1685640"/>
          </a:xfrm>
        </p:grpSpPr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45D17DE3-110F-4AE2-BF10-233C5D1417C2}"/>
                </a:ext>
              </a:extLst>
            </p:cNvPr>
            <p:cNvSpPr/>
            <p:nvPr/>
          </p:nvSpPr>
          <p:spPr>
            <a:xfrm>
              <a:off x="224791" y="4194810"/>
              <a:ext cx="11802368" cy="1627491"/>
            </a:xfrm>
            <a:prstGeom prst="roundRect">
              <a:avLst>
                <a:gd name="adj" fmla="val 6504"/>
              </a:avLst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  <a:latin typeface="Helvetica Neue" panose="02000503000000020004"/>
                <a:cs typeface="Arial" panose="020B0604020202020204" pitchFamily="34" charset="0"/>
              </a:endParaRP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FEF34DA2-64AB-47E7-A7F6-31697B64A0CE}"/>
                </a:ext>
              </a:extLst>
            </p:cNvPr>
            <p:cNvSpPr/>
            <p:nvPr/>
          </p:nvSpPr>
          <p:spPr>
            <a:xfrm>
              <a:off x="4673480" y="4174395"/>
              <a:ext cx="2947179" cy="841379"/>
            </a:xfrm>
            <a:prstGeom prst="rect">
              <a:avLst/>
            </a:prstGeom>
            <a:no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Helvetica Neue" panose="02000503000000020004"/>
                  <a:cs typeface="Arial" panose="020B0604020202020204" pitchFamily="34" charset="0"/>
                </a:rPr>
                <a:t>Hold the part in the area</a:t>
              </a: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8CC7C5D9-F02E-4C7A-A03D-768C8C054875}"/>
                </a:ext>
              </a:extLst>
            </p:cNvPr>
            <p:cNvSpPr/>
            <p:nvPr/>
          </p:nvSpPr>
          <p:spPr>
            <a:xfrm>
              <a:off x="7647780" y="4180988"/>
              <a:ext cx="2287228" cy="841379"/>
            </a:xfrm>
            <a:prstGeom prst="rect">
              <a:avLst/>
            </a:prstGeom>
            <a:no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Helvetica Neue" panose="02000503000000020004"/>
                  <a:cs typeface="Arial" panose="020B0604020202020204" pitchFamily="34" charset="0"/>
                </a:rPr>
                <a:t>Isolate the powder from user</a:t>
              </a: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CBA1B6F8-4E77-41E5-A94F-6C4AD821DBFB}"/>
                </a:ext>
              </a:extLst>
            </p:cNvPr>
            <p:cNvSpPr/>
            <p:nvPr/>
          </p:nvSpPr>
          <p:spPr>
            <a:xfrm>
              <a:off x="9963790" y="4190318"/>
              <a:ext cx="2067994" cy="841380"/>
            </a:xfrm>
            <a:prstGeom prst="rect">
              <a:avLst/>
            </a:prstGeom>
            <a:no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Helvetica Neue" panose="02000503000000020004"/>
                  <a:cs typeface="Arial" panose="020B0604020202020204" pitchFamily="34" charset="0"/>
                </a:rPr>
                <a:t>Prevents powder contamination</a:t>
              </a: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8A9DDAFA-A3A7-410E-88A5-86F35F4A4D7B}"/>
                </a:ext>
              </a:extLst>
            </p:cNvPr>
            <p:cNvSpPr/>
            <p:nvPr/>
          </p:nvSpPr>
          <p:spPr>
            <a:xfrm>
              <a:off x="4664440" y="5134967"/>
              <a:ext cx="3010462" cy="609861"/>
            </a:xfrm>
            <a:prstGeom prst="rect">
              <a:avLst/>
            </a:prstGeom>
            <a:no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u="sng" dirty="0">
                  <a:solidFill>
                    <a:schemeClr val="tx1"/>
                  </a:solidFill>
                  <a:latin typeface="Helvetica Neue" panose="02000503000000020004"/>
                  <a:cs typeface="Arial" panose="020B0604020202020204" pitchFamily="34" charset="0"/>
                </a:rPr>
                <a:t>Build volume:</a:t>
              </a:r>
              <a:r>
                <a:rPr lang="en-US" sz="1400" dirty="0">
                  <a:solidFill>
                    <a:schemeClr val="tx1"/>
                  </a:solidFill>
                  <a:latin typeface="Helvetica Neue" panose="02000503000000020004"/>
                  <a:cs typeface="Arial" panose="020B0604020202020204" pitchFamily="34" charset="0"/>
                </a:rPr>
                <a:t> 250 x 250 x 300 mm</a:t>
              </a:r>
            </a:p>
            <a:p>
              <a:r>
                <a:rPr lang="en-US" sz="1400" u="sng" dirty="0">
                  <a:solidFill>
                    <a:schemeClr val="tx1"/>
                  </a:solidFill>
                  <a:latin typeface="Helvetica Neue" panose="02000503000000020004"/>
                  <a:cs typeface="Arial" panose="020B0604020202020204" pitchFamily="34" charset="0"/>
                </a:rPr>
                <a:t>Over-estimated weight:</a:t>
              </a:r>
              <a:r>
                <a:rPr lang="en-US" sz="1400" dirty="0">
                  <a:solidFill>
                    <a:schemeClr val="tx1"/>
                  </a:solidFill>
                  <a:latin typeface="Helvetica Neue" panose="02000503000000020004"/>
                  <a:cs typeface="Arial" panose="020B0604020202020204" pitchFamily="34" charset="0"/>
                </a:rPr>
                <a:t> 356 N</a:t>
              </a: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610A97EB-826B-46A3-80BF-6E6D63805498}"/>
                </a:ext>
              </a:extLst>
            </p:cNvPr>
            <p:cNvSpPr/>
            <p:nvPr/>
          </p:nvSpPr>
          <p:spPr>
            <a:xfrm>
              <a:off x="9935009" y="5003746"/>
              <a:ext cx="2076009" cy="841379"/>
            </a:xfrm>
            <a:prstGeom prst="rect">
              <a:avLst/>
            </a:prstGeom>
            <a:no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Helvetica Neue" panose="02000503000000020004"/>
                  <a:cs typeface="Arial" panose="020B0604020202020204" pitchFamily="34" charset="0"/>
                </a:rPr>
                <a:t>Passes through 75 </a:t>
              </a:r>
              <a:r>
                <a:rPr lang="el-GR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sz="1400" dirty="0">
                  <a:solidFill>
                    <a:schemeClr val="tx1"/>
                  </a:solidFill>
                  <a:latin typeface="Helvetica Neue" panose="02000503000000020004"/>
                  <a:cs typeface="Arial" panose="020B0604020202020204" pitchFamily="34" charset="0"/>
                </a:rPr>
                <a:t>m mesh</a:t>
              </a: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DE5B6612-540F-4367-9C6E-45A57DDA3637}"/>
                </a:ext>
              </a:extLst>
            </p:cNvPr>
            <p:cNvSpPr/>
            <p:nvPr/>
          </p:nvSpPr>
          <p:spPr>
            <a:xfrm>
              <a:off x="7649957" y="5018656"/>
              <a:ext cx="2259052" cy="841379"/>
            </a:xfrm>
            <a:prstGeom prst="rect">
              <a:avLst/>
            </a:prstGeom>
            <a:no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Helvetica Neue" panose="02000503000000020004"/>
                  <a:cs typeface="Arial" panose="020B0604020202020204" pitchFamily="34" charset="0"/>
                </a:rPr>
                <a:t>Pass Bioenvironmental Engineering Flight (BEF) air test</a:t>
              </a:r>
            </a:p>
          </p:txBody>
        </p: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6D1AFA50-F47D-4525-9C76-37780BA34429}"/>
                </a:ext>
              </a:extLst>
            </p:cNvPr>
            <p:cNvCxnSpPr>
              <a:cxnSpLocks/>
            </p:cNvCxnSpPr>
            <p:nvPr/>
          </p:nvCxnSpPr>
          <p:spPr>
            <a:xfrm>
              <a:off x="2610983" y="4196380"/>
              <a:ext cx="0" cy="802789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9E278D6F-78A9-4C1E-9AF8-4A2906F83344}"/>
                </a:ext>
              </a:extLst>
            </p:cNvPr>
            <p:cNvSpPr txBox="1"/>
            <p:nvPr/>
          </p:nvSpPr>
          <p:spPr>
            <a:xfrm rot="16200000">
              <a:off x="39802" y="4449849"/>
              <a:ext cx="789560" cy="3175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Helvetica Neue" panose="02000503000000020004"/>
                  <a:cs typeface="Arial" panose="020B0604020202020204" pitchFamily="34" charset="0"/>
                </a:rPr>
                <a:t>Function</a:t>
              </a: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2EF45D78-E04C-4514-BB25-4FC7E4DA4302}"/>
                </a:ext>
              </a:extLst>
            </p:cNvPr>
            <p:cNvSpPr txBox="1"/>
            <p:nvPr/>
          </p:nvSpPr>
          <p:spPr>
            <a:xfrm rot="16200000">
              <a:off x="44069" y="5261351"/>
              <a:ext cx="778470" cy="317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Helvetica Neue" panose="02000503000000020004"/>
                  <a:cs typeface="Arial" panose="020B0604020202020204" pitchFamily="34" charset="0"/>
                </a:rPr>
                <a:t>Target</a:t>
              </a:r>
              <a:endParaRPr lang="en-US" sz="1600" dirty="0">
                <a:latin typeface="Helvetica Neue" panose="02000503000000020004"/>
                <a:cs typeface="Arial" panose="020B0604020202020204" pitchFamily="34" charset="0"/>
              </a:endParaRP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F3C1606A-22CF-498A-8285-7D28C05635B2}"/>
                </a:ext>
              </a:extLst>
            </p:cNvPr>
            <p:cNvSpPr/>
            <p:nvPr/>
          </p:nvSpPr>
          <p:spPr>
            <a:xfrm>
              <a:off x="678869" y="4186794"/>
              <a:ext cx="1902635" cy="841379"/>
            </a:xfrm>
            <a:prstGeom prst="rect">
              <a:avLst/>
            </a:prstGeom>
            <a:no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Helvetica Neue" panose="02000503000000020004"/>
                  <a:cs typeface="Arial" panose="020B0604020202020204" pitchFamily="34" charset="0"/>
                </a:rPr>
                <a:t>Separate powder from the part</a:t>
              </a: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B9B53BE3-EA10-4DA6-BB2C-FC3EFCC9E293}"/>
                </a:ext>
              </a:extLst>
            </p:cNvPr>
            <p:cNvSpPr/>
            <p:nvPr/>
          </p:nvSpPr>
          <p:spPr>
            <a:xfrm>
              <a:off x="2623437" y="4186889"/>
              <a:ext cx="1991739" cy="841379"/>
            </a:xfrm>
            <a:prstGeom prst="rect">
              <a:avLst/>
            </a:prstGeom>
            <a:no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Helvetica Neue" panose="02000503000000020004"/>
                  <a:cs typeface="Arial" panose="020B0604020202020204" pitchFamily="34" charset="0"/>
                </a:rPr>
                <a:t>Transports powder to a container</a:t>
              </a:r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7FB59241-FC7E-4A6B-931F-A21A18119834}"/>
                </a:ext>
              </a:extLst>
            </p:cNvPr>
            <p:cNvSpPr/>
            <p:nvPr/>
          </p:nvSpPr>
          <p:spPr>
            <a:xfrm>
              <a:off x="677612" y="4999185"/>
              <a:ext cx="3941626" cy="850501"/>
            </a:xfrm>
            <a:prstGeom prst="rect">
              <a:avLst/>
            </a:prstGeom>
            <a:no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Helvetica Neue" panose="02000503000000020004"/>
                  <a:cs typeface="Arial" panose="020B0604020202020204" pitchFamily="34" charset="0"/>
                </a:rPr>
                <a:t>Greater than 0 grams of separated powder in container</a:t>
              </a:r>
            </a:p>
          </p:txBody>
        </p: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C4A75F72-E325-4042-B2D2-E842C399BBD1}"/>
                </a:ext>
              </a:extLst>
            </p:cNvPr>
            <p:cNvCxnSpPr>
              <a:cxnSpLocks/>
              <a:stCxn id="149" idx="1"/>
              <a:endCxn id="149" idx="3"/>
            </p:cNvCxnSpPr>
            <p:nvPr/>
          </p:nvCxnSpPr>
          <p:spPr>
            <a:xfrm>
              <a:off x="224791" y="5008556"/>
              <a:ext cx="11802368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B2F811DD-2595-4ACF-916B-C8DFC56F68B1}"/>
                </a:ext>
              </a:extLst>
            </p:cNvPr>
            <p:cNvCxnSpPr>
              <a:cxnSpLocks/>
            </p:cNvCxnSpPr>
            <p:nvPr/>
          </p:nvCxnSpPr>
          <p:spPr>
            <a:xfrm>
              <a:off x="4643533" y="4195919"/>
              <a:ext cx="0" cy="1619249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882EF1F9-EE28-4EA9-9C9F-206623D74E1B}"/>
                </a:ext>
              </a:extLst>
            </p:cNvPr>
            <p:cNvCxnSpPr>
              <a:cxnSpLocks/>
            </p:cNvCxnSpPr>
            <p:nvPr/>
          </p:nvCxnSpPr>
          <p:spPr>
            <a:xfrm>
              <a:off x="7634368" y="4201407"/>
              <a:ext cx="0" cy="161925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C7C7EE9B-AD4B-457A-8BAD-A1E076296053}"/>
                </a:ext>
              </a:extLst>
            </p:cNvPr>
            <p:cNvCxnSpPr>
              <a:cxnSpLocks/>
            </p:cNvCxnSpPr>
            <p:nvPr/>
          </p:nvCxnSpPr>
          <p:spPr>
            <a:xfrm>
              <a:off x="9928115" y="4201918"/>
              <a:ext cx="0" cy="161925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FD16ADEF-1372-49D6-A330-D20E5B4E644B}"/>
                </a:ext>
              </a:extLst>
            </p:cNvPr>
            <p:cNvCxnSpPr>
              <a:cxnSpLocks/>
            </p:cNvCxnSpPr>
            <p:nvPr/>
          </p:nvCxnSpPr>
          <p:spPr>
            <a:xfrm>
              <a:off x="664012" y="4201213"/>
              <a:ext cx="0" cy="161925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7D20ACB-88B3-4F1E-B467-67E511266C69}"/>
              </a:ext>
            </a:extLst>
          </p:cNvPr>
          <p:cNvGrpSpPr/>
          <p:nvPr/>
        </p:nvGrpSpPr>
        <p:grpSpPr>
          <a:xfrm>
            <a:off x="848518" y="1445579"/>
            <a:ext cx="10494965" cy="1066569"/>
            <a:chOff x="835509" y="1445579"/>
            <a:chExt cx="10494965" cy="1066569"/>
          </a:xfrm>
        </p:grpSpPr>
        <p:sp>
          <p:nvSpPr>
            <p:cNvPr id="47" name="Content Placeholder 6">
              <a:extLst>
                <a:ext uri="{FF2B5EF4-FFF2-40B4-BE49-F238E27FC236}">
                  <a16:creationId xmlns:a16="http://schemas.microsoft.com/office/drawing/2014/main" id="{BBDA6150-CB0B-43DF-BF96-5D487E7F6CAC}"/>
                </a:ext>
              </a:extLst>
            </p:cNvPr>
            <p:cNvSpPr txBox="1">
              <a:spLocks/>
            </p:cNvSpPr>
            <p:nvPr/>
          </p:nvSpPr>
          <p:spPr>
            <a:xfrm>
              <a:off x="835509" y="1445579"/>
              <a:ext cx="4912148" cy="106656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en-US" sz="2400" dirty="0">
                  <a:solidFill>
                    <a:sysClr val="windowText" lastClr="000000"/>
                  </a:solidFill>
                  <a:latin typeface="Helvetica Neue" panose="02000503000000020004"/>
                </a:rPr>
                <a:t>Targets are necessary to contain and direct the project.</a:t>
              </a:r>
              <a:endPara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/>
              </a:endParaRPr>
            </a:p>
          </p:txBody>
        </p:sp>
        <p:sp>
          <p:nvSpPr>
            <p:cNvPr id="48" name="Content Placeholder 6">
              <a:extLst>
                <a:ext uri="{FF2B5EF4-FFF2-40B4-BE49-F238E27FC236}">
                  <a16:creationId xmlns:a16="http://schemas.microsoft.com/office/drawing/2014/main" id="{E9B8C1B3-3331-49A3-B5A1-FC2BC93D3FB0}"/>
                </a:ext>
              </a:extLst>
            </p:cNvPr>
            <p:cNvSpPr txBox="1">
              <a:spLocks/>
            </p:cNvSpPr>
            <p:nvPr/>
          </p:nvSpPr>
          <p:spPr>
            <a:xfrm>
              <a:off x="6418326" y="1445579"/>
              <a:ext cx="4912148" cy="106656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en-US" sz="2400" dirty="0">
                  <a:solidFill>
                    <a:sysClr val="windowText" lastClr="000000"/>
                  </a:solidFill>
                  <a:latin typeface="Helvetica Neue" panose="02000503000000020004"/>
                </a:rPr>
                <a:t>We will do various “Target Checks” to show design reasoning.</a:t>
              </a:r>
              <a:endPara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F15EAB4-6DC3-433D-ACE0-5EE86AC217B4}"/>
              </a:ext>
            </a:extLst>
          </p:cNvPr>
          <p:cNvGrpSpPr/>
          <p:nvPr/>
        </p:nvGrpSpPr>
        <p:grpSpPr>
          <a:xfrm>
            <a:off x="801624" y="4547616"/>
            <a:ext cx="3840480" cy="1127455"/>
            <a:chOff x="786384" y="4555236"/>
            <a:chExt cx="3840480" cy="1127455"/>
          </a:xfrm>
        </p:grpSpPr>
        <p:sp>
          <p:nvSpPr>
            <p:cNvPr id="27" name="Content Placeholder 6">
              <a:extLst>
                <a:ext uri="{FF2B5EF4-FFF2-40B4-BE49-F238E27FC236}">
                  <a16:creationId xmlns:a16="http://schemas.microsoft.com/office/drawing/2014/main" id="{5E832688-63A0-4E5D-B29C-C17AA3BAEC18}"/>
                </a:ext>
              </a:extLst>
            </p:cNvPr>
            <p:cNvSpPr txBox="1">
              <a:spLocks/>
            </p:cNvSpPr>
            <p:nvPr/>
          </p:nvSpPr>
          <p:spPr>
            <a:xfrm>
              <a:off x="1285494" y="4853940"/>
              <a:ext cx="2842260" cy="828751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en-US" sz="2400" dirty="0">
                  <a:solidFill>
                    <a:sysClr val="windowText" lastClr="000000"/>
                  </a:solidFill>
                  <a:latin typeface="Helvetica Neue" panose="02000503000000020004"/>
                </a:rPr>
                <a:t>Impossible to be more specific because of large variation in printed parts. </a:t>
              </a:r>
              <a:endPara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/>
              </a:endParaRPr>
            </a:p>
          </p:txBody>
        </p:sp>
        <p:sp>
          <p:nvSpPr>
            <p:cNvPr id="2" name="Right Brace 1">
              <a:extLst>
                <a:ext uri="{FF2B5EF4-FFF2-40B4-BE49-F238E27FC236}">
                  <a16:creationId xmlns:a16="http://schemas.microsoft.com/office/drawing/2014/main" id="{5C218867-E295-4684-9D5F-98192FE49051}"/>
                </a:ext>
              </a:extLst>
            </p:cNvPr>
            <p:cNvSpPr/>
            <p:nvPr/>
          </p:nvSpPr>
          <p:spPr>
            <a:xfrm rot="5400000">
              <a:off x="2615184" y="2726436"/>
              <a:ext cx="182880" cy="3840480"/>
            </a:xfrm>
            <a:prstGeom prst="righ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52698C30-50D0-4C53-8DC4-0CE272FD20A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Noah Tipton</a:t>
            </a:r>
          </a:p>
        </p:txBody>
      </p:sp>
    </p:spTree>
    <p:extLst>
      <p:ext uri="{BB962C8B-B14F-4D97-AF65-F5344CB8AC3E}">
        <p14:creationId xmlns:p14="http://schemas.microsoft.com/office/powerpoint/2010/main" val="263781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61300E-85D1-4F87-A051-2BB6A38ABB30}"/>
              </a:ext>
            </a:extLst>
          </p:cNvPr>
          <p:cNvGrpSpPr>
            <a:grpSpLocks noChangeAspect="1"/>
          </p:cNvGrpSpPr>
          <p:nvPr/>
        </p:nvGrpSpPr>
        <p:grpSpPr>
          <a:xfrm>
            <a:off x="234924" y="1226916"/>
            <a:ext cx="4096949" cy="4114800"/>
            <a:chOff x="6576078" y="172720"/>
            <a:chExt cx="5250163" cy="5273040"/>
          </a:xfrm>
        </p:grpSpPr>
        <p:sp>
          <p:nvSpPr>
            <p:cNvPr id="100" name="Content Placeholder 6">
              <a:extLst>
                <a:ext uri="{FF2B5EF4-FFF2-40B4-BE49-F238E27FC236}">
                  <a16:creationId xmlns:a16="http://schemas.microsoft.com/office/drawing/2014/main" id="{D02977BE-4BD1-4AB9-966C-DB17A56AF3D2}"/>
                </a:ext>
              </a:extLst>
            </p:cNvPr>
            <p:cNvSpPr txBox="1">
              <a:spLocks/>
            </p:cNvSpPr>
            <p:nvPr/>
          </p:nvSpPr>
          <p:spPr>
            <a:xfrm>
              <a:off x="6576078" y="172720"/>
              <a:ext cx="5250163" cy="5273040"/>
            </a:xfrm>
            <a:prstGeom prst="roundRect">
              <a:avLst>
                <a:gd name="adj" fmla="val 8641"/>
              </a:avLst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FC335F8-13E4-4440-BE47-DBF53302D96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97304" y="328839"/>
              <a:ext cx="4607712" cy="4960804"/>
              <a:chOff x="3060680" y="156120"/>
              <a:chExt cx="6125864" cy="6595293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BD33A3E6-C400-4B3B-ADE5-6349E5BD1B70}"/>
                  </a:ext>
                </a:extLst>
              </p:cNvPr>
              <p:cNvGrpSpPr/>
              <p:nvPr/>
            </p:nvGrpSpPr>
            <p:grpSpPr>
              <a:xfrm>
                <a:off x="3871220" y="156120"/>
                <a:ext cx="4482266" cy="5891619"/>
                <a:chOff x="3871220" y="156120"/>
                <a:chExt cx="4482266" cy="5891619"/>
              </a:xfrm>
            </p:grpSpPr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DAD58F78-39A9-4572-B01A-B228D1BC2853}"/>
                    </a:ext>
                  </a:extLst>
                </p:cNvPr>
                <p:cNvGrpSpPr/>
                <p:nvPr/>
              </p:nvGrpSpPr>
              <p:grpSpPr>
                <a:xfrm>
                  <a:off x="3871220" y="156120"/>
                  <a:ext cx="4482266" cy="2961640"/>
                  <a:chOff x="3871220" y="156120"/>
                  <a:chExt cx="4482266" cy="2961640"/>
                </a:xfrm>
              </p:grpSpPr>
              <p:grpSp>
                <p:nvGrpSpPr>
                  <p:cNvPr id="76" name="Group 75">
                    <a:extLst>
                      <a:ext uri="{FF2B5EF4-FFF2-40B4-BE49-F238E27FC236}">
                        <a16:creationId xmlns:a16="http://schemas.microsoft.com/office/drawing/2014/main" id="{F3F8099A-825E-432B-AEC7-EADFDD3FC98D}"/>
                      </a:ext>
                    </a:extLst>
                  </p:cNvPr>
                  <p:cNvGrpSpPr/>
                  <p:nvPr/>
                </p:nvGrpSpPr>
                <p:grpSpPr>
                  <a:xfrm>
                    <a:off x="7622226" y="156120"/>
                    <a:ext cx="731260" cy="2961640"/>
                    <a:chOff x="3871220" y="154940"/>
                    <a:chExt cx="731260" cy="2961640"/>
                  </a:xfrm>
                </p:grpSpPr>
                <p:sp>
                  <p:nvSpPr>
                    <p:cNvPr id="89" name="Freeform: Shape 88">
                      <a:extLst>
                        <a:ext uri="{FF2B5EF4-FFF2-40B4-BE49-F238E27FC236}">
                          <a16:creationId xmlns:a16="http://schemas.microsoft.com/office/drawing/2014/main" id="{E3744192-CAAB-49B6-8942-5BC3E7CBB6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2550" y="154940"/>
                      <a:ext cx="228600" cy="1290320"/>
                    </a:xfrm>
                    <a:custGeom>
                      <a:avLst/>
                      <a:gdLst>
                        <a:gd name="connsiteX0" fmla="*/ 0 w 228600"/>
                        <a:gd name="connsiteY0" fmla="*/ 0 h 1290320"/>
                        <a:gd name="connsiteX1" fmla="*/ 228600 w 228600"/>
                        <a:gd name="connsiteY1" fmla="*/ 0 h 1290320"/>
                        <a:gd name="connsiteX2" fmla="*/ 228600 w 228600"/>
                        <a:gd name="connsiteY2" fmla="*/ 129540 h 1290320"/>
                        <a:gd name="connsiteX3" fmla="*/ 185420 w 228600"/>
                        <a:gd name="connsiteY3" fmla="*/ 129540 h 1290320"/>
                        <a:gd name="connsiteX4" fmla="*/ 185420 w 228600"/>
                        <a:gd name="connsiteY4" fmla="*/ 1290320 h 1290320"/>
                        <a:gd name="connsiteX5" fmla="*/ 43180 w 228600"/>
                        <a:gd name="connsiteY5" fmla="*/ 1290320 h 1290320"/>
                        <a:gd name="connsiteX6" fmla="*/ 43180 w 228600"/>
                        <a:gd name="connsiteY6" fmla="*/ 129540 h 1290320"/>
                        <a:gd name="connsiteX7" fmla="*/ 0 w 228600"/>
                        <a:gd name="connsiteY7" fmla="*/ 129540 h 1290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8600" h="1290320">
                          <a:moveTo>
                            <a:pt x="0" y="0"/>
                          </a:moveTo>
                          <a:lnTo>
                            <a:pt x="228600" y="0"/>
                          </a:lnTo>
                          <a:lnTo>
                            <a:pt x="228600" y="129540"/>
                          </a:lnTo>
                          <a:lnTo>
                            <a:pt x="185420" y="129540"/>
                          </a:lnTo>
                          <a:lnTo>
                            <a:pt x="185420" y="1290320"/>
                          </a:lnTo>
                          <a:lnTo>
                            <a:pt x="43180" y="1290320"/>
                          </a:lnTo>
                          <a:lnTo>
                            <a:pt x="43180" y="129540"/>
                          </a:lnTo>
                          <a:lnTo>
                            <a:pt x="0" y="129540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0" name="Freeform: Shape 89">
                      <a:extLst>
                        <a:ext uri="{FF2B5EF4-FFF2-40B4-BE49-F238E27FC236}">
                          <a16:creationId xmlns:a16="http://schemas.microsoft.com/office/drawing/2014/main" id="{8F9F9F74-51E5-4210-AFFB-DCC13B2568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0645" y="1602740"/>
                      <a:ext cx="232410" cy="1513840"/>
                    </a:xfrm>
                    <a:custGeom>
                      <a:avLst/>
                      <a:gdLst>
                        <a:gd name="connsiteX0" fmla="*/ 40958 w 232410"/>
                        <a:gd name="connsiteY0" fmla="*/ 0 h 1541145"/>
                        <a:gd name="connsiteX1" fmla="*/ 191453 w 232410"/>
                        <a:gd name="connsiteY1" fmla="*/ 0 h 1541145"/>
                        <a:gd name="connsiteX2" fmla="*/ 191453 w 232410"/>
                        <a:gd name="connsiteY2" fmla="*/ 1415415 h 1541145"/>
                        <a:gd name="connsiteX3" fmla="*/ 232410 w 232410"/>
                        <a:gd name="connsiteY3" fmla="*/ 1415415 h 1541145"/>
                        <a:gd name="connsiteX4" fmla="*/ 232410 w 232410"/>
                        <a:gd name="connsiteY4" fmla="*/ 1541145 h 1541145"/>
                        <a:gd name="connsiteX5" fmla="*/ 0 w 232410"/>
                        <a:gd name="connsiteY5" fmla="*/ 1541145 h 1541145"/>
                        <a:gd name="connsiteX6" fmla="*/ 0 w 232410"/>
                        <a:gd name="connsiteY6" fmla="*/ 1415415 h 1541145"/>
                        <a:gd name="connsiteX7" fmla="*/ 40958 w 232410"/>
                        <a:gd name="connsiteY7" fmla="*/ 1415415 h 1541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2410" h="1541145">
                          <a:moveTo>
                            <a:pt x="40958" y="0"/>
                          </a:moveTo>
                          <a:lnTo>
                            <a:pt x="191453" y="0"/>
                          </a:lnTo>
                          <a:lnTo>
                            <a:pt x="191453" y="1415415"/>
                          </a:lnTo>
                          <a:lnTo>
                            <a:pt x="232410" y="1415415"/>
                          </a:lnTo>
                          <a:lnTo>
                            <a:pt x="232410" y="1541145"/>
                          </a:lnTo>
                          <a:lnTo>
                            <a:pt x="0" y="1541145"/>
                          </a:lnTo>
                          <a:lnTo>
                            <a:pt x="0" y="1415415"/>
                          </a:lnTo>
                          <a:lnTo>
                            <a:pt x="40958" y="1415415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91" name="Group 90">
                      <a:extLst>
                        <a:ext uri="{FF2B5EF4-FFF2-40B4-BE49-F238E27FC236}">
                          <a16:creationId xmlns:a16="http://schemas.microsoft.com/office/drawing/2014/main" id="{9031C590-7228-4E5D-92CB-9778671B4BA4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871220" y="914401"/>
                      <a:ext cx="731260" cy="1444814"/>
                      <a:chOff x="4800600" y="1531620"/>
                      <a:chExt cx="1882140" cy="4030980"/>
                    </a:xfrm>
                  </p:grpSpPr>
                  <p:sp>
                    <p:nvSpPr>
                      <p:cNvPr id="96" name="Freeform: Shape 95">
                        <a:extLst>
                          <a:ext uri="{FF2B5EF4-FFF2-40B4-BE49-F238E27FC236}">
                            <a16:creationId xmlns:a16="http://schemas.microsoft.com/office/drawing/2014/main" id="{2564E686-7C4F-4B65-BE7E-DA8A18A06C82}"/>
                          </a:ext>
                        </a:extLst>
                      </p:cNvPr>
                      <p:cNvSpPr/>
                      <p:nvPr/>
                    </p:nvSpPr>
                    <p:spPr>
                      <a:xfrm rot="385971">
                        <a:off x="5020728" y="4076461"/>
                        <a:ext cx="1426970" cy="1480140"/>
                      </a:xfrm>
                      <a:custGeom>
                        <a:avLst/>
                        <a:gdLst>
                          <a:gd name="connsiteX0" fmla="*/ 16274 w 1426970"/>
                          <a:gd name="connsiteY0" fmla="*/ 0 h 1480140"/>
                          <a:gd name="connsiteX1" fmla="*/ 1256018 w 1426970"/>
                          <a:gd name="connsiteY1" fmla="*/ 0 h 1480140"/>
                          <a:gd name="connsiteX2" fmla="*/ 1272292 w 1426970"/>
                          <a:gd name="connsiteY2" fmla="*/ 16274 h 1480140"/>
                          <a:gd name="connsiteX3" fmla="*/ 1272292 w 1426970"/>
                          <a:gd name="connsiteY3" fmla="*/ 81371 h 1480140"/>
                          <a:gd name="connsiteX4" fmla="*/ 1267525 w 1426970"/>
                          <a:gd name="connsiteY4" fmla="*/ 92878 h 1480140"/>
                          <a:gd name="connsiteX5" fmla="*/ 1267412 w 1426970"/>
                          <a:gd name="connsiteY5" fmla="*/ 92925 h 1480140"/>
                          <a:gd name="connsiteX6" fmla="*/ 1267105 w 1426970"/>
                          <a:gd name="connsiteY6" fmla="*/ 94713 h 1480140"/>
                          <a:gd name="connsiteX7" fmla="*/ 1256936 w 1426970"/>
                          <a:gd name="connsiteY7" fmla="*/ 101905 h 1480140"/>
                          <a:gd name="connsiteX8" fmla="*/ 408430 w 1426970"/>
                          <a:gd name="connsiteY8" fmla="*/ 294170 h 1480140"/>
                          <a:gd name="connsiteX9" fmla="*/ 1299409 w 1426970"/>
                          <a:gd name="connsiteY9" fmla="*/ 294170 h 1480140"/>
                          <a:gd name="connsiteX10" fmla="*/ 1315684 w 1426970"/>
                          <a:gd name="connsiteY10" fmla="*/ 310444 h 1480140"/>
                          <a:gd name="connsiteX11" fmla="*/ 1315684 w 1426970"/>
                          <a:gd name="connsiteY11" fmla="*/ 375541 h 1480140"/>
                          <a:gd name="connsiteX12" fmla="*/ 1310917 w 1426970"/>
                          <a:gd name="connsiteY12" fmla="*/ 387048 h 1480140"/>
                          <a:gd name="connsiteX13" fmla="*/ 1310803 w 1426970"/>
                          <a:gd name="connsiteY13" fmla="*/ 387096 h 1480140"/>
                          <a:gd name="connsiteX14" fmla="*/ 1310496 w 1426970"/>
                          <a:gd name="connsiteY14" fmla="*/ 388884 h 1480140"/>
                          <a:gd name="connsiteX15" fmla="*/ 1300327 w 1426970"/>
                          <a:gd name="connsiteY15" fmla="*/ 396075 h 1480140"/>
                          <a:gd name="connsiteX16" fmla="*/ 451826 w 1426970"/>
                          <a:gd name="connsiteY16" fmla="*/ 588339 h 1480140"/>
                          <a:gd name="connsiteX17" fmla="*/ 1342801 w 1426970"/>
                          <a:gd name="connsiteY17" fmla="*/ 588339 h 1480140"/>
                          <a:gd name="connsiteX18" fmla="*/ 1359075 w 1426970"/>
                          <a:gd name="connsiteY18" fmla="*/ 604613 h 1480140"/>
                          <a:gd name="connsiteX19" fmla="*/ 1359075 w 1426970"/>
                          <a:gd name="connsiteY19" fmla="*/ 669710 h 1480140"/>
                          <a:gd name="connsiteX20" fmla="*/ 1354308 w 1426970"/>
                          <a:gd name="connsiteY20" fmla="*/ 681218 h 1480140"/>
                          <a:gd name="connsiteX21" fmla="*/ 1354194 w 1426970"/>
                          <a:gd name="connsiteY21" fmla="*/ 681265 h 1480140"/>
                          <a:gd name="connsiteX22" fmla="*/ 1353887 w 1426970"/>
                          <a:gd name="connsiteY22" fmla="*/ 683055 h 1480140"/>
                          <a:gd name="connsiteX23" fmla="*/ 1343717 w 1426970"/>
                          <a:gd name="connsiteY23" fmla="*/ 690246 h 1480140"/>
                          <a:gd name="connsiteX24" fmla="*/ 553260 w 1426970"/>
                          <a:gd name="connsiteY24" fmla="*/ 869358 h 1480140"/>
                          <a:gd name="connsiteX25" fmla="*/ 1366817 w 1426970"/>
                          <a:gd name="connsiteY25" fmla="*/ 869358 h 1480140"/>
                          <a:gd name="connsiteX26" fmla="*/ 1383091 w 1426970"/>
                          <a:gd name="connsiteY26" fmla="*/ 885632 h 1480140"/>
                          <a:gd name="connsiteX27" fmla="*/ 1383092 w 1426970"/>
                          <a:gd name="connsiteY27" fmla="*/ 898767 h 1480140"/>
                          <a:gd name="connsiteX28" fmla="*/ 1384997 w 1426970"/>
                          <a:gd name="connsiteY28" fmla="*/ 901462 h 1480140"/>
                          <a:gd name="connsiteX29" fmla="*/ 1399383 w 1426970"/>
                          <a:gd name="connsiteY29" fmla="*/ 964949 h 1480140"/>
                          <a:gd name="connsiteX30" fmla="*/ 1387108 w 1426970"/>
                          <a:gd name="connsiteY30" fmla="*/ 984417 h 1480140"/>
                          <a:gd name="connsiteX31" fmla="*/ 646066 w 1426970"/>
                          <a:gd name="connsiteY31" fmla="*/ 1152331 h 1480140"/>
                          <a:gd name="connsiteX32" fmla="*/ 1396166 w 1426970"/>
                          <a:gd name="connsiteY32" fmla="*/ 1152331 h 1480140"/>
                          <a:gd name="connsiteX33" fmla="*/ 1412440 w 1426970"/>
                          <a:gd name="connsiteY33" fmla="*/ 1168605 h 1480140"/>
                          <a:gd name="connsiteX34" fmla="*/ 1412440 w 1426970"/>
                          <a:gd name="connsiteY34" fmla="*/ 1210986 h 1480140"/>
                          <a:gd name="connsiteX35" fmla="*/ 1415685 w 1426970"/>
                          <a:gd name="connsiteY35" fmla="*/ 1216857 h 1480140"/>
                          <a:gd name="connsiteX36" fmla="*/ 1426812 w 1426970"/>
                          <a:gd name="connsiteY36" fmla="*/ 1315545 h 1480140"/>
                          <a:gd name="connsiteX37" fmla="*/ 1404921 w 1426970"/>
                          <a:gd name="connsiteY37" fmla="*/ 1343000 h 1480140"/>
                          <a:gd name="connsiteX38" fmla="*/ 189985 w 1426970"/>
                          <a:gd name="connsiteY38" fmla="*/ 1479982 h 1480140"/>
                          <a:gd name="connsiteX39" fmla="*/ 162531 w 1426970"/>
                          <a:gd name="connsiteY39" fmla="*/ 1458091 h 1480140"/>
                          <a:gd name="connsiteX40" fmla="*/ 151404 w 1426970"/>
                          <a:gd name="connsiteY40" fmla="*/ 1359403 h 1480140"/>
                          <a:gd name="connsiteX41" fmla="*/ 173295 w 1426970"/>
                          <a:gd name="connsiteY41" fmla="*/ 1331948 h 1480140"/>
                          <a:gd name="connsiteX42" fmla="*/ 900327 w 1426970"/>
                          <a:gd name="connsiteY42" fmla="*/ 1249976 h 1480140"/>
                          <a:gd name="connsiteX43" fmla="*/ 215139 w 1426970"/>
                          <a:gd name="connsiteY43" fmla="*/ 1249976 h 1480140"/>
                          <a:gd name="connsiteX44" fmla="*/ 204691 w 1426970"/>
                          <a:gd name="connsiteY44" fmla="*/ 1252344 h 1480140"/>
                          <a:gd name="connsiteX45" fmla="*/ 192415 w 1426970"/>
                          <a:gd name="connsiteY45" fmla="*/ 1250238 h 1480140"/>
                          <a:gd name="connsiteX46" fmla="*/ 192229 w 1426970"/>
                          <a:gd name="connsiteY46" fmla="*/ 1249976 h 1480140"/>
                          <a:gd name="connsiteX47" fmla="*/ 156422 w 1426970"/>
                          <a:gd name="connsiteY47" fmla="*/ 1249976 h 1480140"/>
                          <a:gd name="connsiteX48" fmla="*/ 140148 w 1426970"/>
                          <a:gd name="connsiteY48" fmla="*/ 1233702 h 1480140"/>
                          <a:gd name="connsiteX49" fmla="*/ 140148 w 1426970"/>
                          <a:gd name="connsiteY49" fmla="*/ 1168605 h 1480140"/>
                          <a:gd name="connsiteX50" fmla="*/ 156422 w 1426970"/>
                          <a:gd name="connsiteY50" fmla="*/ 1152331 h 1480140"/>
                          <a:gd name="connsiteX51" fmla="*/ 204215 w 1426970"/>
                          <a:gd name="connsiteY51" fmla="*/ 1152331 h 1480140"/>
                          <a:gd name="connsiteX52" fmla="*/ 1022110 w 1426970"/>
                          <a:gd name="connsiteY52" fmla="*/ 967003 h 1480140"/>
                          <a:gd name="connsiteX53" fmla="*/ 127074 w 1426970"/>
                          <a:gd name="connsiteY53" fmla="*/ 967003 h 1480140"/>
                          <a:gd name="connsiteX54" fmla="*/ 110799 w 1426970"/>
                          <a:gd name="connsiteY54" fmla="*/ 950729 h 1480140"/>
                          <a:gd name="connsiteX55" fmla="*/ 110799 w 1426970"/>
                          <a:gd name="connsiteY55" fmla="*/ 885632 h 1480140"/>
                          <a:gd name="connsiteX56" fmla="*/ 127074 w 1426970"/>
                          <a:gd name="connsiteY56" fmla="*/ 869358 h 1480140"/>
                          <a:gd name="connsiteX57" fmla="*/ 130650 w 1426970"/>
                          <a:gd name="connsiteY57" fmla="*/ 869358 h 1480140"/>
                          <a:gd name="connsiteX58" fmla="*/ 139721 w 1426970"/>
                          <a:gd name="connsiteY58" fmla="*/ 862943 h 1480140"/>
                          <a:gd name="connsiteX59" fmla="*/ 920676 w 1426970"/>
                          <a:gd name="connsiteY59" fmla="*/ 685984 h 1480140"/>
                          <a:gd name="connsiteX60" fmla="*/ 103057 w 1426970"/>
                          <a:gd name="connsiteY60" fmla="*/ 685984 h 1480140"/>
                          <a:gd name="connsiteX61" fmla="*/ 86783 w 1426970"/>
                          <a:gd name="connsiteY61" fmla="*/ 669710 h 1480140"/>
                          <a:gd name="connsiteX62" fmla="*/ 86783 w 1426970"/>
                          <a:gd name="connsiteY62" fmla="*/ 604613 h 1480140"/>
                          <a:gd name="connsiteX63" fmla="*/ 87418 w 1426970"/>
                          <a:gd name="connsiteY63" fmla="*/ 603080 h 1480140"/>
                          <a:gd name="connsiteX64" fmla="*/ 84056 w 1426970"/>
                          <a:gd name="connsiteY64" fmla="*/ 588240 h 1480140"/>
                          <a:gd name="connsiteX65" fmla="*/ 96331 w 1426970"/>
                          <a:gd name="connsiteY65" fmla="*/ 568772 h 1480140"/>
                          <a:gd name="connsiteX66" fmla="*/ 877281 w 1426970"/>
                          <a:gd name="connsiteY66" fmla="*/ 391815 h 1480140"/>
                          <a:gd name="connsiteX67" fmla="*/ 59666 w 1426970"/>
                          <a:gd name="connsiteY67" fmla="*/ 391815 h 1480140"/>
                          <a:gd name="connsiteX68" fmla="*/ 43391 w 1426970"/>
                          <a:gd name="connsiteY68" fmla="*/ 375541 h 1480140"/>
                          <a:gd name="connsiteX69" fmla="*/ 43392 w 1426970"/>
                          <a:gd name="connsiteY69" fmla="*/ 310444 h 1480140"/>
                          <a:gd name="connsiteX70" fmla="*/ 44028 w 1426970"/>
                          <a:gd name="connsiteY70" fmla="*/ 308909 h 1480140"/>
                          <a:gd name="connsiteX71" fmla="*/ 40665 w 1426970"/>
                          <a:gd name="connsiteY71" fmla="*/ 294069 h 1480140"/>
                          <a:gd name="connsiteX72" fmla="*/ 52940 w 1426970"/>
                          <a:gd name="connsiteY72" fmla="*/ 274601 h 1480140"/>
                          <a:gd name="connsiteX73" fmla="*/ 833884 w 1426970"/>
                          <a:gd name="connsiteY73" fmla="*/ 97645 h 1480140"/>
                          <a:gd name="connsiteX74" fmla="*/ 16274 w 1426970"/>
                          <a:gd name="connsiteY74" fmla="*/ 97645 h 1480140"/>
                          <a:gd name="connsiteX75" fmla="*/ 0 w 1426970"/>
                          <a:gd name="connsiteY75" fmla="*/ 81371 h 1480140"/>
                          <a:gd name="connsiteX76" fmla="*/ 0 w 1426970"/>
                          <a:gd name="connsiteY76" fmla="*/ 16274 h 1480140"/>
                          <a:gd name="connsiteX77" fmla="*/ 16274 w 1426970"/>
                          <a:gd name="connsiteY77" fmla="*/ 0 h 14801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</a:cxnLst>
                        <a:rect l="l" t="t" r="r" b="b"/>
                        <a:pathLst>
                          <a:path w="1426970" h="1480140">
                            <a:moveTo>
                              <a:pt x="16274" y="0"/>
                            </a:moveTo>
                            <a:lnTo>
                              <a:pt x="1256018" y="0"/>
                            </a:lnTo>
                            <a:cubicBezTo>
                              <a:pt x="1265006" y="0"/>
                              <a:pt x="1272292" y="7286"/>
                              <a:pt x="1272292" y="16274"/>
                            </a:cubicBezTo>
                            <a:lnTo>
                              <a:pt x="1272292" y="81371"/>
                            </a:lnTo>
                            <a:cubicBezTo>
                              <a:pt x="1272292" y="85865"/>
                              <a:pt x="1270470" y="89933"/>
                              <a:pt x="1267525" y="92878"/>
                            </a:cubicBezTo>
                            <a:lnTo>
                              <a:pt x="1267412" y="92925"/>
                            </a:lnTo>
                            <a:lnTo>
                              <a:pt x="1267105" y="94713"/>
                            </a:lnTo>
                            <a:cubicBezTo>
                              <a:pt x="1264884" y="98236"/>
                              <a:pt x="1261319" y="100911"/>
                              <a:pt x="1256936" y="101905"/>
                            </a:cubicBezTo>
                            <a:lnTo>
                              <a:pt x="408430" y="294170"/>
                            </a:lnTo>
                            <a:lnTo>
                              <a:pt x="1299409" y="294170"/>
                            </a:lnTo>
                            <a:cubicBezTo>
                              <a:pt x="1308397" y="294170"/>
                              <a:pt x="1315684" y="301456"/>
                              <a:pt x="1315684" y="310444"/>
                            </a:cubicBezTo>
                            <a:lnTo>
                              <a:pt x="1315684" y="375541"/>
                            </a:lnTo>
                            <a:cubicBezTo>
                              <a:pt x="1315684" y="380035"/>
                              <a:pt x="1313862" y="384103"/>
                              <a:pt x="1310917" y="387048"/>
                            </a:cubicBezTo>
                            <a:lnTo>
                              <a:pt x="1310803" y="387096"/>
                            </a:lnTo>
                            <a:lnTo>
                              <a:pt x="1310496" y="388884"/>
                            </a:lnTo>
                            <a:cubicBezTo>
                              <a:pt x="1308275" y="392407"/>
                              <a:pt x="1304709" y="395083"/>
                              <a:pt x="1300327" y="396075"/>
                            </a:cubicBezTo>
                            <a:lnTo>
                              <a:pt x="451826" y="588339"/>
                            </a:lnTo>
                            <a:lnTo>
                              <a:pt x="1342801" y="588339"/>
                            </a:lnTo>
                            <a:cubicBezTo>
                              <a:pt x="1351789" y="588339"/>
                              <a:pt x="1359075" y="595625"/>
                              <a:pt x="1359075" y="604613"/>
                            </a:cubicBezTo>
                            <a:lnTo>
                              <a:pt x="1359075" y="669710"/>
                            </a:lnTo>
                            <a:cubicBezTo>
                              <a:pt x="1359075" y="674204"/>
                              <a:pt x="1357253" y="678273"/>
                              <a:pt x="1354308" y="681218"/>
                            </a:cubicBezTo>
                            <a:lnTo>
                              <a:pt x="1354194" y="681265"/>
                            </a:lnTo>
                            <a:lnTo>
                              <a:pt x="1353887" y="683055"/>
                            </a:lnTo>
                            <a:cubicBezTo>
                              <a:pt x="1351665" y="686578"/>
                              <a:pt x="1348100" y="689253"/>
                              <a:pt x="1343717" y="690246"/>
                            </a:cubicBezTo>
                            <a:lnTo>
                              <a:pt x="553260" y="869358"/>
                            </a:lnTo>
                            <a:lnTo>
                              <a:pt x="1366817" y="869358"/>
                            </a:lnTo>
                            <a:cubicBezTo>
                              <a:pt x="1375805" y="869358"/>
                              <a:pt x="1383091" y="876644"/>
                              <a:pt x="1383091" y="885632"/>
                            </a:cubicBezTo>
                            <a:lnTo>
                              <a:pt x="1383092" y="898767"/>
                            </a:lnTo>
                            <a:lnTo>
                              <a:pt x="1384997" y="901462"/>
                            </a:lnTo>
                            <a:lnTo>
                              <a:pt x="1399383" y="964949"/>
                            </a:lnTo>
                            <a:cubicBezTo>
                              <a:pt x="1401369" y="973715"/>
                              <a:pt x="1395874" y="982431"/>
                              <a:pt x="1387108" y="984417"/>
                            </a:cubicBezTo>
                            <a:lnTo>
                              <a:pt x="646066" y="1152331"/>
                            </a:lnTo>
                            <a:lnTo>
                              <a:pt x="1396166" y="1152331"/>
                            </a:lnTo>
                            <a:cubicBezTo>
                              <a:pt x="1405154" y="1152331"/>
                              <a:pt x="1412440" y="1159617"/>
                              <a:pt x="1412440" y="1168605"/>
                            </a:cubicBezTo>
                            <a:lnTo>
                              <a:pt x="1412440" y="1210986"/>
                            </a:lnTo>
                            <a:lnTo>
                              <a:pt x="1415685" y="1216857"/>
                            </a:lnTo>
                            <a:lnTo>
                              <a:pt x="1426812" y="1315545"/>
                            </a:lnTo>
                            <a:cubicBezTo>
                              <a:pt x="1428348" y="1329172"/>
                              <a:pt x="1418548" y="1341463"/>
                              <a:pt x="1404921" y="1343000"/>
                            </a:cubicBezTo>
                            <a:lnTo>
                              <a:pt x="189985" y="1479982"/>
                            </a:lnTo>
                            <a:cubicBezTo>
                              <a:pt x="176358" y="1481518"/>
                              <a:pt x="164067" y="1471718"/>
                              <a:pt x="162531" y="1458091"/>
                            </a:cubicBezTo>
                            <a:lnTo>
                              <a:pt x="151404" y="1359403"/>
                            </a:lnTo>
                            <a:cubicBezTo>
                              <a:pt x="149867" y="1345776"/>
                              <a:pt x="159668" y="1333484"/>
                              <a:pt x="173295" y="1331948"/>
                            </a:cubicBezTo>
                            <a:lnTo>
                              <a:pt x="900327" y="1249976"/>
                            </a:lnTo>
                            <a:lnTo>
                              <a:pt x="215139" y="1249976"/>
                            </a:lnTo>
                            <a:lnTo>
                              <a:pt x="204691" y="1252344"/>
                            </a:lnTo>
                            <a:cubicBezTo>
                              <a:pt x="200308" y="1253337"/>
                              <a:pt x="195938" y="1252460"/>
                              <a:pt x="192415" y="1250238"/>
                            </a:cubicBezTo>
                            <a:lnTo>
                              <a:pt x="192229" y="1249976"/>
                            </a:lnTo>
                            <a:lnTo>
                              <a:pt x="156422" y="1249976"/>
                            </a:lnTo>
                            <a:cubicBezTo>
                              <a:pt x="147434" y="1249976"/>
                              <a:pt x="140148" y="1242690"/>
                              <a:pt x="140148" y="1233702"/>
                            </a:cubicBezTo>
                            <a:lnTo>
                              <a:pt x="140148" y="1168605"/>
                            </a:lnTo>
                            <a:cubicBezTo>
                              <a:pt x="140148" y="1159617"/>
                              <a:pt x="147434" y="1152331"/>
                              <a:pt x="156422" y="1152331"/>
                            </a:cubicBezTo>
                            <a:lnTo>
                              <a:pt x="204215" y="1152331"/>
                            </a:lnTo>
                            <a:lnTo>
                              <a:pt x="1022110" y="967003"/>
                            </a:lnTo>
                            <a:lnTo>
                              <a:pt x="127074" y="967003"/>
                            </a:lnTo>
                            <a:cubicBezTo>
                              <a:pt x="118085" y="967003"/>
                              <a:pt x="110799" y="959717"/>
                              <a:pt x="110799" y="950729"/>
                            </a:cubicBezTo>
                            <a:lnTo>
                              <a:pt x="110799" y="885632"/>
                            </a:lnTo>
                            <a:cubicBezTo>
                              <a:pt x="110799" y="876644"/>
                              <a:pt x="118085" y="869358"/>
                              <a:pt x="127074" y="869358"/>
                            </a:cubicBezTo>
                            <a:lnTo>
                              <a:pt x="130650" y="869358"/>
                            </a:lnTo>
                            <a:lnTo>
                              <a:pt x="139721" y="862943"/>
                            </a:lnTo>
                            <a:lnTo>
                              <a:pt x="920676" y="685984"/>
                            </a:lnTo>
                            <a:lnTo>
                              <a:pt x="103057" y="685984"/>
                            </a:lnTo>
                            <a:cubicBezTo>
                              <a:pt x="94069" y="685984"/>
                              <a:pt x="86783" y="678698"/>
                              <a:pt x="86783" y="669710"/>
                            </a:cubicBezTo>
                            <a:lnTo>
                              <a:pt x="86783" y="604613"/>
                            </a:lnTo>
                            <a:lnTo>
                              <a:pt x="87418" y="603080"/>
                            </a:lnTo>
                            <a:lnTo>
                              <a:pt x="84056" y="588240"/>
                            </a:lnTo>
                            <a:cubicBezTo>
                              <a:pt x="82069" y="579474"/>
                              <a:pt x="87565" y="570758"/>
                              <a:pt x="96331" y="568772"/>
                            </a:cubicBezTo>
                            <a:lnTo>
                              <a:pt x="877281" y="391815"/>
                            </a:lnTo>
                            <a:lnTo>
                              <a:pt x="59666" y="391815"/>
                            </a:lnTo>
                            <a:cubicBezTo>
                              <a:pt x="50678" y="391815"/>
                              <a:pt x="43391" y="384529"/>
                              <a:pt x="43391" y="375541"/>
                            </a:cubicBezTo>
                            <a:lnTo>
                              <a:pt x="43392" y="310444"/>
                            </a:lnTo>
                            <a:lnTo>
                              <a:pt x="44028" y="308909"/>
                            </a:lnTo>
                            <a:lnTo>
                              <a:pt x="40665" y="294069"/>
                            </a:lnTo>
                            <a:cubicBezTo>
                              <a:pt x="38679" y="285303"/>
                              <a:pt x="44174" y="276587"/>
                              <a:pt x="52940" y="274601"/>
                            </a:cubicBezTo>
                            <a:lnTo>
                              <a:pt x="833884" y="97645"/>
                            </a:lnTo>
                            <a:lnTo>
                              <a:pt x="16274" y="97645"/>
                            </a:lnTo>
                            <a:cubicBezTo>
                              <a:pt x="7286" y="97645"/>
                              <a:pt x="0" y="90359"/>
                              <a:pt x="0" y="81371"/>
                            </a:cubicBezTo>
                            <a:lnTo>
                              <a:pt x="0" y="16274"/>
                            </a:lnTo>
                            <a:cubicBezTo>
                              <a:pt x="0" y="7286"/>
                              <a:pt x="7286" y="0"/>
                              <a:pt x="1627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2">
                          <a:lumMod val="5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97" name="Freeform: Shape 96">
                        <a:extLst>
                          <a:ext uri="{FF2B5EF4-FFF2-40B4-BE49-F238E27FC236}">
                            <a16:creationId xmlns:a16="http://schemas.microsoft.com/office/drawing/2014/main" id="{74936480-C5AB-4ED9-B90B-041F38A4C9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00600" y="1531620"/>
                        <a:ext cx="1882140" cy="4030980"/>
                      </a:xfrm>
                      <a:custGeom>
                        <a:avLst/>
                        <a:gdLst>
                          <a:gd name="connsiteX0" fmla="*/ 147815 w 1882140"/>
                          <a:gd name="connsiteY0" fmla="*/ 60960 h 4030980"/>
                          <a:gd name="connsiteX1" fmla="*/ 68580 w 1882140"/>
                          <a:gd name="connsiteY1" fmla="*/ 140195 h 4030980"/>
                          <a:gd name="connsiteX2" fmla="*/ 68580 w 1882140"/>
                          <a:gd name="connsiteY2" fmla="*/ 3890785 h 4030980"/>
                          <a:gd name="connsiteX3" fmla="*/ 147815 w 1882140"/>
                          <a:gd name="connsiteY3" fmla="*/ 3970020 h 4030980"/>
                          <a:gd name="connsiteX4" fmla="*/ 1741945 w 1882140"/>
                          <a:gd name="connsiteY4" fmla="*/ 3970020 h 4030980"/>
                          <a:gd name="connsiteX5" fmla="*/ 1821180 w 1882140"/>
                          <a:gd name="connsiteY5" fmla="*/ 3890785 h 4030980"/>
                          <a:gd name="connsiteX6" fmla="*/ 1821180 w 1882140"/>
                          <a:gd name="connsiteY6" fmla="*/ 140195 h 4030980"/>
                          <a:gd name="connsiteX7" fmla="*/ 1741945 w 1882140"/>
                          <a:gd name="connsiteY7" fmla="*/ 60960 h 4030980"/>
                          <a:gd name="connsiteX8" fmla="*/ 85092 w 1882140"/>
                          <a:gd name="connsiteY8" fmla="*/ 0 h 4030980"/>
                          <a:gd name="connsiteX9" fmla="*/ 1797048 w 1882140"/>
                          <a:gd name="connsiteY9" fmla="*/ 0 h 4030980"/>
                          <a:gd name="connsiteX10" fmla="*/ 1882140 w 1882140"/>
                          <a:gd name="connsiteY10" fmla="*/ 85092 h 4030980"/>
                          <a:gd name="connsiteX11" fmla="*/ 1882140 w 1882140"/>
                          <a:gd name="connsiteY11" fmla="*/ 3945888 h 4030980"/>
                          <a:gd name="connsiteX12" fmla="*/ 1797048 w 1882140"/>
                          <a:gd name="connsiteY12" fmla="*/ 4030980 h 4030980"/>
                          <a:gd name="connsiteX13" fmla="*/ 85092 w 1882140"/>
                          <a:gd name="connsiteY13" fmla="*/ 4030980 h 4030980"/>
                          <a:gd name="connsiteX14" fmla="*/ 0 w 1882140"/>
                          <a:gd name="connsiteY14" fmla="*/ 3945888 h 4030980"/>
                          <a:gd name="connsiteX15" fmla="*/ 0 w 1882140"/>
                          <a:gd name="connsiteY15" fmla="*/ 85092 h 4030980"/>
                          <a:gd name="connsiteX16" fmla="*/ 85092 w 1882140"/>
                          <a:gd name="connsiteY16" fmla="*/ 0 h 40309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882140" h="4030980">
                            <a:moveTo>
                              <a:pt x="147815" y="60960"/>
                            </a:moveTo>
                            <a:cubicBezTo>
                              <a:pt x="104055" y="60960"/>
                              <a:pt x="68580" y="96435"/>
                              <a:pt x="68580" y="140195"/>
                            </a:cubicBezTo>
                            <a:lnTo>
                              <a:pt x="68580" y="3890785"/>
                            </a:lnTo>
                            <a:cubicBezTo>
                              <a:pt x="68580" y="3934545"/>
                              <a:pt x="104055" y="3970020"/>
                              <a:pt x="147815" y="3970020"/>
                            </a:cubicBezTo>
                            <a:lnTo>
                              <a:pt x="1741945" y="3970020"/>
                            </a:lnTo>
                            <a:cubicBezTo>
                              <a:pt x="1785705" y="3970020"/>
                              <a:pt x="1821180" y="3934545"/>
                              <a:pt x="1821180" y="3890785"/>
                            </a:cubicBezTo>
                            <a:lnTo>
                              <a:pt x="1821180" y="140195"/>
                            </a:lnTo>
                            <a:cubicBezTo>
                              <a:pt x="1821180" y="96435"/>
                              <a:pt x="1785705" y="60960"/>
                              <a:pt x="1741945" y="60960"/>
                            </a:cubicBezTo>
                            <a:close/>
                            <a:moveTo>
                              <a:pt x="85092" y="0"/>
                            </a:moveTo>
                            <a:lnTo>
                              <a:pt x="1797048" y="0"/>
                            </a:lnTo>
                            <a:cubicBezTo>
                              <a:pt x="1844043" y="0"/>
                              <a:pt x="1882140" y="38097"/>
                              <a:pt x="1882140" y="85092"/>
                            </a:cubicBezTo>
                            <a:lnTo>
                              <a:pt x="1882140" y="3945888"/>
                            </a:lnTo>
                            <a:cubicBezTo>
                              <a:pt x="1882140" y="3992883"/>
                              <a:pt x="1844043" y="4030980"/>
                              <a:pt x="1797048" y="4030980"/>
                            </a:cubicBezTo>
                            <a:lnTo>
                              <a:pt x="85092" y="4030980"/>
                            </a:lnTo>
                            <a:cubicBezTo>
                              <a:pt x="38097" y="4030980"/>
                              <a:pt x="0" y="3992883"/>
                              <a:pt x="0" y="3945888"/>
                            </a:cubicBezTo>
                            <a:lnTo>
                              <a:pt x="0" y="85092"/>
                            </a:lnTo>
                            <a:cubicBezTo>
                              <a:pt x="0" y="38097"/>
                              <a:pt x="38097" y="0"/>
                              <a:pt x="8509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98" name="Rectangle: Rounded Corners 97">
                        <a:extLst>
                          <a:ext uri="{FF2B5EF4-FFF2-40B4-BE49-F238E27FC236}">
                            <a16:creationId xmlns:a16="http://schemas.microsoft.com/office/drawing/2014/main" id="{98BE69B8-8D26-4243-9B15-69B980C498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0160" y="3820160"/>
                        <a:ext cx="1310640" cy="287020"/>
                      </a:xfrm>
                      <a:prstGeom prst="round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99" name="Trapezoid 98">
                        <a:extLst>
                          <a:ext uri="{FF2B5EF4-FFF2-40B4-BE49-F238E27FC236}">
                            <a16:creationId xmlns:a16="http://schemas.microsoft.com/office/drawing/2014/main" id="{470B01DE-6DD0-4EB8-942B-322A2D5103F4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5103493" y="1604931"/>
                        <a:ext cx="1272541" cy="961103"/>
                      </a:xfrm>
                      <a:prstGeom prst="trapezoid">
                        <a:avLst>
                          <a:gd name="adj" fmla="val 13987"/>
                        </a:avLst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92" name="Trapezoid 91">
                      <a:extLst>
                        <a:ext uri="{FF2B5EF4-FFF2-40B4-BE49-F238E27FC236}">
                          <a16:creationId xmlns:a16="http://schemas.microsoft.com/office/drawing/2014/main" id="{B6E725D9-CEDE-4791-99CD-CC470103B2E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2540" y="284035"/>
                      <a:ext cx="388620" cy="157926"/>
                    </a:xfrm>
                    <a:prstGeom prst="trapezoid">
                      <a:avLst>
                        <a:gd name="adj" fmla="val 13987"/>
                      </a:avLst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3" name="Rectangle 92">
                      <a:extLst>
                        <a:ext uri="{FF2B5EF4-FFF2-40B4-BE49-F238E27FC236}">
                          <a16:creationId xmlns:a16="http://schemas.microsoft.com/office/drawing/2014/main" id="{CA25EFF2-2BAF-4DBD-85B6-EC5CFDC0DE1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1270" y="452120"/>
                      <a:ext cx="391160" cy="218440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4" name="Rectangle 93">
                      <a:extLst>
                        <a:ext uri="{FF2B5EF4-FFF2-40B4-BE49-F238E27FC236}">
                          <a16:creationId xmlns:a16="http://schemas.microsoft.com/office/drawing/2014/main" id="{B590BC31-618A-430E-9F84-0CA4BCFBAE0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63195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5" name="Rectangle 94">
                      <a:extLst>
                        <a:ext uri="{FF2B5EF4-FFF2-40B4-BE49-F238E27FC236}">
                          <a16:creationId xmlns:a16="http://schemas.microsoft.com/office/drawing/2014/main" id="{9588305E-38D4-44AB-A7D1-AA2162E01E0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28397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77" name="Group 76">
                    <a:extLst>
                      <a:ext uri="{FF2B5EF4-FFF2-40B4-BE49-F238E27FC236}">
                        <a16:creationId xmlns:a16="http://schemas.microsoft.com/office/drawing/2014/main" id="{BF68F0F1-A106-4723-87EC-13053FD83E5A}"/>
                      </a:ext>
                    </a:extLst>
                  </p:cNvPr>
                  <p:cNvGrpSpPr/>
                  <p:nvPr/>
                </p:nvGrpSpPr>
                <p:grpSpPr>
                  <a:xfrm>
                    <a:off x="3871220" y="156120"/>
                    <a:ext cx="731260" cy="2961640"/>
                    <a:chOff x="3871220" y="154940"/>
                    <a:chExt cx="731260" cy="2961640"/>
                  </a:xfrm>
                </p:grpSpPr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1FDCCC63-126A-49AC-876B-B52FDEA598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2550" y="154940"/>
                      <a:ext cx="228600" cy="1290320"/>
                    </a:xfrm>
                    <a:custGeom>
                      <a:avLst/>
                      <a:gdLst>
                        <a:gd name="connsiteX0" fmla="*/ 0 w 228600"/>
                        <a:gd name="connsiteY0" fmla="*/ 0 h 1290320"/>
                        <a:gd name="connsiteX1" fmla="*/ 228600 w 228600"/>
                        <a:gd name="connsiteY1" fmla="*/ 0 h 1290320"/>
                        <a:gd name="connsiteX2" fmla="*/ 228600 w 228600"/>
                        <a:gd name="connsiteY2" fmla="*/ 129540 h 1290320"/>
                        <a:gd name="connsiteX3" fmla="*/ 185420 w 228600"/>
                        <a:gd name="connsiteY3" fmla="*/ 129540 h 1290320"/>
                        <a:gd name="connsiteX4" fmla="*/ 185420 w 228600"/>
                        <a:gd name="connsiteY4" fmla="*/ 1290320 h 1290320"/>
                        <a:gd name="connsiteX5" fmla="*/ 43180 w 228600"/>
                        <a:gd name="connsiteY5" fmla="*/ 1290320 h 1290320"/>
                        <a:gd name="connsiteX6" fmla="*/ 43180 w 228600"/>
                        <a:gd name="connsiteY6" fmla="*/ 129540 h 1290320"/>
                        <a:gd name="connsiteX7" fmla="*/ 0 w 228600"/>
                        <a:gd name="connsiteY7" fmla="*/ 129540 h 1290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8600" h="1290320">
                          <a:moveTo>
                            <a:pt x="0" y="0"/>
                          </a:moveTo>
                          <a:lnTo>
                            <a:pt x="228600" y="0"/>
                          </a:lnTo>
                          <a:lnTo>
                            <a:pt x="228600" y="129540"/>
                          </a:lnTo>
                          <a:lnTo>
                            <a:pt x="185420" y="129540"/>
                          </a:lnTo>
                          <a:lnTo>
                            <a:pt x="185420" y="1290320"/>
                          </a:lnTo>
                          <a:lnTo>
                            <a:pt x="43180" y="1290320"/>
                          </a:lnTo>
                          <a:lnTo>
                            <a:pt x="43180" y="129540"/>
                          </a:lnTo>
                          <a:lnTo>
                            <a:pt x="0" y="129540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id="{2F8816A1-743A-4F97-87F3-E760CFACA7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0645" y="1602740"/>
                      <a:ext cx="232410" cy="1513840"/>
                    </a:xfrm>
                    <a:custGeom>
                      <a:avLst/>
                      <a:gdLst>
                        <a:gd name="connsiteX0" fmla="*/ 40958 w 232410"/>
                        <a:gd name="connsiteY0" fmla="*/ 0 h 1541145"/>
                        <a:gd name="connsiteX1" fmla="*/ 191453 w 232410"/>
                        <a:gd name="connsiteY1" fmla="*/ 0 h 1541145"/>
                        <a:gd name="connsiteX2" fmla="*/ 191453 w 232410"/>
                        <a:gd name="connsiteY2" fmla="*/ 1415415 h 1541145"/>
                        <a:gd name="connsiteX3" fmla="*/ 232410 w 232410"/>
                        <a:gd name="connsiteY3" fmla="*/ 1415415 h 1541145"/>
                        <a:gd name="connsiteX4" fmla="*/ 232410 w 232410"/>
                        <a:gd name="connsiteY4" fmla="*/ 1541145 h 1541145"/>
                        <a:gd name="connsiteX5" fmla="*/ 0 w 232410"/>
                        <a:gd name="connsiteY5" fmla="*/ 1541145 h 1541145"/>
                        <a:gd name="connsiteX6" fmla="*/ 0 w 232410"/>
                        <a:gd name="connsiteY6" fmla="*/ 1415415 h 1541145"/>
                        <a:gd name="connsiteX7" fmla="*/ 40958 w 232410"/>
                        <a:gd name="connsiteY7" fmla="*/ 1415415 h 1541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2410" h="1541145">
                          <a:moveTo>
                            <a:pt x="40958" y="0"/>
                          </a:moveTo>
                          <a:lnTo>
                            <a:pt x="191453" y="0"/>
                          </a:lnTo>
                          <a:lnTo>
                            <a:pt x="191453" y="1415415"/>
                          </a:lnTo>
                          <a:lnTo>
                            <a:pt x="232410" y="1415415"/>
                          </a:lnTo>
                          <a:lnTo>
                            <a:pt x="232410" y="1541145"/>
                          </a:lnTo>
                          <a:lnTo>
                            <a:pt x="0" y="1541145"/>
                          </a:lnTo>
                          <a:lnTo>
                            <a:pt x="0" y="1415415"/>
                          </a:lnTo>
                          <a:lnTo>
                            <a:pt x="40958" y="1415415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80" name="Group 79">
                      <a:extLst>
                        <a:ext uri="{FF2B5EF4-FFF2-40B4-BE49-F238E27FC236}">
                          <a16:creationId xmlns:a16="http://schemas.microsoft.com/office/drawing/2014/main" id="{CDF9A482-0E3D-40C3-BE90-1323E2BF12D7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871220" y="914401"/>
                      <a:ext cx="731260" cy="1444814"/>
                      <a:chOff x="4800600" y="1531620"/>
                      <a:chExt cx="1882140" cy="4030980"/>
                    </a:xfrm>
                  </p:grpSpPr>
                  <p:sp>
                    <p:nvSpPr>
                      <p:cNvPr id="85" name="Freeform: Shape 84">
                        <a:extLst>
                          <a:ext uri="{FF2B5EF4-FFF2-40B4-BE49-F238E27FC236}">
                            <a16:creationId xmlns:a16="http://schemas.microsoft.com/office/drawing/2014/main" id="{A87A504F-983D-4F8E-A509-8BB4726842C2}"/>
                          </a:ext>
                        </a:extLst>
                      </p:cNvPr>
                      <p:cNvSpPr/>
                      <p:nvPr/>
                    </p:nvSpPr>
                    <p:spPr>
                      <a:xfrm rot="385971">
                        <a:off x="5020728" y="4076461"/>
                        <a:ext cx="1426970" cy="1480140"/>
                      </a:xfrm>
                      <a:custGeom>
                        <a:avLst/>
                        <a:gdLst>
                          <a:gd name="connsiteX0" fmla="*/ 16274 w 1426970"/>
                          <a:gd name="connsiteY0" fmla="*/ 0 h 1480140"/>
                          <a:gd name="connsiteX1" fmla="*/ 1256018 w 1426970"/>
                          <a:gd name="connsiteY1" fmla="*/ 0 h 1480140"/>
                          <a:gd name="connsiteX2" fmla="*/ 1272292 w 1426970"/>
                          <a:gd name="connsiteY2" fmla="*/ 16274 h 1480140"/>
                          <a:gd name="connsiteX3" fmla="*/ 1272292 w 1426970"/>
                          <a:gd name="connsiteY3" fmla="*/ 81371 h 1480140"/>
                          <a:gd name="connsiteX4" fmla="*/ 1267525 w 1426970"/>
                          <a:gd name="connsiteY4" fmla="*/ 92878 h 1480140"/>
                          <a:gd name="connsiteX5" fmla="*/ 1267412 w 1426970"/>
                          <a:gd name="connsiteY5" fmla="*/ 92925 h 1480140"/>
                          <a:gd name="connsiteX6" fmla="*/ 1267105 w 1426970"/>
                          <a:gd name="connsiteY6" fmla="*/ 94713 h 1480140"/>
                          <a:gd name="connsiteX7" fmla="*/ 1256936 w 1426970"/>
                          <a:gd name="connsiteY7" fmla="*/ 101905 h 1480140"/>
                          <a:gd name="connsiteX8" fmla="*/ 408430 w 1426970"/>
                          <a:gd name="connsiteY8" fmla="*/ 294170 h 1480140"/>
                          <a:gd name="connsiteX9" fmla="*/ 1299409 w 1426970"/>
                          <a:gd name="connsiteY9" fmla="*/ 294170 h 1480140"/>
                          <a:gd name="connsiteX10" fmla="*/ 1315684 w 1426970"/>
                          <a:gd name="connsiteY10" fmla="*/ 310444 h 1480140"/>
                          <a:gd name="connsiteX11" fmla="*/ 1315684 w 1426970"/>
                          <a:gd name="connsiteY11" fmla="*/ 375541 h 1480140"/>
                          <a:gd name="connsiteX12" fmla="*/ 1310917 w 1426970"/>
                          <a:gd name="connsiteY12" fmla="*/ 387048 h 1480140"/>
                          <a:gd name="connsiteX13" fmla="*/ 1310803 w 1426970"/>
                          <a:gd name="connsiteY13" fmla="*/ 387096 h 1480140"/>
                          <a:gd name="connsiteX14" fmla="*/ 1310496 w 1426970"/>
                          <a:gd name="connsiteY14" fmla="*/ 388884 h 1480140"/>
                          <a:gd name="connsiteX15" fmla="*/ 1300327 w 1426970"/>
                          <a:gd name="connsiteY15" fmla="*/ 396075 h 1480140"/>
                          <a:gd name="connsiteX16" fmla="*/ 451826 w 1426970"/>
                          <a:gd name="connsiteY16" fmla="*/ 588339 h 1480140"/>
                          <a:gd name="connsiteX17" fmla="*/ 1342801 w 1426970"/>
                          <a:gd name="connsiteY17" fmla="*/ 588339 h 1480140"/>
                          <a:gd name="connsiteX18" fmla="*/ 1359075 w 1426970"/>
                          <a:gd name="connsiteY18" fmla="*/ 604613 h 1480140"/>
                          <a:gd name="connsiteX19" fmla="*/ 1359075 w 1426970"/>
                          <a:gd name="connsiteY19" fmla="*/ 669710 h 1480140"/>
                          <a:gd name="connsiteX20" fmla="*/ 1354308 w 1426970"/>
                          <a:gd name="connsiteY20" fmla="*/ 681218 h 1480140"/>
                          <a:gd name="connsiteX21" fmla="*/ 1354194 w 1426970"/>
                          <a:gd name="connsiteY21" fmla="*/ 681265 h 1480140"/>
                          <a:gd name="connsiteX22" fmla="*/ 1353887 w 1426970"/>
                          <a:gd name="connsiteY22" fmla="*/ 683055 h 1480140"/>
                          <a:gd name="connsiteX23" fmla="*/ 1343717 w 1426970"/>
                          <a:gd name="connsiteY23" fmla="*/ 690246 h 1480140"/>
                          <a:gd name="connsiteX24" fmla="*/ 553260 w 1426970"/>
                          <a:gd name="connsiteY24" fmla="*/ 869358 h 1480140"/>
                          <a:gd name="connsiteX25" fmla="*/ 1366817 w 1426970"/>
                          <a:gd name="connsiteY25" fmla="*/ 869358 h 1480140"/>
                          <a:gd name="connsiteX26" fmla="*/ 1383091 w 1426970"/>
                          <a:gd name="connsiteY26" fmla="*/ 885632 h 1480140"/>
                          <a:gd name="connsiteX27" fmla="*/ 1383092 w 1426970"/>
                          <a:gd name="connsiteY27" fmla="*/ 898767 h 1480140"/>
                          <a:gd name="connsiteX28" fmla="*/ 1384997 w 1426970"/>
                          <a:gd name="connsiteY28" fmla="*/ 901462 h 1480140"/>
                          <a:gd name="connsiteX29" fmla="*/ 1399383 w 1426970"/>
                          <a:gd name="connsiteY29" fmla="*/ 964949 h 1480140"/>
                          <a:gd name="connsiteX30" fmla="*/ 1387108 w 1426970"/>
                          <a:gd name="connsiteY30" fmla="*/ 984417 h 1480140"/>
                          <a:gd name="connsiteX31" fmla="*/ 646066 w 1426970"/>
                          <a:gd name="connsiteY31" fmla="*/ 1152331 h 1480140"/>
                          <a:gd name="connsiteX32" fmla="*/ 1396166 w 1426970"/>
                          <a:gd name="connsiteY32" fmla="*/ 1152331 h 1480140"/>
                          <a:gd name="connsiteX33" fmla="*/ 1412440 w 1426970"/>
                          <a:gd name="connsiteY33" fmla="*/ 1168605 h 1480140"/>
                          <a:gd name="connsiteX34" fmla="*/ 1412440 w 1426970"/>
                          <a:gd name="connsiteY34" fmla="*/ 1210986 h 1480140"/>
                          <a:gd name="connsiteX35" fmla="*/ 1415685 w 1426970"/>
                          <a:gd name="connsiteY35" fmla="*/ 1216857 h 1480140"/>
                          <a:gd name="connsiteX36" fmla="*/ 1426812 w 1426970"/>
                          <a:gd name="connsiteY36" fmla="*/ 1315545 h 1480140"/>
                          <a:gd name="connsiteX37" fmla="*/ 1404921 w 1426970"/>
                          <a:gd name="connsiteY37" fmla="*/ 1343000 h 1480140"/>
                          <a:gd name="connsiteX38" fmla="*/ 189985 w 1426970"/>
                          <a:gd name="connsiteY38" fmla="*/ 1479982 h 1480140"/>
                          <a:gd name="connsiteX39" fmla="*/ 162531 w 1426970"/>
                          <a:gd name="connsiteY39" fmla="*/ 1458091 h 1480140"/>
                          <a:gd name="connsiteX40" fmla="*/ 151404 w 1426970"/>
                          <a:gd name="connsiteY40" fmla="*/ 1359403 h 1480140"/>
                          <a:gd name="connsiteX41" fmla="*/ 173295 w 1426970"/>
                          <a:gd name="connsiteY41" fmla="*/ 1331948 h 1480140"/>
                          <a:gd name="connsiteX42" fmla="*/ 900327 w 1426970"/>
                          <a:gd name="connsiteY42" fmla="*/ 1249976 h 1480140"/>
                          <a:gd name="connsiteX43" fmla="*/ 215139 w 1426970"/>
                          <a:gd name="connsiteY43" fmla="*/ 1249976 h 1480140"/>
                          <a:gd name="connsiteX44" fmla="*/ 204691 w 1426970"/>
                          <a:gd name="connsiteY44" fmla="*/ 1252344 h 1480140"/>
                          <a:gd name="connsiteX45" fmla="*/ 192415 w 1426970"/>
                          <a:gd name="connsiteY45" fmla="*/ 1250238 h 1480140"/>
                          <a:gd name="connsiteX46" fmla="*/ 192229 w 1426970"/>
                          <a:gd name="connsiteY46" fmla="*/ 1249976 h 1480140"/>
                          <a:gd name="connsiteX47" fmla="*/ 156422 w 1426970"/>
                          <a:gd name="connsiteY47" fmla="*/ 1249976 h 1480140"/>
                          <a:gd name="connsiteX48" fmla="*/ 140148 w 1426970"/>
                          <a:gd name="connsiteY48" fmla="*/ 1233702 h 1480140"/>
                          <a:gd name="connsiteX49" fmla="*/ 140148 w 1426970"/>
                          <a:gd name="connsiteY49" fmla="*/ 1168605 h 1480140"/>
                          <a:gd name="connsiteX50" fmla="*/ 156422 w 1426970"/>
                          <a:gd name="connsiteY50" fmla="*/ 1152331 h 1480140"/>
                          <a:gd name="connsiteX51" fmla="*/ 204215 w 1426970"/>
                          <a:gd name="connsiteY51" fmla="*/ 1152331 h 1480140"/>
                          <a:gd name="connsiteX52" fmla="*/ 1022110 w 1426970"/>
                          <a:gd name="connsiteY52" fmla="*/ 967003 h 1480140"/>
                          <a:gd name="connsiteX53" fmla="*/ 127074 w 1426970"/>
                          <a:gd name="connsiteY53" fmla="*/ 967003 h 1480140"/>
                          <a:gd name="connsiteX54" fmla="*/ 110799 w 1426970"/>
                          <a:gd name="connsiteY54" fmla="*/ 950729 h 1480140"/>
                          <a:gd name="connsiteX55" fmla="*/ 110799 w 1426970"/>
                          <a:gd name="connsiteY55" fmla="*/ 885632 h 1480140"/>
                          <a:gd name="connsiteX56" fmla="*/ 127074 w 1426970"/>
                          <a:gd name="connsiteY56" fmla="*/ 869358 h 1480140"/>
                          <a:gd name="connsiteX57" fmla="*/ 130650 w 1426970"/>
                          <a:gd name="connsiteY57" fmla="*/ 869358 h 1480140"/>
                          <a:gd name="connsiteX58" fmla="*/ 139721 w 1426970"/>
                          <a:gd name="connsiteY58" fmla="*/ 862943 h 1480140"/>
                          <a:gd name="connsiteX59" fmla="*/ 920676 w 1426970"/>
                          <a:gd name="connsiteY59" fmla="*/ 685984 h 1480140"/>
                          <a:gd name="connsiteX60" fmla="*/ 103057 w 1426970"/>
                          <a:gd name="connsiteY60" fmla="*/ 685984 h 1480140"/>
                          <a:gd name="connsiteX61" fmla="*/ 86783 w 1426970"/>
                          <a:gd name="connsiteY61" fmla="*/ 669710 h 1480140"/>
                          <a:gd name="connsiteX62" fmla="*/ 86783 w 1426970"/>
                          <a:gd name="connsiteY62" fmla="*/ 604613 h 1480140"/>
                          <a:gd name="connsiteX63" fmla="*/ 87418 w 1426970"/>
                          <a:gd name="connsiteY63" fmla="*/ 603080 h 1480140"/>
                          <a:gd name="connsiteX64" fmla="*/ 84056 w 1426970"/>
                          <a:gd name="connsiteY64" fmla="*/ 588240 h 1480140"/>
                          <a:gd name="connsiteX65" fmla="*/ 96331 w 1426970"/>
                          <a:gd name="connsiteY65" fmla="*/ 568772 h 1480140"/>
                          <a:gd name="connsiteX66" fmla="*/ 877281 w 1426970"/>
                          <a:gd name="connsiteY66" fmla="*/ 391815 h 1480140"/>
                          <a:gd name="connsiteX67" fmla="*/ 59666 w 1426970"/>
                          <a:gd name="connsiteY67" fmla="*/ 391815 h 1480140"/>
                          <a:gd name="connsiteX68" fmla="*/ 43391 w 1426970"/>
                          <a:gd name="connsiteY68" fmla="*/ 375541 h 1480140"/>
                          <a:gd name="connsiteX69" fmla="*/ 43392 w 1426970"/>
                          <a:gd name="connsiteY69" fmla="*/ 310444 h 1480140"/>
                          <a:gd name="connsiteX70" fmla="*/ 44028 w 1426970"/>
                          <a:gd name="connsiteY70" fmla="*/ 308909 h 1480140"/>
                          <a:gd name="connsiteX71" fmla="*/ 40665 w 1426970"/>
                          <a:gd name="connsiteY71" fmla="*/ 294069 h 1480140"/>
                          <a:gd name="connsiteX72" fmla="*/ 52940 w 1426970"/>
                          <a:gd name="connsiteY72" fmla="*/ 274601 h 1480140"/>
                          <a:gd name="connsiteX73" fmla="*/ 833884 w 1426970"/>
                          <a:gd name="connsiteY73" fmla="*/ 97645 h 1480140"/>
                          <a:gd name="connsiteX74" fmla="*/ 16274 w 1426970"/>
                          <a:gd name="connsiteY74" fmla="*/ 97645 h 1480140"/>
                          <a:gd name="connsiteX75" fmla="*/ 0 w 1426970"/>
                          <a:gd name="connsiteY75" fmla="*/ 81371 h 1480140"/>
                          <a:gd name="connsiteX76" fmla="*/ 0 w 1426970"/>
                          <a:gd name="connsiteY76" fmla="*/ 16274 h 1480140"/>
                          <a:gd name="connsiteX77" fmla="*/ 16274 w 1426970"/>
                          <a:gd name="connsiteY77" fmla="*/ 0 h 14801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</a:cxnLst>
                        <a:rect l="l" t="t" r="r" b="b"/>
                        <a:pathLst>
                          <a:path w="1426970" h="1480140">
                            <a:moveTo>
                              <a:pt x="16274" y="0"/>
                            </a:moveTo>
                            <a:lnTo>
                              <a:pt x="1256018" y="0"/>
                            </a:lnTo>
                            <a:cubicBezTo>
                              <a:pt x="1265006" y="0"/>
                              <a:pt x="1272292" y="7286"/>
                              <a:pt x="1272292" y="16274"/>
                            </a:cubicBezTo>
                            <a:lnTo>
                              <a:pt x="1272292" y="81371"/>
                            </a:lnTo>
                            <a:cubicBezTo>
                              <a:pt x="1272292" y="85865"/>
                              <a:pt x="1270470" y="89933"/>
                              <a:pt x="1267525" y="92878"/>
                            </a:cubicBezTo>
                            <a:lnTo>
                              <a:pt x="1267412" y="92925"/>
                            </a:lnTo>
                            <a:lnTo>
                              <a:pt x="1267105" y="94713"/>
                            </a:lnTo>
                            <a:cubicBezTo>
                              <a:pt x="1264884" y="98236"/>
                              <a:pt x="1261319" y="100911"/>
                              <a:pt x="1256936" y="101905"/>
                            </a:cubicBezTo>
                            <a:lnTo>
                              <a:pt x="408430" y="294170"/>
                            </a:lnTo>
                            <a:lnTo>
                              <a:pt x="1299409" y="294170"/>
                            </a:lnTo>
                            <a:cubicBezTo>
                              <a:pt x="1308397" y="294170"/>
                              <a:pt x="1315684" y="301456"/>
                              <a:pt x="1315684" y="310444"/>
                            </a:cubicBezTo>
                            <a:lnTo>
                              <a:pt x="1315684" y="375541"/>
                            </a:lnTo>
                            <a:cubicBezTo>
                              <a:pt x="1315684" y="380035"/>
                              <a:pt x="1313862" y="384103"/>
                              <a:pt x="1310917" y="387048"/>
                            </a:cubicBezTo>
                            <a:lnTo>
                              <a:pt x="1310803" y="387096"/>
                            </a:lnTo>
                            <a:lnTo>
                              <a:pt x="1310496" y="388884"/>
                            </a:lnTo>
                            <a:cubicBezTo>
                              <a:pt x="1308275" y="392407"/>
                              <a:pt x="1304709" y="395083"/>
                              <a:pt x="1300327" y="396075"/>
                            </a:cubicBezTo>
                            <a:lnTo>
                              <a:pt x="451826" y="588339"/>
                            </a:lnTo>
                            <a:lnTo>
                              <a:pt x="1342801" y="588339"/>
                            </a:lnTo>
                            <a:cubicBezTo>
                              <a:pt x="1351789" y="588339"/>
                              <a:pt x="1359075" y="595625"/>
                              <a:pt x="1359075" y="604613"/>
                            </a:cubicBezTo>
                            <a:lnTo>
                              <a:pt x="1359075" y="669710"/>
                            </a:lnTo>
                            <a:cubicBezTo>
                              <a:pt x="1359075" y="674204"/>
                              <a:pt x="1357253" y="678273"/>
                              <a:pt x="1354308" y="681218"/>
                            </a:cubicBezTo>
                            <a:lnTo>
                              <a:pt x="1354194" y="681265"/>
                            </a:lnTo>
                            <a:lnTo>
                              <a:pt x="1353887" y="683055"/>
                            </a:lnTo>
                            <a:cubicBezTo>
                              <a:pt x="1351665" y="686578"/>
                              <a:pt x="1348100" y="689253"/>
                              <a:pt x="1343717" y="690246"/>
                            </a:cubicBezTo>
                            <a:lnTo>
                              <a:pt x="553260" y="869358"/>
                            </a:lnTo>
                            <a:lnTo>
                              <a:pt x="1366817" y="869358"/>
                            </a:lnTo>
                            <a:cubicBezTo>
                              <a:pt x="1375805" y="869358"/>
                              <a:pt x="1383091" y="876644"/>
                              <a:pt x="1383091" y="885632"/>
                            </a:cubicBezTo>
                            <a:lnTo>
                              <a:pt x="1383092" y="898767"/>
                            </a:lnTo>
                            <a:lnTo>
                              <a:pt x="1384997" y="901462"/>
                            </a:lnTo>
                            <a:lnTo>
                              <a:pt x="1399383" y="964949"/>
                            </a:lnTo>
                            <a:cubicBezTo>
                              <a:pt x="1401369" y="973715"/>
                              <a:pt x="1395874" y="982431"/>
                              <a:pt x="1387108" y="984417"/>
                            </a:cubicBezTo>
                            <a:lnTo>
                              <a:pt x="646066" y="1152331"/>
                            </a:lnTo>
                            <a:lnTo>
                              <a:pt x="1396166" y="1152331"/>
                            </a:lnTo>
                            <a:cubicBezTo>
                              <a:pt x="1405154" y="1152331"/>
                              <a:pt x="1412440" y="1159617"/>
                              <a:pt x="1412440" y="1168605"/>
                            </a:cubicBezTo>
                            <a:lnTo>
                              <a:pt x="1412440" y="1210986"/>
                            </a:lnTo>
                            <a:lnTo>
                              <a:pt x="1415685" y="1216857"/>
                            </a:lnTo>
                            <a:lnTo>
                              <a:pt x="1426812" y="1315545"/>
                            </a:lnTo>
                            <a:cubicBezTo>
                              <a:pt x="1428348" y="1329172"/>
                              <a:pt x="1418548" y="1341463"/>
                              <a:pt x="1404921" y="1343000"/>
                            </a:cubicBezTo>
                            <a:lnTo>
                              <a:pt x="189985" y="1479982"/>
                            </a:lnTo>
                            <a:cubicBezTo>
                              <a:pt x="176358" y="1481518"/>
                              <a:pt x="164067" y="1471718"/>
                              <a:pt x="162531" y="1458091"/>
                            </a:cubicBezTo>
                            <a:lnTo>
                              <a:pt x="151404" y="1359403"/>
                            </a:lnTo>
                            <a:cubicBezTo>
                              <a:pt x="149867" y="1345776"/>
                              <a:pt x="159668" y="1333484"/>
                              <a:pt x="173295" y="1331948"/>
                            </a:cubicBezTo>
                            <a:lnTo>
                              <a:pt x="900327" y="1249976"/>
                            </a:lnTo>
                            <a:lnTo>
                              <a:pt x="215139" y="1249976"/>
                            </a:lnTo>
                            <a:lnTo>
                              <a:pt x="204691" y="1252344"/>
                            </a:lnTo>
                            <a:cubicBezTo>
                              <a:pt x="200308" y="1253337"/>
                              <a:pt x="195938" y="1252460"/>
                              <a:pt x="192415" y="1250238"/>
                            </a:cubicBezTo>
                            <a:lnTo>
                              <a:pt x="192229" y="1249976"/>
                            </a:lnTo>
                            <a:lnTo>
                              <a:pt x="156422" y="1249976"/>
                            </a:lnTo>
                            <a:cubicBezTo>
                              <a:pt x="147434" y="1249976"/>
                              <a:pt x="140148" y="1242690"/>
                              <a:pt x="140148" y="1233702"/>
                            </a:cubicBezTo>
                            <a:lnTo>
                              <a:pt x="140148" y="1168605"/>
                            </a:lnTo>
                            <a:cubicBezTo>
                              <a:pt x="140148" y="1159617"/>
                              <a:pt x="147434" y="1152331"/>
                              <a:pt x="156422" y="1152331"/>
                            </a:cubicBezTo>
                            <a:lnTo>
                              <a:pt x="204215" y="1152331"/>
                            </a:lnTo>
                            <a:lnTo>
                              <a:pt x="1022110" y="967003"/>
                            </a:lnTo>
                            <a:lnTo>
                              <a:pt x="127074" y="967003"/>
                            </a:lnTo>
                            <a:cubicBezTo>
                              <a:pt x="118085" y="967003"/>
                              <a:pt x="110799" y="959717"/>
                              <a:pt x="110799" y="950729"/>
                            </a:cubicBezTo>
                            <a:lnTo>
                              <a:pt x="110799" y="885632"/>
                            </a:lnTo>
                            <a:cubicBezTo>
                              <a:pt x="110799" y="876644"/>
                              <a:pt x="118085" y="869358"/>
                              <a:pt x="127074" y="869358"/>
                            </a:cubicBezTo>
                            <a:lnTo>
                              <a:pt x="130650" y="869358"/>
                            </a:lnTo>
                            <a:lnTo>
                              <a:pt x="139721" y="862943"/>
                            </a:lnTo>
                            <a:lnTo>
                              <a:pt x="920676" y="685984"/>
                            </a:lnTo>
                            <a:lnTo>
                              <a:pt x="103057" y="685984"/>
                            </a:lnTo>
                            <a:cubicBezTo>
                              <a:pt x="94069" y="685984"/>
                              <a:pt x="86783" y="678698"/>
                              <a:pt x="86783" y="669710"/>
                            </a:cubicBezTo>
                            <a:lnTo>
                              <a:pt x="86783" y="604613"/>
                            </a:lnTo>
                            <a:lnTo>
                              <a:pt x="87418" y="603080"/>
                            </a:lnTo>
                            <a:lnTo>
                              <a:pt x="84056" y="588240"/>
                            </a:lnTo>
                            <a:cubicBezTo>
                              <a:pt x="82069" y="579474"/>
                              <a:pt x="87565" y="570758"/>
                              <a:pt x="96331" y="568772"/>
                            </a:cubicBezTo>
                            <a:lnTo>
                              <a:pt x="877281" y="391815"/>
                            </a:lnTo>
                            <a:lnTo>
                              <a:pt x="59666" y="391815"/>
                            </a:lnTo>
                            <a:cubicBezTo>
                              <a:pt x="50678" y="391815"/>
                              <a:pt x="43391" y="384529"/>
                              <a:pt x="43391" y="375541"/>
                            </a:cubicBezTo>
                            <a:lnTo>
                              <a:pt x="43392" y="310444"/>
                            </a:lnTo>
                            <a:lnTo>
                              <a:pt x="44028" y="308909"/>
                            </a:lnTo>
                            <a:lnTo>
                              <a:pt x="40665" y="294069"/>
                            </a:lnTo>
                            <a:cubicBezTo>
                              <a:pt x="38679" y="285303"/>
                              <a:pt x="44174" y="276587"/>
                              <a:pt x="52940" y="274601"/>
                            </a:cubicBezTo>
                            <a:lnTo>
                              <a:pt x="833884" y="97645"/>
                            </a:lnTo>
                            <a:lnTo>
                              <a:pt x="16274" y="97645"/>
                            </a:lnTo>
                            <a:cubicBezTo>
                              <a:pt x="7286" y="97645"/>
                              <a:pt x="0" y="90359"/>
                              <a:pt x="0" y="81371"/>
                            </a:cubicBezTo>
                            <a:lnTo>
                              <a:pt x="0" y="16274"/>
                            </a:lnTo>
                            <a:cubicBezTo>
                              <a:pt x="0" y="7286"/>
                              <a:pt x="7286" y="0"/>
                              <a:pt x="1627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2">
                          <a:lumMod val="5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86" name="Freeform: Shape 85">
                        <a:extLst>
                          <a:ext uri="{FF2B5EF4-FFF2-40B4-BE49-F238E27FC236}">
                            <a16:creationId xmlns:a16="http://schemas.microsoft.com/office/drawing/2014/main" id="{0DCF75E0-5D2A-44FD-8FB2-4F2F5D39C2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00600" y="1531620"/>
                        <a:ext cx="1882140" cy="4030980"/>
                      </a:xfrm>
                      <a:custGeom>
                        <a:avLst/>
                        <a:gdLst>
                          <a:gd name="connsiteX0" fmla="*/ 147815 w 1882140"/>
                          <a:gd name="connsiteY0" fmla="*/ 60960 h 4030980"/>
                          <a:gd name="connsiteX1" fmla="*/ 68580 w 1882140"/>
                          <a:gd name="connsiteY1" fmla="*/ 140195 h 4030980"/>
                          <a:gd name="connsiteX2" fmla="*/ 68580 w 1882140"/>
                          <a:gd name="connsiteY2" fmla="*/ 3890785 h 4030980"/>
                          <a:gd name="connsiteX3" fmla="*/ 147815 w 1882140"/>
                          <a:gd name="connsiteY3" fmla="*/ 3970020 h 4030980"/>
                          <a:gd name="connsiteX4" fmla="*/ 1741945 w 1882140"/>
                          <a:gd name="connsiteY4" fmla="*/ 3970020 h 4030980"/>
                          <a:gd name="connsiteX5" fmla="*/ 1821180 w 1882140"/>
                          <a:gd name="connsiteY5" fmla="*/ 3890785 h 4030980"/>
                          <a:gd name="connsiteX6" fmla="*/ 1821180 w 1882140"/>
                          <a:gd name="connsiteY6" fmla="*/ 140195 h 4030980"/>
                          <a:gd name="connsiteX7" fmla="*/ 1741945 w 1882140"/>
                          <a:gd name="connsiteY7" fmla="*/ 60960 h 4030980"/>
                          <a:gd name="connsiteX8" fmla="*/ 85092 w 1882140"/>
                          <a:gd name="connsiteY8" fmla="*/ 0 h 4030980"/>
                          <a:gd name="connsiteX9" fmla="*/ 1797048 w 1882140"/>
                          <a:gd name="connsiteY9" fmla="*/ 0 h 4030980"/>
                          <a:gd name="connsiteX10" fmla="*/ 1882140 w 1882140"/>
                          <a:gd name="connsiteY10" fmla="*/ 85092 h 4030980"/>
                          <a:gd name="connsiteX11" fmla="*/ 1882140 w 1882140"/>
                          <a:gd name="connsiteY11" fmla="*/ 3945888 h 4030980"/>
                          <a:gd name="connsiteX12" fmla="*/ 1797048 w 1882140"/>
                          <a:gd name="connsiteY12" fmla="*/ 4030980 h 4030980"/>
                          <a:gd name="connsiteX13" fmla="*/ 85092 w 1882140"/>
                          <a:gd name="connsiteY13" fmla="*/ 4030980 h 4030980"/>
                          <a:gd name="connsiteX14" fmla="*/ 0 w 1882140"/>
                          <a:gd name="connsiteY14" fmla="*/ 3945888 h 4030980"/>
                          <a:gd name="connsiteX15" fmla="*/ 0 w 1882140"/>
                          <a:gd name="connsiteY15" fmla="*/ 85092 h 4030980"/>
                          <a:gd name="connsiteX16" fmla="*/ 85092 w 1882140"/>
                          <a:gd name="connsiteY16" fmla="*/ 0 h 40309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882140" h="4030980">
                            <a:moveTo>
                              <a:pt x="147815" y="60960"/>
                            </a:moveTo>
                            <a:cubicBezTo>
                              <a:pt x="104055" y="60960"/>
                              <a:pt x="68580" y="96435"/>
                              <a:pt x="68580" y="140195"/>
                            </a:cubicBezTo>
                            <a:lnTo>
                              <a:pt x="68580" y="3890785"/>
                            </a:lnTo>
                            <a:cubicBezTo>
                              <a:pt x="68580" y="3934545"/>
                              <a:pt x="104055" y="3970020"/>
                              <a:pt x="147815" y="3970020"/>
                            </a:cubicBezTo>
                            <a:lnTo>
                              <a:pt x="1741945" y="3970020"/>
                            </a:lnTo>
                            <a:cubicBezTo>
                              <a:pt x="1785705" y="3970020"/>
                              <a:pt x="1821180" y="3934545"/>
                              <a:pt x="1821180" y="3890785"/>
                            </a:cubicBezTo>
                            <a:lnTo>
                              <a:pt x="1821180" y="140195"/>
                            </a:lnTo>
                            <a:cubicBezTo>
                              <a:pt x="1821180" y="96435"/>
                              <a:pt x="1785705" y="60960"/>
                              <a:pt x="1741945" y="60960"/>
                            </a:cubicBezTo>
                            <a:close/>
                            <a:moveTo>
                              <a:pt x="85092" y="0"/>
                            </a:moveTo>
                            <a:lnTo>
                              <a:pt x="1797048" y="0"/>
                            </a:lnTo>
                            <a:cubicBezTo>
                              <a:pt x="1844043" y="0"/>
                              <a:pt x="1882140" y="38097"/>
                              <a:pt x="1882140" y="85092"/>
                            </a:cubicBezTo>
                            <a:lnTo>
                              <a:pt x="1882140" y="3945888"/>
                            </a:lnTo>
                            <a:cubicBezTo>
                              <a:pt x="1882140" y="3992883"/>
                              <a:pt x="1844043" y="4030980"/>
                              <a:pt x="1797048" y="4030980"/>
                            </a:cubicBezTo>
                            <a:lnTo>
                              <a:pt x="85092" y="4030980"/>
                            </a:lnTo>
                            <a:cubicBezTo>
                              <a:pt x="38097" y="4030980"/>
                              <a:pt x="0" y="3992883"/>
                              <a:pt x="0" y="3945888"/>
                            </a:cubicBezTo>
                            <a:lnTo>
                              <a:pt x="0" y="85092"/>
                            </a:lnTo>
                            <a:cubicBezTo>
                              <a:pt x="0" y="38097"/>
                              <a:pt x="38097" y="0"/>
                              <a:pt x="8509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87" name="Rectangle: Rounded Corners 86">
                        <a:extLst>
                          <a:ext uri="{FF2B5EF4-FFF2-40B4-BE49-F238E27FC236}">
                            <a16:creationId xmlns:a16="http://schemas.microsoft.com/office/drawing/2014/main" id="{C8A57BE0-0152-434C-95C6-5DE90C4D2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0160" y="3820160"/>
                        <a:ext cx="1310640" cy="287020"/>
                      </a:xfrm>
                      <a:prstGeom prst="round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88" name="Trapezoid 87">
                        <a:extLst>
                          <a:ext uri="{FF2B5EF4-FFF2-40B4-BE49-F238E27FC236}">
                            <a16:creationId xmlns:a16="http://schemas.microsoft.com/office/drawing/2014/main" id="{4C9C52EC-6274-4C8E-AD8A-D25A6DD6A337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5103493" y="1604931"/>
                        <a:ext cx="1272541" cy="961103"/>
                      </a:xfrm>
                      <a:prstGeom prst="trapezoid">
                        <a:avLst>
                          <a:gd name="adj" fmla="val 13987"/>
                        </a:avLst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81" name="Trapezoid 80">
                      <a:extLst>
                        <a:ext uri="{FF2B5EF4-FFF2-40B4-BE49-F238E27FC236}">
                          <a16:creationId xmlns:a16="http://schemas.microsoft.com/office/drawing/2014/main" id="{CEC97B53-5303-4F1A-A3A5-18E0119ABE8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2540" y="284035"/>
                      <a:ext cx="388620" cy="157926"/>
                    </a:xfrm>
                    <a:prstGeom prst="trapezoid">
                      <a:avLst>
                        <a:gd name="adj" fmla="val 13987"/>
                      </a:avLst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2" name="Rectangle 81">
                      <a:extLst>
                        <a:ext uri="{FF2B5EF4-FFF2-40B4-BE49-F238E27FC236}">
                          <a16:creationId xmlns:a16="http://schemas.microsoft.com/office/drawing/2014/main" id="{CA8D064E-4071-4176-8C34-D1DB7E41907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1270" y="452120"/>
                      <a:ext cx="391160" cy="218440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3" name="Rectangle 82">
                      <a:extLst>
                        <a:ext uri="{FF2B5EF4-FFF2-40B4-BE49-F238E27FC236}">
                          <a16:creationId xmlns:a16="http://schemas.microsoft.com/office/drawing/2014/main" id="{DEDF944B-BD85-444F-8255-B4604C56AD6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63195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4" name="Rectangle 83">
                      <a:extLst>
                        <a:ext uri="{FF2B5EF4-FFF2-40B4-BE49-F238E27FC236}">
                          <a16:creationId xmlns:a16="http://schemas.microsoft.com/office/drawing/2014/main" id="{F3A99C15-81C1-43F1-AA2A-DB2F2C35590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28397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11831504-FC49-430E-B552-486F9A2FC823}"/>
                    </a:ext>
                  </a:extLst>
                </p:cNvPr>
                <p:cNvGrpSpPr/>
                <p:nvPr/>
              </p:nvGrpSpPr>
              <p:grpSpPr>
                <a:xfrm>
                  <a:off x="4000500" y="2334768"/>
                  <a:ext cx="4225290" cy="3712971"/>
                  <a:chOff x="4000500" y="2334768"/>
                  <a:chExt cx="4225290" cy="3712971"/>
                </a:xfrm>
              </p:grpSpPr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id="{57B98CD8-978A-4409-83FA-14740DF9ABC8}"/>
                      </a:ext>
                    </a:extLst>
                  </p:cNvPr>
                  <p:cNvSpPr/>
                  <p:nvPr/>
                </p:nvSpPr>
                <p:spPr>
                  <a:xfrm>
                    <a:off x="5957843" y="2334768"/>
                    <a:ext cx="298704" cy="593217"/>
                  </a:xfrm>
                  <a:custGeom>
                    <a:avLst/>
                    <a:gdLst>
                      <a:gd name="connsiteX0" fmla="*/ 0 w 298704"/>
                      <a:gd name="connsiteY0" fmla="*/ 0 h 593217"/>
                      <a:gd name="connsiteX1" fmla="*/ 298704 w 298704"/>
                      <a:gd name="connsiteY1" fmla="*/ 0 h 593217"/>
                      <a:gd name="connsiteX2" fmla="*/ 298704 w 298704"/>
                      <a:gd name="connsiteY2" fmla="*/ 536448 h 593217"/>
                      <a:gd name="connsiteX3" fmla="*/ 275082 w 298704"/>
                      <a:gd name="connsiteY3" fmla="*/ 536448 h 593217"/>
                      <a:gd name="connsiteX4" fmla="*/ 275082 w 298704"/>
                      <a:gd name="connsiteY4" fmla="*/ 593217 h 593217"/>
                      <a:gd name="connsiteX5" fmla="*/ 23622 w 298704"/>
                      <a:gd name="connsiteY5" fmla="*/ 593217 h 593217"/>
                      <a:gd name="connsiteX6" fmla="*/ 23622 w 298704"/>
                      <a:gd name="connsiteY6" fmla="*/ 536448 h 593217"/>
                      <a:gd name="connsiteX7" fmla="*/ 0 w 298704"/>
                      <a:gd name="connsiteY7" fmla="*/ 536448 h 5932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98704" h="593217">
                        <a:moveTo>
                          <a:pt x="0" y="0"/>
                        </a:moveTo>
                        <a:lnTo>
                          <a:pt x="298704" y="0"/>
                        </a:lnTo>
                        <a:lnTo>
                          <a:pt x="298704" y="536448"/>
                        </a:lnTo>
                        <a:lnTo>
                          <a:pt x="275082" y="536448"/>
                        </a:lnTo>
                        <a:lnTo>
                          <a:pt x="275082" y="593217"/>
                        </a:lnTo>
                        <a:lnTo>
                          <a:pt x="23622" y="593217"/>
                        </a:lnTo>
                        <a:lnTo>
                          <a:pt x="23622" y="536448"/>
                        </a:lnTo>
                        <a:lnTo>
                          <a:pt x="0" y="536448"/>
                        </a:lnTo>
                        <a:close/>
                      </a:path>
                    </a:pathLst>
                  </a:custGeom>
                  <a:solidFill>
                    <a:srgbClr val="DD2B2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049CAD57-62BC-4818-81F5-C28088697468}"/>
                      </a:ext>
                    </a:extLst>
                  </p:cNvPr>
                  <p:cNvSpPr/>
                  <p:nvPr/>
                </p:nvSpPr>
                <p:spPr>
                  <a:xfrm>
                    <a:off x="6058618" y="2769870"/>
                    <a:ext cx="97155" cy="62865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3A7495BE-E283-4458-87A2-E5BDD533DB55}"/>
                      </a:ext>
                    </a:extLst>
                  </p:cNvPr>
                  <p:cNvSpPr/>
                  <p:nvPr/>
                </p:nvSpPr>
                <p:spPr>
                  <a:xfrm>
                    <a:off x="4931816" y="2998500"/>
                    <a:ext cx="2350758" cy="3049239"/>
                  </a:xfrm>
                  <a:custGeom>
                    <a:avLst/>
                    <a:gdLst>
                      <a:gd name="connsiteX0" fmla="*/ 0 w 2341984"/>
                      <a:gd name="connsiteY0" fmla="*/ 0 h 1129004"/>
                      <a:gd name="connsiteX1" fmla="*/ 2341984 w 2341984"/>
                      <a:gd name="connsiteY1" fmla="*/ 0 h 1129004"/>
                      <a:gd name="connsiteX2" fmla="*/ 2341984 w 2341984"/>
                      <a:gd name="connsiteY2" fmla="*/ 326572 h 1129004"/>
                      <a:gd name="connsiteX3" fmla="*/ 1436915 w 2341984"/>
                      <a:gd name="connsiteY3" fmla="*/ 326572 h 1129004"/>
                      <a:gd name="connsiteX4" fmla="*/ 1436915 w 2341984"/>
                      <a:gd name="connsiteY4" fmla="*/ 1129004 h 1129004"/>
                      <a:gd name="connsiteX5" fmla="*/ 905070 w 2341984"/>
                      <a:gd name="connsiteY5" fmla="*/ 1129004 h 1129004"/>
                      <a:gd name="connsiteX6" fmla="*/ 905070 w 2341984"/>
                      <a:gd name="connsiteY6" fmla="*/ 326572 h 1129004"/>
                      <a:gd name="connsiteX7" fmla="*/ 0 w 2341984"/>
                      <a:gd name="connsiteY7" fmla="*/ 326572 h 1129004"/>
                      <a:gd name="connsiteX0" fmla="*/ 0 w 2341984"/>
                      <a:gd name="connsiteY0" fmla="*/ 0 h 4499077"/>
                      <a:gd name="connsiteX1" fmla="*/ 2341984 w 2341984"/>
                      <a:gd name="connsiteY1" fmla="*/ 0 h 4499077"/>
                      <a:gd name="connsiteX2" fmla="*/ 2341984 w 2341984"/>
                      <a:gd name="connsiteY2" fmla="*/ 326572 h 4499077"/>
                      <a:gd name="connsiteX3" fmla="*/ 1436915 w 2341984"/>
                      <a:gd name="connsiteY3" fmla="*/ 326572 h 4499077"/>
                      <a:gd name="connsiteX4" fmla="*/ 1436915 w 2341984"/>
                      <a:gd name="connsiteY4" fmla="*/ 1129004 h 4499077"/>
                      <a:gd name="connsiteX5" fmla="*/ 884705 w 2341984"/>
                      <a:gd name="connsiteY5" fmla="*/ 4499077 h 4499077"/>
                      <a:gd name="connsiteX6" fmla="*/ 905070 w 2341984"/>
                      <a:gd name="connsiteY6" fmla="*/ 326572 h 4499077"/>
                      <a:gd name="connsiteX7" fmla="*/ 0 w 2341984"/>
                      <a:gd name="connsiteY7" fmla="*/ 326572 h 4499077"/>
                      <a:gd name="connsiteX8" fmla="*/ 0 w 2341984"/>
                      <a:gd name="connsiteY8" fmla="*/ 0 h 4499077"/>
                      <a:gd name="connsiteX0" fmla="*/ 0 w 2341984"/>
                      <a:gd name="connsiteY0" fmla="*/ 0 h 4499077"/>
                      <a:gd name="connsiteX1" fmla="*/ 2341984 w 2341984"/>
                      <a:gd name="connsiteY1" fmla="*/ 0 h 4499077"/>
                      <a:gd name="connsiteX2" fmla="*/ 2341984 w 2341984"/>
                      <a:gd name="connsiteY2" fmla="*/ 326572 h 4499077"/>
                      <a:gd name="connsiteX3" fmla="*/ 1436915 w 2341984"/>
                      <a:gd name="connsiteY3" fmla="*/ 326572 h 4499077"/>
                      <a:gd name="connsiteX4" fmla="*/ 1467463 w 2341984"/>
                      <a:gd name="connsiteY4" fmla="*/ 4499077 h 4499077"/>
                      <a:gd name="connsiteX5" fmla="*/ 884705 w 2341984"/>
                      <a:gd name="connsiteY5" fmla="*/ 4499077 h 4499077"/>
                      <a:gd name="connsiteX6" fmla="*/ 905070 w 2341984"/>
                      <a:gd name="connsiteY6" fmla="*/ 326572 h 4499077"/>
                      <a:gd name="connsiteX7" fmla="*/ 0 w 2341984"/>
                      <a:gd name="connsiteY7" fmla="*/ 326572 h 4499077"/>
                      <a:gd name="connsiteX8" fmla="*/ 0 w 2341984"/>
                      <a:gd name="connsiteY8" fmla="*/ 0 h 4499077"/>
                      <a:gd name="connsiteX0" fmla="*/ 0 w 2341984"/>
                      <a:gd name="connsiteY0" fmla="*/ 0 h 4524694"/>
                      <a:gd name="connsiteX1" fmla="*/ 2341984 w 2341984"/>
                      <a:gd name="connsiteY1" fmla="*/ 0 h 4524694"/>
                      <a:gd name="connsiteX2" fmla="*/ 2341984 w 2341984"/>
                      <a:gd name="connsiteY2" fmla="*/ 326572 h 4524694"/>
                      <a:gd name="connsiteX3" fmla="*/ 1436915 w 2341984"/>
                      <a:gd name="connsiteY3" fmla="*/ 326572 h 4524694"/>
                      <a:gd name="connsiteX4" fmla="*/ 1467463 w 2341984"/>
                      <a:gd name="connsiteY4" fmla="*/ 4499077 h 4524694"/>
                      <a:gd name="connsiteX5" fmla="*/ 877068 w 2341984"/>
                      <a:gd name="connsiteY5" fmla="*/ 4524694 h 4524694"/>
                      <a:gd name="connsiteX6" fmla="*/ 905070 w 2341984"/>
                      <a:gd name="connsiteY6" fmla="*/ 326572 h 4524694"/>
                      <a:gd name="connsiteX7" fmla="*/ 0 w 2341984"/>
                      <a:gd name="connsiteY7" fmla="*/ 326572 h 4524694"/>
                      <a:gd name="connsiteX8" fmla="*/ 0 w 2341984"/>
                      <a:gd name="connsiteY8" fmla="*/ 0 h 4524694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36915 w 2341984"/>
                      <a:gd name="connsiteY3" fmla="*/ 326572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90507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71281 w 2341984"/>
                      <a:gd name="connsiteY3" fmla="*/ 329419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90507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71281 w 2341984"/>
                      <a:gd name="connsiteY3" fmla="*/ 329419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88025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7712"/>
                      <a:gd name="connsiteY0" fmla="*/ 19924 h 4553157"/>
                      <a:gd name="connsiteX1" fmla="*/ 2347712 w 2347712"/>
                      <a:gd name="connsiteY1" fmla="*/ 0 h 4553157"/>
                      <a:gd name="connsiteX2" fmla="*/ 2341984 w 2347712"/>
                      <a:gd name="connsiteY2" fmla="*/ 346496 h 4553157"/>
                      <a:gd name="connsiteX3" fmla="*/ 1471281 w 2347712"/>
                      <a:gd name="connsiteY3" fmla="*/ 349343 h 4553157"/>
                      <a:gd name="connsiteX4" fmla="*/ 1463644 w 2347712"/>
                      <a:gd name="connsiteY4" fmla="*/ 4553157 h 4553157"/>
                      <a:gd name="connsiteX5" fmla="*/ 877068 w 2347712"/>
                      <a:gd name="connsiteY5" fmla="*/ 4544618 h 4553157"/>
                      <a:gd name="connsiteX6" fmla="*/ 880250 w 2347712"/>
                      <a:gd name="connsiteY6" fmla="*/ 346496 h 4553157"/>
                      <a:gd name="connsiteX7" fmla="*/ 0 w 2347712"/>
                      <a:gd name="connsiteY7" fmla="*/ 346496 h 4553157"/>
                      <a:gd name="connsiteX8" fmla="*/ 0 w 2347712"/>
                      <a:gd name="connsiteY8" fmla="*/ 19924 h 4553157"/>
                      <a:gd name="connsiteX0" fmla="*/ 0 w 2351530"/>
                      <a:gd name="connsiteY0" fmla="*/ 0 h 4556003"/>
                      <a:gd name="connsiteX1" fmla="*/ 2351530 w 2351530"/>
                      <a:gd name="connsiteY1" fmla="*/ 2846 h 4556003"/>
                      <a:gd name="connsiteX2" fmla="*/ 2345802 w 2351530"/>
                      <a:gd name="connsiteY2" fmla="*/ 349342 h 4556003"/>
                      <a:gd name="connsiteX3" fmla="*/ 1475099 w 2351530"/>
                      <a:gd name="connsiteY3" fmla="*/ 352189 h 4556003"/>
                      <a:gd name="connsiteX4" fmla="*/ 1467462 w 2351530"/>
                      <a:gd name="connsiteY4" fmla="*/ 4556003 h 4556003"/>
                      <a:gd name="connsiteX5" fmla="*/ 880886 w 2351530"/>
                      <a:gd name="connsiteY5" fmla="*/ 4547464 h 4556003"/>
                      <a:gd name="connsiteX6" fmla="*/ 884068 w 2351530"/>
                      <a:gd name="connsiteY6" fmla="*/ 349342 h 4556003"/>
                      <a:gd name="connsiteX7" fmla="*/ 3818 w 2351530"/>
                      <a:gd name="connsiteY7" fmla="*/ 349342 h 4556003"/>
                      <a:gd name="connsiteX8" fmla="*/ 0 w 2351530"/>
                      <a:gd name="connsiteY8" fmla="*/ 0 h 4556003"/>
                      <a:gd name="connsiteX0" fmla="*/ 2140 w 2353670"/>
                      <a:gd name="connsiteY0" fmla="*/ 0 h 4556003"/>
                      <a:gd name="connsiteX1" fmla="*/ 2353670 w 2353670"/>
                      <a:gd name="connsiteY1" fmla="*/ 2846 h 4556003"/>
                      <a:gd name="connsiteX2" fmla="*/ 2347942 w 2353670"/>
                      <a:gd name="connsiteY2" fmla="*/ 349342 h 4556003"/>
                      <a:gd name="connsiteX3" fmla="*/ 1477239 w 2353670"/>
                      <a:gd name="connsiteY3" fmla="*/ 352189 h 4556003"/>
                      <a:gd name="connsiteX4" fmla="*/ 1469602 w 2353670"/>
                      <a:gd name="connsiteY4" fmla="*/ 4556003 h 4556003"/>
                      <a:gd name="connsiteX5" fmla="*/ 883026 w 2353670"/>
                      <a:gd name="connsiteY5" fmla="*/ 4547464 h 4556003"/>
                      <a:gd name="connsiteX6" fmla="*/ 886208 w 2353670"/>
                      <a:gd name="connsiteY6" fmla="*/ 349342 h 4556003"/>
                      <a:gd name="connsiteX7" fmla="*/ 231 w 2353670"/>
                      <a:gd name="connsiteY7" fmla="*/ 349341 h 4556003"/>
                      <a:gd name="connsiteX8" fmla="*/ 2140 w 2353670"/>
                      <a:gd name="connsiteY8" fmla="*/ 0 h 4556003"/>
                      <a:gd name="connsiteX0" fmla="*/ 2140 w 2355974"/>
                      <a:gd name="connsiteY0" fmla="*/ 0 h 4556003"/>
                      <a:gd name="connsiteX1" fmla="*/ 2353670 w 2355974"/>
                      <a:gd name="connsiteY1" fmla="*/ 2846 h 4556003"/>
                      <a:gd name="connsiteX2" fmla="*/ 2355579 w 2355974"/>
                      <a:gd name="connsiteY2" fmla="*/ 349341 h 4556003"/>
                      <a:gd name="connsiteX3" fmla="*/ 1477239 w 2355974"/>
                      <a:gd name="connsiteY3" fmla="*/ 352189 h 4556003"/>
                      <a:gd name="connsiteX4" fmla="*/ 1469602 w 2355974"/>
                      <a:gd name="connsiteY4" fmla="*/ 4556003 h 4556003"/>
                      <a:gd name="connsiteX5" fmla="*/ 883026 w 2355974"/>
                      <a:gd name="connsiteY5" fmla="*/ 4547464 h 4556003"/>
                      <a:gd name="connsiteX6" fmla="*/ 886208 w 2355974"/>
                      <a:gd name="connsiteY6" fmla="*/ 349342 h 4556003"/>
                      <a:gd name="connsiteX7" fmla="*/ 231 w 2355974"/>
                      <a:gd name="connsiteY7" fmla="*/ 349341 h 4556003"/>
                      <a:gd name="connsiteX8" fmla="*/ 2140 w 2355974"/>
                      <a:gd name="connsiteY8" fmla="*/ 0 h 4556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55974" h="4556003">
                        <a:moveTo>
                          <a:pt x="2140" y="0"/>
                        </a:moveTo>
                        <a:lnTo>
                          <a:pt x="2353670" y="2846"/>
                        </a:lnTo>
                        <a:cubicBezTo>
                          <a:pt x="2351761" y="118345"/>
                          <a:pt x="2357488" y="233842"/>
                          <a:pt x="2355579" y="349341"/>
                        </a:cubicBezTo>
                        <a:lnTo>
                          <a:pt x="1477239" y="352189"/>
                        </a:lnTo>
                        <a:cubicBezTo>
                          <a:pt x="1474693" y="1753460"/>
                          <a:pt x="1472148" y="3154732"/>
                          <a:pt x="1469602" y="4556003"/>
                        </a:cubicBezTo>
                        <a:lnTo>
                          <a:pt x="883026" y="4547464"/>
                        </a:lnTo>
                        <a:cubicBezTo>
                          <a:pt x="889814" y="3156629"/>
                          <a:pt x="879420" y="1740177"/>
                          <a:pt x="886208" y="349342"/>
                        </a:cubicBezTo>
                        <a:lnTo>
                          <a:pt x="231" y="349341"/>
                        </a:lnTo>
                        <a:cubicBezTo>
                          <a:pt x="-1042" y="232894"/>
                          <a:pt x="3413" y="116447"/>
                          <a:pt x="2140" y="0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60" name="Group 59">
                    <a:extLst>
                      <a:ext uri="{FF2B5EF4-FFF2-40B4-BE49-F238E27FC236}">
                        <a16:creationId xmlns:a16="http://schemas.microsoft.com/office/drawing/2014/main" id="{6493B78B-C0B0-46D0-AE0D-7FA296056EEA}"/>
                      </a:ext>
                    </a:extLst>
                  </p:cNvPr>
                  <p:cNvGrpSpPr/>
                  <p:nvPr/>
                </p:nvGrpSpPr>
                <p:grpSpPr>
                  <a:xfrm>
                    <a:off x="4585334" y="3000374"/>
                    <a:ext cx="411481" cy="504824"/>
                    <a:chOff x="4585334" y="3000374"/>
                    <a:chExt cx="411481" cy="504824"/>
                  </a:xfrm>
                </p:grpSpPr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67064EC3-BC08-4ABD-8436-9FACD52315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5334" y="3000374"/>
                      <a:ext cx="411481" cy="504824"/>
                    </a:xfrm>
                    <a:custGeom>
                      <a:avLst/>
                      <a:gdLst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3718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480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099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411481" h="504824">
                          <a:moveTo>
                            <a:pt x="0" y="0"/>
                          </a:moveTo>
                          <a:lnTo>
                            <a:pt x="337185" y="0"/>
                          </a:lnTo>
                          <a:lnTo>
                            <a:pt x="337185" y="43815"/>
                          </a:lnTo>
                          <a:lnTo>
                            <a:pt x="337185" y="45719"/>
                          </a:lnTo>
                          <a:lnTo>
                            <a:pt x="340995" y="459105"/>
                          </a:lnTo>
                          <a:lnTo>
                            <a:pt x="411481" y="459105"/>
                          </a:lnTo>
                          <a:lnTo>
                            <a:pt x="411481" y="504824"/>
                          </a:lnTo>
                          <a:lnTo>
                            <a:pt x="291466" y="504824"/>
                          </a:lnTo>
                          <a:lnTo>
                            <a:pt x="291466" y="461010"/>
                          </a:lnTo>
                          <a:lnTo>
                            <a:pt x="291466" y="459105"/>
                          </a:lnTo>
                          <a:lnTo>
                            <a:pt x="291466" y="45719"/>
                          </a:lnTo>
                          <a:lnTo>
                            <a:pt x="22860" y="4571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5" name="Rectangle 74">
                      <a:extLst>
                        <a:ext uri="{FF2B5EF4-FFF2-40B4-BE49-F238E27FC236}">
                          <a16:creationId xmlns:a16="http://schemas.microsoft.com/office/drawing/2014/main" id="{60B2C9A8-8547-4FBA-ABD5-A5150AA946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5855" y="3326130"/>
                      <a:ext cx="60960" cy="12573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1" name="Group 60">
                    <a:extLst>
                      <a:ext uri="{FF2B5EF4-FFF2-40B4-BE49-F238E27FC236}">
                        <a16:creationId xmlns:a16="http://schemas.microsoft.com/office/drawing/2014/main" id="{C2C6015E-16B0-42F5-8164-0168C68CF54E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7212318" y="2998469"/>
                    <a:ext cx="411492" cy="504824"/>
                    <a:chOff x="4585323" y="3000374"/>
                    <a:chExt cx="411492" cy="504824"/>
                  </a:xfrm>
                </p:grpSpPr>
                <p:sp>
                  <p:nvSpPr>
                    <p:cNvPr id="72" name="Freeform: Shape 71">
                      <a:extLst>
                        <a:ext uri="{FF2B5EF4-FFF2-40B4-BE49-F238E27FC236}">
                          <a16:creationId xmlns:a16="http://schemas.microsoft.com/office/drawing/2014/main" id="{D01749FB-F920-41E5-AAF6-A796EAFFAD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5323" y="3000374"/>
                      <a:ext cx="411480" cy="504824"/>
                    </a:xfrm>
                    <a:custGeom>
                      <a:avLst/>
                      <a:gdLst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3718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480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099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411481" h="504824">
                          <a:moveTo>
                            <a:pt x="0" y="0"/>
                          </a:moveTo>
                          <a:lnTo>
                            <a:pt x="337185" y="0"/>
                          </a:lnTo>
                          <a:lnTo>
                            <a:pt x="337185" y="43815"/>
                          </a:lnTo>
                          <a:lnTo>
                            <a:pt x="337185" y="45719"/>
                          </a:lnTo>
                          <a:lnTo>
                            <a:pt x="340995" y="459105"/>
                          </a:lnTo>
                          <a:lnTo>
                            <a:pt x="411481" y="459105"/>
                          </a:lnTo>
                          <a:lnTo>
                            <a:pt x="411481" y="504824"/>
                          </a:lnTo>
                          <a:lnTo>
                            <a:pt x="291466" y="504824"/>
                          </a:lnTo>
                          <a:lnTo>
                            <a:pt x="291466" y="461010"/>
                          </a:lnTo>
                          <a:lnTo>
                            <a:pt x="291466" y="459105"/>
                          </a:lnTo>
                          <a:lnTo>
                            <a:pt x="291466" y="45719"/>
                          </a:lnTo>
                          <a:lnTo>
                            <a:pt x="22860" y="4571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3" name="Rectangle 72">
                      <a:extLst>
                        <a:ext uri="{FF2B5EF4-FFF2-40B4-BE49-F238E27FC236}">
                          <a16:creationId xmlns:a16="http://schemas.microsoft.com/office/drawing/2014/main" id="{A3D30360-495F-4BF4-8A19-4233E4ABCC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5855" y="3326130"/>
                      <a:ext cx="60960" cy="12573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2C210D5A-DCAA-4E3C-8140-22DDDB6524A4}"/>
                      </a:ext>
                    </a:extLst>
                  </p:cNvPr>
                  <p:cNvSpPr/>
                  <p:nvPr/>
                </p:nvSpPr>
                <p:spPr>
                  <a:xfrm>
                    <a:off x="4000500" y="2937510"/>
                    <a:ext cx="4225290" cy="57150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63" name="Group 62">
                    <a:extLst>
                      <a:ext uri="{FF2B5EF4-FFF2-40B4-BE49-F238E27FC236}">
                        <a16:creationId xmlns:a16="http://schemas.microsoft.com/office/drawing/2014/main" id="{43FCC822-98B3-4A9C-A398-C8472B7FF527}"/>
                      </a:ext>
                    </a:extLst>
                  </p:cNvPr>
                  <p:cNvGrpSpPr/>
                  <p:nvPr/>
                </p:nvGrpSpPr>
                <p:grpSpPr>
                  <a:xfrm>
                    <a:off x="4639310" y="2839719"/>
                    <a:ext cx="227330" cy="311151"/>
                    <a:chOff x="4639310" y="2839719"/>
                    <a:chExt cx="227330" cy="311151"/>
                  </a:xfrm>
                </p:grpSpPr>
                <p:sp>
                  <p:nvSpPr>
                    <p:cNvPr id="70" name="Rectangle 69">
                      <a:extLst>
                        <a:ext uri="{FF2B5EF4-FFF2-40B4-BE49-F238E27FC236}">
                          <a16:creationId xmlns:a16="http://schemas.microsoft.com/office/drawing/2014/main" id="{F461D171-CB43-40D2-887D-B7E45AA8C6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20" y="2839719"/>
                      <a:ext cx="223520" cy="882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1" name="Rectangle 70">
                      <a:extLst>
                        <a:ext uri="{FF2B5EF4-FFF2-40B4-BE49-F238E27FC236}">
                          <a16:creationId xmlns:a16="http://schemas.microsoft.com/office/drawing/2014/main" id="{FF03AC2D-646F-4C51-B3D3-E6D21673E3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9310" y="3056889"/>
                      <a:ext cx="223520" cy="93981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4" name="Group 63">
                    <a:extLst>
                      <a:ext uri="{FF2B5EF4-FFF2-40B4-BE49-F238E27FC236}">
                        <a16:creationId xmlns:a16="http://schemas.microsoft.com/office/drawing/2014/main" id="{C3C46A24-D1B5-4ED5-8ECA-1CE10F6451CA}"/>
                      </a:ext>
                    </a:extLst>
                  </p:cNvPr>
                  <p:cNvGrpSpPr/>
                  <p:nvPr/>
                </p:nvGrpSpPr>
                <p:grpSpPr>
                  <a:xfrm>
                    <a:off x="7346315" y="2839719"/>
                    <a:ext cx="227330" cy="311151"/>
                    <a:chOff x="4639310" y="2839719"/>
                    <a:chExt cx="227330" cy="311151"/>
                  </a:xfrm>
                </p:grpSpPr>
                <p:sp>
                  <p:nvSpPr>
                    <p:cNvPr id="68" name="Rectangle 67">
                      <a:extLst>
                        <a:ext uri="{FF2B5EF4-FFF2-40B4-BE49-F238E27FC236}">
                          <a16:creationId xmlns:a16="http://schemas.microsoft.com/office/drawing/2014/main" id="{CA80E11A-2B49-45A4-AE76-E0D9B9C15D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20" y="2839719"/>
                      <a:ext cx="223520" cy="882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9" name="Rectangle 68">
                      <a:extLst>
                        <a:ext uri="{FF2B5EF4-FFF2-40B4-BE49-F238E27FC236}">
                          <a16:creationId xmlns:a16="http://schemas.microsoft.com/office/drawing/2014/main" id="{2282CE94-A85D-4C9A-8937-4C60131A55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9310" y="3056889"/>
                      <a:ext cx="223520" cy="93981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9448D61B-E8CA-4745-BA16-B7CC01B86A3A}"/>
                      </a:ext>
                    </a:extLst>
                  </p:cNvPr>
                  <p:cNvGrpSpPr/>
                  <p:nvPr/>
                </p:nvGrpSpPr>
                <p:grpSpPr>
                  <a:xfrm>
                    <a:off x="5189938" y="2868930"/>
                    <a:ext cx="1834515" cy="62865"/>
                    <a:chOff x="5189855" y="2868930"/>
                    <a:chExt cx="1834515" cy="62865"/>
                  </a:xfrm>
                </p:grpSpPr>
                <p:sp>
                  <p:nvSpPr>
                    <p:cNvPr id="66" name="Rectangle 65">
                      <a:extLst>
                        <a:ext uri="{FF2B5EF4-FFF2-40B4-BE49-F238E27FC236}">
                          <a16:creationId xmlns:a16="http://schemas.microsoft.com/office/drawing/2014/main" id="{1DEC467D-8E50-4235-94B0-A9C433BF19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89855" y="2868930"/>
                      <a:ext cx="97155" cy="628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7" name="Rectangle 66">
                      <a:extLst>
                        <a:ext uri="{FF2B5EF4-FFF2-40B4-BE49-F238E27FC236}">
                          <a16:creationId xmlns:a16="http://schemas.microsoft.com/office/drawing/2014/main" id="{ACF65039-DC83-495F-A9CC-36768A3630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27215" y="2868930"/>
                      <a:ext cx="97155" cy="628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F482EA5-42B7-4A5A-806B-F7B3783495AC}"/>
                  </a:ext>
                </a:extLst>
              </p:cNvPr>
              <p:cNvGrpSpPr/>
              <p:nvPr/>
            </p:nvGrpSpPr>
            <p:grpSpPr>
              <a:xfrm>
                <a:off x="3060680" y="672784"/>
                <a:ext cx="6125864" cy="6078629"/>
                <a:chOff x="3060680" y="672784"/>
                <a:chExt cx="6125864" cy="6078629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0DE2CA54-93AA-4FE9-871D-91D95A80C556}"/>
                    </a:ext>
                  </a:extLst>
                </p:cNvPr>
                <p:cNvGrpSpPr/>
                <p:nvPr/>
              </p:nvGrpSpPr>
              <p:grpSpPr>
                <a:xfrm rot="10800000">
                  <a:off x="3060680" y="5852573"/>
                  <a:ext cx="955040" cy="898840"/>
                  <a:chOff x="8231504" y="672709"/>
                  <a:chExt cx="955040" cy="898840"/>
                </a:xfrm>
              </p:grpSpPr>
              <p:sp>
                <p:nvSpPr>
                  <p:cNvPr id="47" name="Freeform: Shape 46">
                    <a:extLst>
                      <a:ext uri="{FF2B5EF4-FFF2-40B4-BE49-F238E27FC236}">
                        <a16:creationId xmlns:a16="http://schemas.microsoft.com/office/drawing/2014/main" id="{F2EE40EC-BC09-4A8D-9982-4DFDC8A53D6D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09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" name="Oval 47">
                    <a:extLst>
                      <a:ext uri="{FF2B5EF4-FFF2-40B4-BE49-F238E27FC236}">
                        <a16:creationId xmlns:a16="http://schemas.microsoft.com/office/drawing/2014/main" id="{ADA46F2A-322A-406E-B4CC-42C91AD142A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" name="Oval 48">
                    <a:extLst>
                      <a:ext uri="{FF2B5EF4-FFF2-40B4-BE49-F238E27FC236}">
                        <a16:creationId xmlns:a16="http://schemas.microsoft.com/office/drawing/2014/main" id="{412DCC04-17D6-4BFE-91FF-C2C823B49C3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A1C2F3E5-07E5-469D-850E-DBB800374BB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1" name="Oval 50">
                    <a:extLst>
                      <a:ext uri="{FF2B5EF4-FFF2-40B4-BE49-F238E27FC236}">
                        <a16:creationId xmlns:a16="http://schemas.microsoft.com/office/drawing/2014/main" id="{04147F61-5981-4866-A61C-ADDA2A45AE6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6EF70A5A-8738-471E-A867-32C62DEFD33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3" name="Oval 52">
                    <a:extLst>
                      <a:ext uri="{FF2B5EF4-FFF2-40B4-BE49-F238E27FC236}">
                        <a16:creationId xmlns:a16="http://schemas.microsoft.com/office/drawing/2014/main" id="{DAA4B5FA-7CB3-48AC-A158-02ADFD2442D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4" name="Oval 53">
                    <a:extLst>
                      <a:ext uri="{FF2B5EF4-FFF2-40B4-BE49-F238E27FC236}">
                        <a16:creationId xmlns:a16="http://schemas.microsoft.com/office/drawing/2014/main" id="{093AEA74-F9E1-416A-9FE3-F309D657403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E95245E-AF31-42FF-BF9F-A458BC2DF88D}"/>
                    </a:ext>
                  </a:extLst>
                </p:cNvPr>
                <p:cNvSpPr/>
                <p:nvPr/>
              </p:nvSpPr>
              <p:spPr>
                <a:xfrm>
                  <a:off x="4013894" y="672784"/>
                  <a:ext cx="4217613" cy="2286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CCB8C07C-F057-4709-80C8-BA92C66FD2B9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 rot="10800000" flipH="1">
                  <a:off x="8234060" y="5855301"/>
                  <a:ext cx="950976" cy="896112"/>
                  <a:chOff x="8231504" y="671742"/>
                  <a:chExt cx="955040" cy="898840"/>
                </a:xfrm>
              </p:grpSpPr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66055521-3C4A-4DDB-B12A-614AC7ECD8A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1742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85B2F643-85A3-4732-AF88-D2B85EA65A0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8CAA2F5C-43E1-488F-8F0A-99901F0B809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9FBAE4D4-0634-40F8-B4D0-B29AB73C9D5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3" name="Oval 42">
                    <a:extLst>
                      <a:ext uri="{FF2B5EF4-FFF2-40B4-BE49-F238E27FC236}">
                        <a16:creationId xmlns:a16="http://schemas.microsoft.com/office/drawing/2014/main" id="{683263BF-AC7B-4B9E-979C-84EE5F104EC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957B4009-1052-44D4-A4E2-5931292EC19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F47F2206-FC83-4F2D-BF22-8C6C8D3D03C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33A51474-BE4E-4A7C-B20B-C50E4F95E7D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34D08454-CBA9-44C7-B3DD-665E4D799124}"/>
                    </a:ext>
                  </a:extLst>
                </p:cNvPr>
                <p:cNvGrpSpPr/>
                <p:nvPr/>
              </p:nvGrpSpPr>
              <p:grpSpPr>
                <a:xfrm>
                  <a:off x="8231504" y="672784"/>
                  <a:ext cx="955040" cy="898840"/>
                  <a:chOff x="8231504" y="672784"/>
                  <a:chExt cx="955040" cy="898840"/>
                </a:xfrm>
              </p:grpSpPr>
              <p:sp>
                <p:nvSpPr>
                  <p:cNvPr id="30" name="Freeform: Shape 29">
                    <a:extLst>
                      <a:ext uri="{FF2B5EF4-FFF2-40B4-BE49-F238E27FC236}">
                        <a16:creationId xmlns:a16="http://schemas.microsoft.com/office/drawing/2014/main" id="{186EC29A-A1FD-49DC-8C3A-CC3D18917E9D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84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A8B78402-DABD-48FB-9A74-5FC4C47035D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3A528A49-C02B-4CA0-9C0A-B16E4981AEE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id="{9DCC89B3-B76D-46CF-854C-B829FB005CA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FCFCFF57-57D3-4AFE-9D2E-8F3B2470C2C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DAF362D5-8034-4158-8888-8F932B3F482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56C4C7EB-EF40-4A15-A77A-7AC7260A27A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178042ED-3732-4DD8-BEBE-2D6FE7800FA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B2B3B80A-6071-4E97-AB14-447F4DB01595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 flipH="1">
                  <a:off x="3062169" y="672784"/>
                  <a:ext cx="950976" cy="896112"/>
                  <a:chOff x="8231504" y="672784"/>
                  <a:chExt cx="955040" cy="898840"/>
                </a:xfrm>
              </p:grpSpPr>
              <p:sp>
                <p:nvSpPr>
                  <p:cNvPr id="22" name="Freeform: Shape 21">
                    <a:extLst>
                      <a:ext uri="{FF2B5EF4-FFF2-40B4-BE49-F238E27FC236}">
                        <a16:creationId xmlns:a16="http://schemas.microsoft.com/office/drawing/2014/main" id="{6E4B32F1-7FC6-4CA5-AD4C-9302B0563D21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84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6C4261B8-9F83-4784-A4F2-D9EFA566F26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7A46C7C4-6BA2-4E2B-AE60-AD0ECC0046A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B88036B3-91B9-4336-B001-426638DE0E6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2C4575E3-5AD6-4148-8C81-46AA17E6212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F8D94279-5161-48A4-B14E-A8891838B5E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DD034B8B-62AA-4500-A3CD-F591E43ADA9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162D747C-F2A5-4A6D-9E7C-E8FCA498BFE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9EEA2D19-565D-4972-99AD-0B8AD1112E68}"/>
                    </a:ext>
                  </a:extLst>
                </p:cNvPr>
                <p:cNvSpPr/>
                <p:nvPr/>
              </p:nvSpPr>
              <p:spPr>
                <a:xfrm>
                  <a:off x="4017645" y="6522813"/>
                  <a:ext cx="4217670" cy="2286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F8F1325F-92DD-4593-91DF-671012A767A5}"/>
                    </a:ext>
                  </a:extLst>
                </p:cNvPr>
                <p:cNvSpPr/>
                <p:nvPr/>
              </p:nvSpPr>
              <p:spPr>
                <a:xfrm rot="5400000">
                  <a:off x="1065212" y="3568383"/>
                  <a:ext cx="4280536" cy="28702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974A52D4-564C-4ADA-B058-0CEFF074FBB8}"/>
                    </a:ext>
                  </a:extLst>
                </p:cNvPr>
                <p:cNvSpPr/>
                <p:nvPr/>
              </p:nvSpPr>
              <p:spPr>
                <a:xfrm rot="5400000">
                  <a:off x="6899168" y="3569091"/>
                  <a:ext cx="4286738" cy="28702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839377E4-D330-46B4-A294-B8C4BBC0AA17}"/>
              </a:ext>
            </a:extLst>
          </p:cNvPr>
          <p:cNvGrpSpPr/>
          <p:nvPr/>
        </p:nvGrpSpPr>
        <p:grpSpPr>
          <a:xfrm>
            <a:off x="4661263" y="2634076"/>
            <a:ext cx="2688038" cy="1300480"/>
            <a:chOff x="1086402" y="1056640"/>
            <a:chExt cx="3048718" cy="14732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0EE7518-4B16-4D0B-906B-8E51E6950759}"/>
                </a:ext>
              </a:extLst>
            </p:cNvPr>
            <p:cNvGrpSpPr/>
            <p:nvPr/>
          </p:nvGrpSpPr>
          <p:grpSpPr>
            <a:xfrm>
              <a:off x="1086402" y="1056640"/>
              <a:ext cx="3048718" cy="457200"/>
              <a:chOff x="1086402" y="1056640"/>
              <a:chExt cx="3048718" cy="457200"/>
            </a:xfrm>
          </p:grpSpPr>
          <p:sp>
            <p:nvSpPr>
              <p:cNvPr id="103" name="Content Placeholder 6">
                <a:extLst>
                  <a:ext uri="{FF2B5EF4-FFF2-40B4-BE49-F238E27FC236}">
                    <a16:creationId xmlns:a16="http://schemas.microsoft.com/office/drawing/2014/main" id="{BB836B11-1B28-41B3-8796-8A2795A4ADB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17923" y="1056640"/>
                <a:ext cx="2317197" cy="45720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28575"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n-US" sz="1600" i="0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Build Plate and Part</a:t>
                </a:r>
              </a:p>
            </p:txBody>
          </p:sp>
          <p:sp>
            <p:nvSpPr>
              <p:cNvPr id="106" name="Content Placeholder 6">
                <a:extLst>
                  <a:ext uri="{FF2B5EF4-FFF2-40B4-BE49-F238E27FC236}">
                    <a16:creationId xmlns:a16="http://schemas.microsoft.com/office/drawing/2014/main" id="{8D7EF668-25C0-4ED8-9BEE-269D535FA61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6402" y="1056640"/>
                <a:ext cx="457200" cy="457200"/>
              </a:xfrm>
              <a:prstGeom prst="roundRect">
                <a:avLst/>
              </a:prstGeom>
              <a:solidFill>
                <a:srgbClr val="A9D18E"/>
              </a:solidFill>
              <a:ln w="28575"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endParaRPr kumimoji="0" lang="en-US" sz="18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D279536-73F9-428E-92E6-C5F71CC712AC}"/>
                </a:ext>
              </a:extLst>
            </p:cNvPr>
            <p:cNvGrpSpPr/>
            <p:nvPr/>
          </p:nvGrpSpPr>
          <p:grpSpPr>
            <a:xfrm>
              <a:off x="1086402" y="1564640"/>
              <a:ext cx="3048718" cy="457200"/>
              <a:chOff x="1086402" y="1564640"/>
              <a:chExt cx="3048718" cy="457200"/>
            </a:xfrm>
          </p:grpSpPr>
          <p:sp>
            <p:nvSpPr>
              <p:cNvPr id="104" name="Content Placeholder 6">
                <a:extLst>
                  <a:ext uri="{FF2B5EF4-FFF2-40B4-BE49-F238E27FC236}">
                    <a16:creationId xmlns:a16="http://schemas.microsoft.com/office/drawing/2014/main" id="{AE7FD44E-2EA9-430C-BE5F-2F48010B130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17923" y="1564640"/>
                <a:ext cx="2317197" cy="45720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28575"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n-US" sz="1600" i="0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Fasteners</a:t>
                </a:r>
              </a:p>
            </p:txBody>
          </p:sp>
          <p:sp>
            <p:nvSpPr>
              <p:cNvPr id="107" name="Content Placeholder 6">
                <a:extLst>
                  <a:ext uri="{FF2B5EF4-FFF2-40B4-BE49-F238E27FC236}">
                    <a16:creationId xmlns:a16="http://schemas.microsoft.com/office/drawing/2014/main" id="{9789D52F-E507-4887-B65B-A10FBA54E4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6402" y="1564640"/>
                <a:ext cx="457200" cy="457200"/>
              </a:xfrm>
              <a:prstGeom prst="roundRect">
                <a:avLst/>
              </a:prstGeom>
              <a:solidFill>
                <a:srgbClr val="FFD966"/>
              </a:solidFill>
              <a:ln w="28575"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endParaRPr kumimoji="0" lang="en-US" sz="18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5AD49FD9-28B3-4145-9126-B61C414F9B8D}"/>
                </a:ext>
              </a:extLst>
            </p:cNvPr>
            <p:cNvGrpSpPr/>
            <p:nvPr/>
          </p:nvGrpSpPr>
          <p:grpSpPr>
            <a:xfrm>
              <a:off x="1086402" y="2072640"/>
              <a:ext cx="3048718" cy="457200"/>
              <a:chOff x="1086402" y="2072640"/>
              <a:chExt cx="3048718" cy="457200"/>
            </a:xfrm>
          </p:grpSpPr>
          <p:sp>
            <p:nvSpPr>
              <p:cNvPr id="105" name="Content Placeholder 6">
                <a:extLst>
                  <a:ext uri="{FF2B5EF4-FFF2-40B4-BE49-F238E27FC236}">
                    <a16:creationId xmlns:a16="http://schemas.microsoft.com/office/drawing/2014/main" id="{33B2F0EE-5C97-48CF-BD92-0F23A2D0CE7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17923" y="2072640"/>
                <a:ext cx="2317197" cy="45720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28575"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n-US" sz="1600" i="0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Vibrator </a:t>
                </a:r>
              </a:p>
            </p:txBody>
          </p:sp>
          <p:sp>
            <p:nvSpPr>
              <p:cNvPr id="108" name="Content Placeholder 6">
                <a:extLst>
                  <a:ext uri="{FF2B5EF4-FFF2-40B4-BE49-F238E27FC236}">
                    <a16:creationId xmlns:a16="http://schemas.microsoft.com/office/drawing/2014/main" id="{378A3587-74B3-4891-A44F-06E4F6F18E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6402" y="2072640"/>
                <a:ext cx="457200" cy="457200"/>
              </a:xfrm>
              <a:prstGeom prst="roundRect">
                <a:avLst/>
              </a:prstGeom>
              <a:solidFill>
                <a:srgbClr val="DD2B2B"/>
              </a:solidFill>
              <a:ln w="28575"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endParaRPr kumimoji="0" lang="en-US" sz="18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</p:grpSp>
      <p:sp>
        <p:nvSpPr>
          <p:cNvPr id="120" name="Title 4">
            <a:extLst>
              <a:ext uri="{FF2B5EF4-FFF2-40B4-BE49-F238E27FC236}">
                <a16:creationId xmlns:a16="http://schemas.microsoft.com/office/drawing/2014/main" id="{E70AB17E-1C6C-4A32-94E8-A2BC842AEC4A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New System</a:t>
            </a:r>
          </a:p>
        </p:txBody>
      </p:sp>
      <p:pic>
        <p:nvPicPr>
          <p:cNvPr id="121" name="Picture 120" descr="A picture containing toy, skiing&#10;&#10;Description automatically generated">
            <a:extLst>
              <a:ext uri="{FF2B5EF4-FFF2-40B4-BE49-F238E27FC236}">
                <a16:creationId xmlns:a16="http://schemas.microsoft.com/office/drawing/2014/main" id="{2B247F13-A163-4C0B-8031-0348E8A2DC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0935" r="26108" b="2032"/>
          <a:stretch/>
        </p:blipFill>
        <p:spPr>
          <a:xfrm>
            <a:off x="7678692" y="1226916"/>
            <a:ext cx="4257799" cy="4114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sp>
        <p:nvSpPr>
          <p:cNvPr id="112" name="Content Placeholder 3">
            <a:extLst>
              <a:ext uri="{FF2B5EF4-FFF2-40B4-BE49-F238E27FC236}">
                <a16:creationId xmlns:a16="http://schemas.microsoft.com/office/drawing/2014/main" id="{8B2A7B9C-53EE-4CA0-A2CF-DEB8A363075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Noah Tipton</a:t>
            </a:r>
          </a:p>
        </p:txBody>
      </p:sp>
    </p:spTree>
    <p:extLst>
      <p:ext uri="{BB962C8B-B14F-4D97-AF65-F5344CB8AC3E}">
        <p14:creationId xmlns:p14="http://schemas.microsoft.com/office/powerpoint/2010/main" val="239948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>
                <a:latin typeface="Helvetica Neue" panose="02000503000000020004"/>
              </a:rPr>
              <a:pPr/>
              <a:t>17</a:t>
            </a:fld>
            <a:endParaRPr lang="en-US" dirty="0">
              <a:latin typeface="Helvetica Neue" panose="02000503000000020004"/>
            </a:endParaRPr>
          </a:p>
        </p:txBody>
      </p:sp>
      <p:sp>
        <p:nvSpPr>
          <p:cNvPr id="120" name="Title 4">
            <a:extLst>
              <a:ext uri="{FF2B5EF4-FFF2-40B4-BE49-F238E27FC236}">
                <a16:creationId xmlns:a16="http://schemas.microsoft.com/office/drawing/2014/main" id="{E70AB17E-1C6C-4A32-94E8-A2BC842AEC4A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/>
              </a:rPr>
              <a:t>New System – Structural Analysis</a:t>
            </a:r>
          </a:p>
        </p:txBody>
      </p:sp>
      <p:pic>
        <p:nvPicPr>
          <p:cNvPr id="121" name="Picture 120" descr="A picture containing toy, skiing&#10;&#10;Description automatically generated">
            <a:extLst>
              <a:ext uri="{FF2B5EF4-FFF2-40B4-BE49-F238E27FC236}">
                <a16:creationId xmlns:a16="http://schemas.microsoft.com/office/drawing/2014/main" id="{2B247F13-A163-4C0B-8031-0348E8A2DC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0935" r="26108" b="2032"/>
          <a:stretch/>
        </p:blipFill>
        <p:spPr>
          <a:xfrm>
            <a:off x="319904" y="1354594"/>
            <a:ext cx="4257799" cy="4114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2C20820-8C11-4D43-934A-0A05C66E7054}"/>
              </a:ext>
            </a:extLst>
          </p:cNvPr>
          <p:cNvCxnSpPr>
            <a:cxnSpLocks/>
          </p:cNvCxnSpPr>
          <p:nvPr/>
        </p:nvCxnSpPr>
        <p:spPr>
          <a:xfrm flipH="1" flipV="1">
            <a:off x="3695700" y="1762125"/>
            <a:ext cx="1191260" cy="635635"/>
          </a:xfrm>
          <a:prstGeom prst="straightConnector1">
            <a:avLst/>
          </a:prstGeom>
          <a:ln w="38100">
            <a:solidFill>
              <a:srgbClr val="FF191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7723C79-17CF-499C-9493-3EDAA79F8C2B}"/>
              </a:ext>
            </a:extLst>
          </p:cNvPr>
          <p:cNvCxnSpPr>
            <a:cxnSpLocks/>
          </p:cNvCxnSpPr>
          <p:nvPr/>
        </p:nvCxnSpPr>
        <p:spPr>
          <a:xfrm flipH="1" flipV="1">
            <a:off x="2390775" y="2162175"/>
            <a:ext cx="2567305" cy="2531745"/>
          </a:xfrm>
          <a:prstGeom prst="straightConnector1">
            <a:avLst/>
          </a:prstGeom>
          <a:ln w="38100">
            <a:solidFill>
              <a:srgbClr val="FF191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CFC04D63-34C7-4307-AC69-3D473420F130}"/>
              </a:ext>
            </a:extLst>
          </p:cNvPr>
          <p:cNvSpPr txBox="1">
            <a:spLocks/>
          </p:cNvSpPr>
          <p:nvPr/>
        </p:nvSpPr>
        <p:spPr>
          <a:xfrm>
            <a:off x="8432801" y="5516880"/>
            <a:ext cx="2001520" cy="301752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28575"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1400" dirty="0">
                <a:solidFill>
                  <a:sysClr val="windowText" lastClr="000000"/>
                </a:solidFill>
                <a:latin typeface="Helvetica Neue" panose="02000503000000020004"/>
              </a:rPr>
              <a:t>* CREO Von Mises</a:t>
            </a:r>
            <a:endParaRPr kumimoji="0" lang="en-US" sz="1400" i="0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98EFCD7-A51A-4C20-A786-8755CBA91F4D}"/>
              </a:ext>
            </a:extLst>
          </p:cNvPr>
          <p:cNvGrpSpPr/>
          <p:nvPr/>
        </p:nvGrpSpPr>
        <p:grpSpPr>
          <a:xfrm>
            <a:off x="5041931" y="1736571"/>
            <a:ext cx="6865589" cy="3595582"/>
            <a:chOff x="5041931" y="1736571"/>
            <a:chExt cx="6865589" cy="3595582"/>
          </a:xfrm>
        </p:grpSpPr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87235772-F89D-446F-9BA1-E29982778F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555" t="26515" r="12007" b="24457"/>
            <a:stretch/>
          </p:blipFill>
          <p:spPr>
            <a:xfrm>
              <a:off x="5041931" y="1736571"/>
              <a:ext cx="4023360" cy="123103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chemeClr val="tx1"/>
              </a:solidFill>
            </a:ln>
            <a:effectLst/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C7E57EA1-D4BA-458C-BD6B-F4471A2C4F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0034" t="31117" r="19754" b="22653"/>
            <a:stretch/>
          </p:blipFill>
          <p:spPr>
            <a:xfrm>
              <a:off x="5041931" y="4035737"/>
              <a:ext cx="4023360" cy="129641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chemeClr val="tx1"/>
              </a:solidFill>
            </a:ln>
            <a:effectLst/>
          </p:spPr>
        </p:pic>
        <p:sp>
          <p:nvSpPr>
            <p:cNvPr id="15" name="Content Placeholder 6">
              <a:extLst>
                <a:ext uri="{FF2B5EF4-FFF2-40B4-BE49-F238E27FC236}">
                  <a16:creationId xmlns:a16="http://schemas.microsoft.com/office/drawing/2014/main" id="{BB663A11-9A8A-4BE7-A3AA-7C4A95B8DA37}"/>
                </a:ext>
              </a:extLst>
            </p:cNvPr>
            <p:cNvSpPr txBox="1">
              <a:spLocks/>
            </p:cNvSpPr>
            <p:nvPr/>
          </p:nvSpPr>
          <p:spPr>
            <a:xfrm>
              <a:off x="9300349" y="1818803"/>
              <a:ext cx="2607171" cy="106656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el-GR" sz="2400" dirty="0">
                  <a:solidFill>
                    <a:sysClr val="windowText" lastClr="000000"/>
                  </a:solidFill>
                  <a:latin typeface="Mathcad UniMath Prime" panose="02000503020000020003" pitchFamily="50" charset="0"/>
                </a:rPr>
                <a:t>σ</a:t>
              </a:r>
              <a:r>
                <a:rPr kumimoji="0" lang="en-US" sz="2400" i="0" strike="noStrike" kern="120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/>
                </a:rPr>
                <a:t>Max</a:t>
              </a:r>
              <a:r>
                <a:rPr kumimoji="0" lang="en-US" sz="2400" i="0" strike="noStrike" kern="1200" cap="none" spc="0" normalizeH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/>
                </a:rPr>
                <a:t>*</a:t>
              </a:r>
              <a:r>
                <a:rPr kumimoji="0" lang="en-US" sz="2400" i="0" strike="noStrike" kern="120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/>
                </a:rPr>
                <a:t> </a:t>
              </a:r>
              <a:r>
                <a:rPr kumimoji="0" lang="en-US" sz="2400" i="0" strike="noStrike" kern="1200" cap="none" spc="0" normalizeH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/>
                </a:rPr>
                <a:t>≈ 315 psi</a:t>
              </a:r>
            </a:p>
            <a:p>
              <a:pPr marL="0" indent="0" algn="ctr">
                <a:buNone/>
                <a:defRPr/>
              </a:pPr>
              <a:r>
                <a:rPr lang="el-GR" sz="2400" dirty="0">
                  <a:solidFill>
                    <a:sysClr val="windowText" lastClr="000000"/>
                  </a:solidFill>
                  <a:latin typeface="Mathcad UniMath Prime" panose="02000503020000020003" pitchFamily="50" charset="0"/>
                </a:rPr>
                <a:t>σ</a:t>
              </a:r>
              <a:r>
                <a:rPr lang="en-US" sz="2400" baseline="-25000" dirty="0">
                  <a:solidFill>
                    <a:sysClr val="windowText" lastClr="000000"/>
                  </a:solidFill>
                  <a:latin typeface="Helvetica Neue" panose="02000503000000020004"/>
                </a:rPr>
                <a:t>y </a:t>
              </a:r>
              <a:r>
                <a:rPr lang="en-US" sz="2400" dirty="0">
                  <a:solidFill>
                    <a:sysClr val="windowText" lastClr="000000"/>
                  </a:solidFill>
                  <a:latin typeface="Helvetica Neue" panose="02000503000000020004"/>
                </a:rPr>
                <a:t>≈ 40,000 psi</a:t>
              </a:r>
              <a:r>
                <a:rPr kumimoji="0" lang="en-US" sz="2400" i="0" strike="noStrike" kern="120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/>
                </a:rPr>
                <a:t> </a:t>
              </a:r>
              <a:endPara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/>
              </a:endParaRPr>
            </a:p>
          </p:txBody>
        </p:sp>
        <p:sp>
          <p:nvSpPr>
            <p:cNvPr id="18" name="Content Placeholder 6">
              <a:extLst>
                <a:ext uri="{FF2B5EF4-FFF2-40B4-BE49-F238E27FC236}">
                  <a16:creationId xmlns:a16="http://schemas.microsoft.com/office/drawing/2014/main" id="{CFC3B478-7BB4-4259-9C1F-BFA649328F4B}"/>
                </a:ext>
              </a:extLst>
            </p:cNvPr>
            <p:cNvSpPr txBox="1">
              <a:spLocks/>
            </p:cNvSpPr>
            <p:nvPr/>
          </p:nvSpPr>
          <p:spPr>
            <a:xfrm>
              <a:off x="9300349" y="4150661"/>
              <a:ext cx="2607171" cy="106656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el-GR" sz="2400" dirty="0">
                  <a:solidFill>
                    <a:sysClr val="windowText" lastClr="000000"/>
                  </a:solidFill>
                  <a:latin typeface="Mathcad UniMath Prime" panose="02000503020000020003" pitchFamily="50" charset="0"/>
                </a:rPr>
                <a:t>σ</a:t>
              </a:r>
              <a:r>
                <a:rPr kumimoji="0" lang="en-US" sz="2400" i="0" strike="noStrike" kern="120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/>
                </a:rPr>
                <a:t>Max </a:t>
              </a:r>
              <a:r>
                <a:rPr kumimoji="0" lang="en-US" sz="2400" i="0" strike="noStrike" kern="1200" cap="none" spc="0" normalizeH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/>
                </a:rPr>
                <a:t>*≈ 915 psi</a:t>
              </a:r>
            </a:p>
            <a:p>
              <a:pPr marL="0" indent="0" algn="ctr">
                <a:buNone/>
                <a:defRPr/>
              </a:pPr>
              <a:r>
                <a:rPr lang="el-GR" sz="2400" dirty="0">
                  <a:solidFill>
                    <a:sysClr val="windowText" lastClr="000000"/>
                  </a:solidFill>
                  <a:latin typeface="Mathcad UniMath Prime" panose="02000503020000020003" pitchFamily="50" charset="0"/>
                </a:rPr>
                <a:t>σ</a:t>
              </a:r>
              <a:r>
                <a:rPr lang="en-US" sz="2400" baseline="-25000" dirty="0">
                  <a:solidFill>
                    <a:sysClr val="windowText" lastClr="000000"/>
                  </a:solidFill>
                  <a:latin typeface="Helvetica Neue" panose="02000503000000020004"/>
                </a:rPr>
                <a:t>y </a:t>
              </a:r>
              <a:r>
                <a:rPr lang="en-US" sz="2400" dirty="0">
                  <a:solidFill>
                    <a:sysClr val="windowText" lastClr="000000"/>
                  </a:solidFill>
                  <a:latin typeface="Helvetica Neue" panose="02000503000000020004"/>
                </a:rPr>
                <a:t>≈ 40,000 psi</a:t>
              </a:r>
              <a:r>
                <a:rPr kumimoji="0" lang="en-US" sz="2400" i="0" strike="noStrike" kern="120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/>
                </a:rPr>
                <a:t> </a:t>
              </a:r>
              <a:endPara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CF095DB-7CCF-4621-8305-D9366EB1320F}"/>
              </a:ext>
            </a:extLst>
          </p:cNvPr>
          <p:cNvGrpSpPr/>
          <p:nvPr/>
        </p:nvGrpSpPr>
        <p:grpSpPr>
          <a:xfrm>
            <a:off x="12499869" y="1064353"/>
            <a:ext cx="7037808" cy="4286606"/>
            <a:chOff x="4940833" y="1353913"/>
            <a:chExt cx="7037808" cy="428660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782F114-C297-4DA7-8472-25317AED2F47}"/>
                </a:ext>
              </a:extLst>
            </p:cNvPr>
            <p:cNvGrpSpPr/>
            <p:nvPr/>
          </p:nvGrpSpPr>
          <p:grpSpPr>
            <a:xfrm>
              <a:off x="4940833" y="1353913"/>
              <a:ext cx="7037808" cy="2208521"/>
              <a:chOff x="4940833" y="1353913"/>
              <a:chExt cx="7037808" cy="220852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8789C162-9BB4-4F55-B360-2CCEBC204F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7642" t="18897" r="28565" b="14077"/>
              <a:stretch/>
            </p:blipFill>
            <p:spPr>
              <a:xfrm>
                <a:off x="4940833" y="1353913"/>
                <a:ext cx="4011928" cy="2208521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28575">
                <a:solidFill>
                  <a:schemeClr val="tx1"/>
                </a:solidFill>
              </a:ln>
              <a:effectLst/>
            </p:spPr>
          </p:pic>
          <p:sp>
            <p:nvSpPr>
              <p:cNvPr id="32" name="Content Placeholder 6">
                <a:extLst>
                  <a:ext uri="{FF2B5EF4-FFF2-40B4-BE49-F238E27FC236}">
                    <a16:creationId xmlns:a16="http://schemas.microsoft.com/office/drawing/2014/main" id="{47BACA2E-72FA-4DE9-B33F-84BB3E9991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154161" y="2000973"/>
                <a:ext cx="2824480" cy="91440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28575"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l-GR" sz="2000" i="0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Mathcad UniMath Prime" panose="02000503020000020003" pitchFamily="50" charset="0"/>
                  </a:rPr>
                  <a:t>τ</a:t>
                </a:r>
                <a:r>
                  <a:rPr kumimoji="0" lang="en-US" sz="2000" i="0" strike="noStrike" kern="120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/>
                  </a:rPr>
                  <a:t>Max </a:t>
                </a:r>
                <a:r>
                  <a:rPr kumimoji="0" lang="en-US" sz="2000" i="0" strike="noStrike" kern="120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/>
                  </a:rPr>
                  <a:t>≈ 157 psi</a:t>
                </a:r>
              </a:p>
              <a:p>
                <a:pPr marL="0" indent="0" algn="ctr">
                  <a:buNone/>
                  <a:defRPr/>
                </a:pPr>
                <a:r>
                  <a:rPr lang="el-GR" sz="2000" dirty="0">
                    <a:solidFill>
                      <a:sysClr val="windowText" lastClr="000000"/>
                    </a:solidFill>
                    <a:latin typeface="Mathcad UniMath Prime" panose="02000503020000020003" pitchFamily="50" charset="0"/>
                  </a:rPr>
                  <a:t>τ</a:t>
                </a:r>
                <a:r>
                  <a:rPr lang="en-US" sz="2000" baseline="-25000" dirty="0">
                    <a:solidFill>
                      <a:sysClr val="windowText" lastClr="000000"/>
                    </a:solidFill>
                    <a:latin typeface="Helvetica Neue" panose="02000503000000020004"/>
                  </a:rPr>
                  <a:t>Fail </a:t>
                </a:r>
                <a:r>
                  <a:rPr lang="en-US" sz="2000" dirty="0">
                    <a:solidFill>
                      <a:sysClr val="windowText" lastClr="000000"/>
                    </a:solidFill>
                    <a:latin typeface="Helvetica Neue" panose="02000503000000020004"/>
                  </a:rPr>
                  <a:t>≈ </a:t>
                </a:r>
                <a:r>
                  <a:rPr lang="el-GR" sz="2000" dirty="0">
                    <a:solidFill>
                      <a:sysClr val="windowText" lastClr="000000"/>
                    </a:solidFill>
                    <a:latin typeface="Mathcad UniMath Prime" panose="02000503020000020003" pitchFamily="50" charset="0"/>
                  </a:rPr>
                  <a:t>τ</a:t>
                </a:r>
                <a:r>
                  <a:rPr lang="en-US" sz="2000" baseline="-25000" dirty="0" err="1">
                    <a:solidFill>
                      <a:sysClr val="windowText" lastClr="000000"/>
                    </a:solidFill>
                    <a:latin typeface="Helvetica Neue" panose="02000503000000020004"/>
                  </a:rPr>
                  <a:t>Tresca</a:t>
                </a:r>
                <a:r>
                  <a:rPr lang="en-US" sz="2000" baseline="-25000" dirty="0">
                    <a:solidFill>
                      <a:sysClr val="windowText" lastClr="000000"/>
                    </a:solidFill>
                    <a:latin typeface="Helvetica Neue" panose="02000503000000020004"/>
                  </a:rPr>
                  <a:t> </a:t>
                </a:r>
                <a:r>
                  <a:rPr lang="en-US" sz="2000" dirty="0">
                    <a:solidFill>
                      <a:sysClr val="windowText" lastClr="000000"/>
                    </a:solidFill>
                    <a:latin typeface="Helvetica Neue" panose="02000503000000020004"/>
                  </a:rPr>
                  <a:t>≈ 20,000 psi</a:t>
                </a:r>
                <a:endParaRPr kumimoji="0" lang="en-US" sz="20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A631846-CCA3-42C4-9915-1B1BC541AC4A}"/>
                </a:ext>
              </a:extLst>
            </p:cNvPr>
            <p:cNvGrpSpPr/>
            <p:nvPr/>
          </p:nvGrpSpPr>
          <p:grpSpPr>
            <a:xfrm>
              <a:off x="4940833" y="3860835"/>
              <a:ext cx="6905728" cy="1779684"/>
              <a:chOff x="4940833" y="3860835"/>
              <a:chExt cx="6905728" cy="1779684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B5FB6A7C-B56C-4262-A460-9BD32A45B8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18491" t="5393" r="23467" b="21549"/>
              <a:stretch/>
            </p:blipFill>
            <p:spPr>
              <a:xfrm>
                <a:off x="4940833" y="3860835"/>
                <a:ext cx="3416421" cy="1779684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28575">
                <a:solidFill>
                  <a:schemeClr val="tx1"/>
                </a:solidFill>
              </a:ln>
              <a:effectLst/>
            </p:spPr>
          </p:pic>
          <p:sp>
            <p:nvSpPr>
              <p:cNvPr id="30" name="Content Placeholder 6">
                <a:extLst>
                  <a:ext uri="{FF2B5EF4-FFF2-40B4-BE49-F238E27FC236}">
                    <a16:creationId xmlns:a16="http://schemas.microsoft.com/office/drawing/2014/main" id="{64537482-4C58-40AE-8AB0-9C4B51959AB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66481" y="4293477"/>
                <a:ext cx="3180080" cy="91440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28575"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l-GR" sz="2000" i="0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Mathcad UniMath Prime" panose="02000503020000020003" pitchFamily="50" charset="0"/>
                  </a:rPr>
                  <a:t>σ</a:t>
                </a:r>
                <a:r>
                  <a:rPr kumimoji="0" lang="en-US" sz="2000" i="0" strike="noStrike" kern="120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/>
                  </a:rPr>
                  <a:t>Max</a:t>
                </a:r>
                <a:r>
                  <a:rPr lang="en-US" sz="2000" dirty="0">
                    <a:solidFill>
                      <a:sysClr val="windowText" lastClr="000000"/>
                    </a:solidFill>
                    <a:latin typeface="Helvetica Neue" panose="02000503000000020004"/>
                  </a:rPr>
                  <a:t>*</a:t>
                </a:r>
                <a:r>
                  <a:rPr kumimoji="0" lang="en-US" sz="2000" i="0" strike="noStrike" kern="120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/>
                  </a:rPr>
                  <a:t>≈ 300 psi</a:t>
                </a:r>
              </a:p>
              <a:p>
                <a:pPr marL="0" indent="0" algn="ctr">
                  <a:buNone/>
                  <a:defRPr/>
                </a:pPr>
                <a:r>
                  <a:rPr lang="el-GR" sz="2000" dirty="0">
                    <a:solidFill>
                      <a:sysClr val="windowText" lastClr="000000"/>
                    </a:solidFill>
                    <a:latin typeface="Mathcad UniMath Prime" panose="02000503020000020003" pitchFamily="50" charset="0"/>
                  </a:rPr>
                  <a:t>σ</a:t>
                </a:r>
                <a:r>
                  <a:rPr lang="en-US" sz="2000" baseline="-25000" dirty="0">
                    <a:solidFill>
                      <a:sysClr val="windowText" lastClr="000000"/>
                    </a:solidFill>
                    <a:latin typeface="Helvetica Neue" panose="02000503000000020004"/>
                  </a:rPr>
                  <a:t>y </a:t>
                </a:r>
                <a:r>
                  <a:rPr lang="en-US" sz="2000" dirty="0">
                    <a:solidFill>
                      <a:sysClr val="windowText" lastClr="000000"/>
                    </a:solidFill>
                    <a:latin typeface="Helvetica Neue" panose="02000503000000020004"/>
                  </a:rPr>
                  <a:t>≈ 47,000 psi</a:t>
                </a:r>
                <a:r>
                  <a:rPr lang="en-US" sz="2000" baseline="-25000" dirty="0">
                    <a:solidFill>
                      <a:sysClr val="windowText" lastClr="000000"/>
                    </a:solidFill>
                    <a:latin typeface="Helvetica Neue" panose="02000503000000020004"/>
                  </a:rPr>
                  <a:t> </a:t>
                </a:r>
                <a:r>
                  <a:rPr kumimoji="0" lang="en-US" sz="2000" i="0" strike="noStrike" kern="120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/>
                  </a:rPr>
                  <a:t> </a:t>
                </a:r>
                <a:r>
                  <a:rPr kumimoji="0" lang="en-US" sz="2000" i="0" strike="noStrike" kern="120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/>
                  </a:rPr>
                  <a:t> </a:t>
                </a:r>
                <a:endParaRPr kumimoji="0" lang="en-US" sz="20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/>
                </a:endParaRPr>
              </a:p>
            </p:txBody>
          </p:sp>
        </p:grpSp>
      </p:grp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472BBA6A-F2E0-4269-B763-3BDD90DAFAB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Noah Tipton</a:t>
            </a:r>
          </a:p>
        </p:txBody>
      </p:sp>
    </p:spTree>
    <p:extLst>
      <p:ext uri="{BB962C8B-B14F-4D97-AF65-F5344CB8AC3E}">
        <p14:creationId xmlns:p14="http://schemas.microsoft.com/office/powerpoint/2010/main" val="423370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20" name="Title 4">
            <a:extLst>
              <a:ext uri="{FF2B5EF4-FFF2-40B4-BE49-F238E27FC236}">
                <a16:creationId xmlns:a16="http://schemas.microsoft.com/office/drawing/2014/main" id="{E70AB17E-1C6C-4A32-94E8-A2BC842AEC4A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New System – Structural Analysis</a:t>
            </a:r>
          </a:p>
        </p:txBody>
      </p:sp>
      <p:pic>
        <p:nvPicPr>
          <p:cNvPr id="121" name="Picture 120" descr="A picture containing toy, skiing&#10;&#10;Description automatically generated">
            <a:extLst>
              <a:ext uri="{FF2B5EF4-FFF2-40B4-BE49-F238E27FC236}">
                <a16:creationId xmlns:a16="http://schemas.microsoft.com/office/drawing/2014/main" id="{2B247F13-A163-4C0B-8031-0348E8A2DC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0935" r="26108" b="2032"/>
          <a:stretch/>
        </p:blipFill>
        <p:spPr>
          <a:xfrm>
            <a:off x="319904" y="1354594"/>
            <a:ext cx="4257799" cy="4114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2C20820-8C11-4D43-934A-0A05C66E7054}"/>
              </a:ext>
            </a:extLst>
          </p:cNvPr>
          <p:cNvCxnSpPr>
            <a:cxnSpLocks/>
          </p:cNvCxnSpPr>
          <p:nvPr/>
        </p:nvCxnSpPr>
        <p:spPr>
          <a:xfrm flipH="1">
            <a:off x="3728722" y="2397760"/>
            <a:ext cx="1158238" cy="609600"/>
          </a:xfrm>
          <a:prstGeom prst="straightConnector1">
            <a:avLst/>
          </a:prstGeom>
          <a:ln w="38100">
            <a:solidFill>
              <a:srgbClr val="FF191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7723C79-17CF-499C-9493-3EDAA79F8C2B}"/>
              </a:ext>
            </a:extLst>
          </p:cNvPr>
          <p:cNvCxnSpPr>
            <a:cxnSpLocks/>
          </p:cNvCxnSpPr>
          <p:nvPr/>
        </p:nvCxnSpPr>
        <p:spPr>
          <a:xfrm flipH="1" flipV="1">
            <a:off x="3007362" y="3413760"/>
            <a:ext cx="1950718" cy="1280160"/>
          </a:xfrm>
          <a:prstGeom prst="straightConnector1">
            <a:avLst/>
          </a:prstGeom>
          <a:ln w="38100">
            <a:solidFill>
              <a:srgbClr val="FF191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CFC04D63-34C7-4307-AC69-3D473420F130}"/>
              </a:ext>
            </a:extLst>
          </p:cNvPr>
          <p:cNvSpPr txBox="1">
            <a:spLocks/>
          </p:cNvSpPr>
          <p:nvPr/>
        </p:nvSpPr>
        <p:spPr>
          <a:xfrm>
            <a:off x="8432801" y="5516880"/>
            <a:ext cx="2001520" cy="301752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28575"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1400" dirty="0">
                <a:solidFill>
                  <a:sysClr val="windowText" lastClr="000000"/>
                </a:solidFill>
                <a:latin typeface="Helvetica Neue" panose="02000503000000020004"/>
              </a:rPr>
              <a:t>* CREO Von Mises</a:t>
            </a:r>
            <a:endParaRPr kumimoji="0" lang="en-US" sz="1400" i="0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98EFCD7-A51A-4C20-A786-8755CBA91F4D}"/>
              </a:ext>
            </a:extLst>
          </p:cNvPr>
          <p:cNvGrpSpPr/>
          <p:nvPr/>
        </p:nvGrpSpPr>
        <p:grpSpPr>
          <a:xfrm>
            <a:off x="5041931" y="-4542309"/>
            <a:ext cx="6865589" cy="3595582"/>
            <a:chOff x="5041931" y="1736571"/>
            <a:chExt cx="6865589" cy="3595582"/>
          </a:xfrm>
        </p:grpSpPr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87235772-F89D-446F-9BA1-E29982778F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555" t="26515" r="12007" b="24457"/>
            <a:stretch/>
          </p:blipFill>
          <p:spPr>
            <a:xfrm>
              <a:off x="5041931" y="1736571"/>
              <a:ext cx="4023360" cy="123103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chemeClr val="tx1"/>
              </a:solidFill>
            </a:ln>
            <a:effectLst/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C7E57EA1-D4BA-458C-BD6B-F4471A2C4F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0034" t="31117" r="19754" b="22653"/>
            <a:stretch/>
          </p:blipFill>
          <p:spPr>
            <a:xfrm>
              <a:off x="5041931" y="4035737"/>
              <a:ext cx="4023360" cy="129641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chemeClr val="tx1"/>
              </a:solidFill>
            </a:ln>
            <a:effectLst/>
          </p:spPr>
        </p:pic>
        <p:sp>
          <p:nvSpPr>
            <p:cNvPr id="15" name="Content Placeholder 6">
              <a:extLst>
                <a:ext uri="{FF2B5EF4-FFF2-40B4-BE49-F238E27FC236}">
                  <a16:creationId xmlns:a16="http://schemas.microsoft.com/office/drawing/2014/main" id="{BB663A11-9A8A-4BE7-A3AA-7C4A95B8DA37}"/>
                </a:ext>
              </a:extLst>
            </p:cNvPr>
            <p:cNvSpPr txBox="1">
              <a:spLocks/>
            </p:cNvSpPr>
            <p:nvPr/>
          </p:nvSpPr>
          <p:spPr>
            <a:xfrm>
              <a:off x="9300349" y="1818803"/>
              <a:ext cx="2607171" cy="106656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el-GR" sz="2400" dirty="0">
                  <a:solidFill>
                    <a:sysClr val="windowText" lastClr="000000"/>
                  </a:solidFill>
                  <a:latin typeface="Mathcad UniMath Prime" panose="02000503020000020003" pitchFamily="50" charset="0"/>
                </a:rPr>
                <a:t>σ</a:t>
              </a:r>
              <a:r>
                <a:rPr kumimoji="0" lang="en-US" sz="2400" i="0" strike="noStrike" kern="120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athcad UniMath Prime" panose="02000503020000020003" pitchFamily="50" charset="0"/>
                </a:rPr>
                <a:t>Max</a:t>
              </a:r>
              <a:r>
                <a:rPr kumimoji="0" lang="en-US" sz="2400" i="0" strike="noStrike" kern="1200" cap="none" spc="0" normalizeH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athcad UniMath Prime" panose="02000503020000020003" pitchFamily="50" charset="0"/>
                </a:rPr>
                <a:t>*</a:t>
              </a:r>
              <a:r>
                <a:rPr kumimoji="0" lang="en-US" sz="2400" i="0" strike="noStrike" kern="120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athcad UniMath Prime" panose="02000503020000020003" pitchFamily="50" charset="0"/>
                </a:rPr>
                <a:t> </a:t>
              </a:r>
              <a:r>
                <a:rPr kumimoji="0" lang="en-US" sz="2400" i="0" strike="noStrike" kern="1200" cap="none" spc="0" normalizeH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athcad UniMath Prime" panose="02000503020000020003" pitchFamily="50" charset="0"/>
                </a:rPr>
                <a:t>≈ 315 psi</a:t>
              </a:r>
            </a:p>
            <a:p>
              <a:pPr marL="0" indent="0" algn="ctr">
                <a:buNone/>
                <a:defRPr/>
              </a:pPr>
              <a:r>
                <a:rPr lang="el-GR" sz="2400" dirty="0">
                  <a:solidFill>
                    <a:sysClr val="windowText" lastClr="000000"/>
                  </a:solidFill>
                  <a:latin typeface="Mathcad UniMath Prime" panose="02000503020000020003" pitchFamily="50" charset="0"/>
                </a:rPr>
                <a:t>σ</a:t>
              </a:r>
              <a:r>
                <a:rPr lang="en-US" sz="2400" baseline="-25000" dirty="0">
                  <a:solidFill>
                    <a:sysClr val="windowText" lastClr="000000"/>
                  </a:solidFill>
                  <a:latin typeface="Mathcad UniMath Prime" panose="02000503020000020003" pitchFamily="50" charset="0"/>
                </a:rPr>
                <a:t>y </a:t>
              </a:r>
              <a:r>
                <a:rPr lang="en-US" sz="2400" dirty="0">
                  <a:solidFill>
                    <a:sysClr val="windowText" lastClr="000000"/>
                  </a:solidFill>
                  <a:latin typeface="Mathcad UniMath Prime" panose="02000503020000020003" pitchFamily="50" charset="0"/>
                </a:rPr>
                <a:t>≈ 40,000 psi</a:t>
              </a:r>
              <a:r>
                <a:rPr kumimoji="0" lang="en-US" sz="2400" i="0" strike="noStrike" kern="120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athcad UniMath Prime" panose="02000503020000020003" pitchFamily="50" charset="0"/>
                </a:rPr>
                <a:t> </a:t>
              </a:r>
              <a:endPara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sp>
          <p:nvSpPr>
            <p:cNvPr id="18" name="Content Placeholder 6">
              <a:extLst>
                <a:ext uri="{FF2B5EF4-FFF2-40B4-BE49-F238E27FC236}">
                  <a16:creationId xmlns:a16="http://schemas.microsoft.com/office/drawing/2014/main" id="{CFC3B478-7BB4-4259-9C1F-BFA649328F4B}"/>
                </a:ext>
              </a:extLst>
            </p:cNvPr>
            <p:cNvSpPr txBox="1">
              <a:spLocks/>
            </p:cNvSpPr>
            <p:nvPr/>
          </p:nvSpPr>
          <p:spPr>
            <a:xfrm>
              <a:off x="9300349" y="4150661"/>
              <a:ext cx="2607171" cy="106656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el-GR" sz="2400" dirty="0">
                  <a:solidFill>
                    <a:sysClr val="windowText" lastClr="000000"/>
                  </a:solidFill>
                  <a:latin typeface="Mathcad UniMath Prime" panose="02000503020000020003" pitchFamily="50" charset="0"/>
                </a:rPr>
                <a:t>σ</a:t>
              </a:r>
              <a:r>
                <a:rPr kumimoji="0" lang="en-US" sz="2400" i="0" strike="noStrike" kern="120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athcad UniMath Prime" panose="02000503020000020003" pitchFamily="50" charset="0"/>
                </a:rPr>
                <a:t>Max </a:t>
              </a:r>
              <a:r>
                <a:rPr kumimoji="0" lang="en-US" sz="2400" i="0" strike="noStrike" kern="1200" cap="none" spc="0" normalizeH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athcad UniMath Prime" panose="02000503020000020003" pitchFamily="50" charset="0"/>
                </a:rPr>
                <a:t>*≈ 915 psi</a:t>
              </a:r>
            </a:p>
            <a:p>
              <a:pPr marL="0" indent="0" algn="ctr">
                <a:buNone/>
                <a:defRPr/>
              </a:pPr>
              <a:r>
                <a:rPr lang="el-GR" sz="2400" dirty="0">
                  <a:solidFill>
                    <a:sysClr val="windowText" lastClr="000000"/>
                  </a:solidFill>
                  <a:latin typeface="Mathcad UniMath Prime" panose="02000503020000020003" pitchFamily="50" charset="0"/>
                </a:rPr>
                <a:t>σ</a:t>
              </a:r>
              <a:r>
                <a:rPr lang="en-US" sz="2400" baseline="-25000" dirty="0">
                  <a:solidFill>
                    <a:sysClr val="windowText" lastClr="000000"/>
                  </a:solidFill>
                  <a:latin typeface="Mathcad UniMath Prime" panose="02000503020000020003" pitchFamily="50" charset="0"/>
                </a:rPr>
                <a:t>y </a:t>
              </a:r>
              <a:r>
                <a:rPr lang="en-US" sz="2400" dirty="0">
                  <a:solidFill>
                    <a:sysClr val="windowText" lastClr="000000"/>
                  </a:solidFill>
                  <a:latin typeface="Mathcad UniMath Prime" panose="02000503020000020003" pitchFamily="50" charset="0"/>
                </a:rPr>
                <a:t>≈ 40,000 psi</a:t>
              </a:r>
              <a:r>
                <a:rPr kumimoji="0" lang="en-US" sz="2400" i="0" strike="noStrike" kern="120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athcad UniMath Prime" panose="02000503020000020003" pitchFamily="50" charset="0"/>
                </a:rPr>
                <a:t> </a:t>
              </a:r>
              <a:endPara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BCCCCA0-6B30-4489-8CEF-70C61D05DD19}"/>
              </a:ext>
            </a:extLst>
          </p:cNvPr>
          <p:cNvGrpSpPr/>
          <p:nvPr/>
        </p:nvGrpSpPr>
        <p:grpSpPr>
          <a:xfrm>
            <a:off x="5001789" y="1247233"/>
            <a:ext cx="7037808" cy="4286606"/>
            <a:chOff x="4940833" y="1353913"/>
            <a:chExt cx="7037808" cy="428660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3EA9311-9889-47E3-9431-F529C3B93DB7}"/>
                </a:ext>
              </a:extLst>
            </p:cNvPr>
            <p:cNvGrpSpPr/>
            <p:nvPr/>
          </p:nvGrpSpPr>
          <p:grpSpPr>
            <a:xfrm>
              <a:off x="4940833" y="1353913"/>
              <a:ext cx="7037808" cy="2208521"/>
              <a:chOff x="4940833" y="1353913"/>
              <a:chExt cx="7037808" cy="2208521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C89B1EF3-376C-484A-801F-D0AC4BDD07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7642" t="18897" r="28565" b="14077"/>
              <a:stretch/>
            </p:blipFill>
            <p:spPr>
              <a:xfrm>
                <a:off x="4940833" y="1353913"/>
                <a:ext cx="4011928" cy="2208521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28575">
                <a:solidFill>
                  <a:schemeClr val="tx1"/>
                </a:solidFill>
              </a:ln>
              <a:effectLst/>
            </p:spPr>
          </p:pic>
          <p:sp>
            <p:nvSpPr>
              <p:cNvPr id="25" name="Content Placeholder 6">
                <a:extLst>
                  <a:ext uri="{FF2B5EF4-FFF2-40B4-BE49-F238E27FC236}">
                    <a16:creationId xmlns:a16="http://schemas.microsoft.com/office/drawing/2014/main" id="{3F5D3904-6343-4623-9C13-DD6C69896C2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154161" y="2000973"/>
                <a:ext cx="2824480" cy="91440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28575"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l-GR" sz="2000" i="0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Mathcad UniMath Prime" panose="02000503020000020003" pitchFamily="50" charset="0"/>
                  </a:rPr>
                  <a:t>τ</a:t>
                </a:r>
                <a:r>
                  <a:rPr kumimoji="0" lang="en-US" sz="2000" i="0" strike="noStrike" kern="120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/>
                  </a:rPr>
                  <a:t>Max </a:t>
                </a:r>
                <a:r>
                  <a:rPr kumimoji="0" lang="en-US" sz="2000" i="0" strike="noStrike" kern="120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/>
                  </a:rPr>
                  <a:t>≈ 157 psi</a:t>
                </a:r>
              </a:p>
              <a:p>
                <a:pPr marL="0" indent="0" algn="ctr">
                  <a:buNone/>
                  <a:defRPr/>
                </a:pPr>
                <a:r>
                  <a:rPr lang="el-GR" sz="2000" dirty="0">
                    <a:solidFill>
                      <a:sysClr val="windowText" lastClr="000000"/>
                    </a:solidFill>
                    <a:latin typeface="Mathcad UniMath Prime" panose="02000503020000020003" pitchFamily="50" charset="0"/>
                  </a:rPr>
                  <a:t>τ</a:t>
                </a:r>
                <a:r>
                  <a:rPr lang="en-US" sz="2000" baseline="-25000" dirty="0">
                    <a:solidFill>
                      <a:sysClr val="windowText" lastClr="000000"/>
                    </a:solidFill>
                    <a:latin typeface="Helvetica Neue" panose="02000503000000020004"/>
                  </a:rPr>
                  <a:t>Fail </a:t>
                </a:r>
                <a:r>
                  <a:rPr lang="en-US" sz="2000" dirty="0">
                    <a:solidFill>
                      <a:sysClr val="windowText" lastClr="000000"/>
                    </a:solidFill>
                    <a:latin typeface="Helvetica Neue" panose="02000503000000020004"/>
                  </a:rPr>
                  <a:t>≈ </a:t>
                </a:r>
                <a:r>
                  <a:rPr lang="el-GR" sz="2000" dirty="0">
                    <a:solidFill>
                      <a:sysClr val="windowText" lastClr="000000"/>
                    </a:solidFill>
                    <a:latin typeface="Mathcad UniMath Prime" panose="02000503020000020003" pitchFamily="50" charset="0"/>
                  </a:rPr>
                  <a:t>τ</a:t>
                </a:r>
                <a:r>
                  <a:rPr lang="en-US" sz="2000" baseline="-25000" dirty="0" err="1">
                    <a:solidFill>
                      <a:sysClr val="windowText" lastClr="000000"/>
                    </a:solidFill>
                    <a:latin typeface="Helvetica Neue" panose="02000503000000020004"/>
                  </a:rPr>
                  <a:t>Tresca</a:t>
                </a:r>
                <a:r>
                  <a:rPr lang="en-US" sz="2000" baseline="-25000" dirty="0">
                    <a:solidFill>
                      <a:sysClr val="windowText" lastClr="000000"/>
                    </a:solidFill>
                    <a:latin typeface="Helvetica Neue" panose="02000503000000020004"/>
                  </a:rPr>
                  <a:t> </a:t>
                </a:r>
                <a:r>
                  <a:rPr lang="en-US" sz="2000" dirty="0">
                    <a:solidFill>
                      <a:sysClr val="windowText" lastClr="000000"/>
                    </a:solidFill>
                    <a:latin typeface="Helvetica Neue" panose="02000503000000020004"/>
                  </a:rPr>
                  <a:t>≈ 20,000 psi</a:t>
                </a:r>
                <a:endParaRPr kumimoji="0" lang="en-US" sz="20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F0689EF-C800-4242-BF0A-0DC36087A8D2}"/>
                </a:ext>
              </a:extLst>
            </p:cNvPr>
            <p:cNvGrpSpPr/>
            <p:nvPr/>
          </p:nvGrpSpPr>
          <p:grpSpPr>
            <a:xfrm>
              <a:off x="4940833" y="3860835"/>
              <a:ext cx="6905728" cy="1779684"/>
              <a:chOff x="4940833" y="3860835"/>
              <a:chExt cx="6905728" cy="1779684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7609C43C-9FBD-4114-A505-7351E2D542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18491" t="5393" r="23467" b="21549"/>
              <a:stretch/>
            </p:blipFill>
            <p:spPr>
              <a:xfrm>
                <a:off x="4940833" y="3860835"/>
                <a:ext cx="3416421" cy="1779684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28575">
                <a:solidFill>
                  <a:schemeClr val="tx1"/>
                </a:solidFill>
              </a:ln>
              <a:effectLst/>
            </p:spPr>
          </p:pic>
          <p:sp>
            <p:nvSpPr>
              <p:cNvPr id="23" name="Content Placeholder 6">
                <a:extLst>
                  <a:ext uri="{FF2B5EF4-FFF2-40B4-BE49-F238E27FC236}">
                    <a16:creationId xmlns:a16="http://schemas.microsoft.com/office/drawing/2014/main" id="{34F82CC7-E099-4C9C-96FE-95F2D13CDDF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66481" y="4293477"/>
                <a:ext cx="3180080" cy="91440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28575"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l-GR" sz="2000" i="0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Mathcad UniMath Prime" panose="02000503020000020003" pitchFamily="50" charset="0"/>
                  </a:rPr>
                  <a:t>σ</a:t>
                </a:r>
                <a:r>
                  <a:rPr kumimoji="0" lang="en-US" sz="2000" i="0" strike="noStrike" kern="120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/>
                  </a:rPr>
                  <a:t>Max</a:t>
                </a:r>
                <a:r>
                  <a:rPr lang="en-US" sz="2000" dirty="0">
                    <a:solidFill>
                      <a:sysClr val="windowText" lastClr="000000"/>
                    </a:solidFill>
                    <a:latin typeface="Helvetica Neue" panose="02000503000000020004"/>
                  </a:rPr>
                  <a:t>*</a:t>
                </a:r>
                <a:r>
                  <a:rPr kumimoji="0" lang="en-US" sz="2000" i="0" strike="noStrike" kern="120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/>
                  </a:rPr>
                  <a:t>≈ 300 psi</a:t>
                </a:r>
              </a:p>
              <a:p>
                <a:pPr marL="0" indent="0" algn="ctr">
                  <a:buNone/>
                  <a:defRPr/>
                </a:pPr>
                <a:r>
                  <a:rPr lang="el-GR" sz="2000" dirty="0">
                    <a:solidFill>
                      <a:sysClr val="windowText" lastClr="000000"/>
                    </a:solidFill>
                    <a:latin typeface="Mathcad UniMath Prime" panose="02000503020000020003" pitchFamily="50" charset="0"/>
                  </a:rPr>
                  <a:t>σ</a:t>
                </a:r>
                <a:r>
                  <a:rPr lang="en-US" sz="2000" baseline="-25000" dirty="0">
                    <a:solidFill>
                      <a:sysClr val="windowText" lastClr="000000"/>
                    </a:solidFill>
                    <a:latin typeface="Helvetica Neue" panose="02000503000000020004"/>
                  </a:rPr>
                  <a:t>y </a:t>
                </a:r>
                <a:r>
                  <a:rPr lang="en-US" sz="2000" dirty="0">
                    <a:solidFill>
                      <a:sysClr val="windowText" lastClr="000000"/>
                    </a:solidFill>
                    <a:latin typeface="Helvetica Neue" panose="02000503000000020004"/>
                  </a:rPr>
                  <a:t>≈ 47,000 psi</a:t>
                </a:r>
                <a:r>
                  <a:rPr lang="en-US" sz="2000" baseline="-25000" dirty="0">
                    <a:solidFill>
                      <a:sysClr val="windowText" lastClr="000000"/>
                    </a:solidFill>
                    <a:latin typeface="Helvetica Neue" panose="02000503000000020004"/>
                  </a:rPr>
                  <a:t> </a:t>
                </a:r>
                <a:r>
                  <a:rPr kumimoji="0" lang="en-US" sz="2000" i="0" strike="noStrike" kern="120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/>
                  </a:rPr>
                  <a:t> </a:t>
                </a:r>
                <a:r>
                  <a:rPr kumimoji="0" lang="en-US" sz="2000" i="0" strike="noStrike" kern="120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/>
                  </a:rPr>
                  <a:t> </a:t>
                </a:r>
                <a:endParaRPr kumimoji="0" lang="en-US" sz="20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/>
                </a:endParaRPr>
              </a:p>
            </p:txBody>
          </p:sp>
        </p:grpSp>
      </p:grp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508A70AC-56D2-4B2F-B269-4EB8C6F694E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Noah Tipton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6E54665-A710-4EE6-B6EF-C58EFBE1C797}"/>
              </a:ext>
            </a:extLst>
          </p:cNvPr>
          <p:cNvGrpSpPr/>
          <p:nvPr/>
        </p:nvGrpSpPr>
        <p:grpSpPr>
          <a:xfrm>
            <a:off x="-5165090" y="2823677"/>
            <a:ext cx="4646645" cy="1572476"/>
            <a:chOff x="133741" y="4207000"/>
            <a:chExt cx="4646645" cy="1572476"/>
          </a:xfrm>
        </p:grpSpPr>
        <p:sp>
          <p:nvSpPr>
            <p:cNvPr id="30" name="Content Placeholder 6">
              <a:extLst>
                <a:ext uri="{FF2B5EF4-FFF2-40B4-BE49-F238E27FC236}">
                  <a16:creationId xmlns:a16="http://schemas.microsoft.com/office/drawing/2014/main" id="{3CD55CCA-E9B1-4DAA-AD92-4E9792EE5C9B}"/>
                </a:ext>
              </a:extLst>
            </p:cNvPr>
            <p:cNvSpPr txBox="1">
              <a:spLocks/>
            </p:cNvSpPr>
            <p:nvPr/>
          </p:nvSpPr>
          <p:spPr>
            <a:xfrm>
              <a:off x="133741" y="4207000"/>
              <a:ext cx="4646645" cy="1560426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buNone/>
                <a:defRPr/>
              </a:pPr>
              <a:r>
                <a:rPr lang="en-US" sz="2400" b="1" dirty="0">
                  <a:solidFill>
                    <a:sysClr val="windowText" lastClr="000000"/>
                  </a:solidFill>
                  <a:latin typeface="Helvetica Neue" panose="02000503000000020004"/>
                </a:rPr>
                <a:t>Target Check </a:t>
              </a:r>
            </a:p>
            <a:p>
              <a:pPr marL="0" lvl="0" indent="0">
                <a:buNone/>
                <a:defRPr/>
              </a:pPr>
              <a:r>
                <a:rPr lang="en-US" sz="2400" u="sng" dirty="0">
                  <a:solidFill>
                    <a:sysClr val="windowText" lastClr="000000"/>
                  </a:solidFill>
                  <a:latin typeface="Helvetica Neue" panose="02000503000000020004"/>
                </a:rPr>
                <a:t>Build volume:</a:t>
              </a:r>
              <a:r>
                <a:rPr lang="en-US" sz="2400" dirty="0">
                  <a:solidFill>
                    <a:sysClr val="windowText" lastClr="000000"/>
                  </a:solidFill>
                  <a:latin typeface="Helvetica Neue" panose="02000503000000020004"/>
                </a:rPr>
                <a:t> 250 x 250 x 300 mm</a:t>
              </a:r>
            </a:p>
            <a:p>
              <a:pPr marL="0" lvl="0" indent="0">
                <a:buNone/>
                <a:defRPr/>
              </a:pPr>
              <a:r>
                <a:rPr lang="en-US" sz="2400" u="sng" dirty="0">
                  <a:solidFill>
                    <a:sysClr val="windowText" lastClr="000000"/>
                  </a:solidFill>
                  <a:latin typeface="Helvetica Neue" panose="02000503000000020004"/>
                </a:rPr>
                <a:t>Over-estimated weight:</a:t>
              </a:r>
              <a:r>
                <a:rPr lang="en-US" sz="2400" dirty="0">
                  <a:solidFill>
                    <a:sysClr val="windowText" lastClr="000000"/>
                  </a:solidFill>
                  <a:latin typeface="Helvetica Neue" panose="02000503000000020004"/>
                </a:rPr>
                <a:t> 356 N</a:t>
              </a:r>
            </a:p>
          </p:txBody>
        </p:sp>
        <p:pic>
          <p:nvPicPr>
            <p:cNvPr id="31" name="Graphic 30" descr="Checkmark">
              <a:extLst>
                <a:ext uri="{FF2B5EF4-FFF2-40B4-BE49-F238E27FC236}">
                  <a16:creationId xmlns:a16="http://schemas.microsoft.com/office/drawing/2014/main" id="{9445D191-47E4-4703-9286-85EEA69DC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237501" y="5288279"/>
              <a:ext cx="491197" cy="491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77954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>
                <a:latin typeface="Helvetica Neue" panose="02000503000000020004"/>
              </a:rPr>
              <a:pPr/>
              <a:t>19</a:t>
            </a:fld>
            <a:endParaRPr lang="en-US" dirty="0">
              <a:latin typeface="Helvetica Neue" panose="02000503000000020004"/>
            </a:endParaRPr>
          </a:p>
        </p:txBody>
      </p:sp>
      <p:sp>
        <p:nvSpPr>
          <p:cNvPr id="120" name="Title 4">
            <a:extLst>
              <a:ext uri="{FF2B5EF4-FFF2-40B4-BE49-F238E27FC236}">
                <a16:creationId xmlns:a16="http://schemas.microsoft.com/office/drawing/2014/main" id="{E70AB17E-1C6C-4A32-94E8-A2BC842AEC4A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/>
              </a:rPr>
              <a:t>New System – Structural Analysis</a:t>
            </a:r>
          </a:p>
        </p:txBody>
      </p:sp>
      <p:pic>
        <p:nvPicPr>
          <p:cNvPr id="121" name="Picture 120" descr="A picture containing toy, skiing&#10;&#10;Description automatically generated">
            <a:extLst>
              <a:ext uri="{FF2B5EF4-FFF2-40B4-BE49-F238E27FC236}">
                <a16:creationId xmlns:a16="http://schemas.microsoft.com/office/drawing/2014/main" id="{2B247F13-A163-4C0B-8031-0348E8A2DC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0935" r="26108" b="2032"/>
          <a:stretch/>
        </p:blipFill>
        <p:spPr>
          <a:xfrm>
            <a:off x="319904" y="1354594"/>
            <a:ext cx="4257799" cy="4114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sp>
        <p:nvSpPr>
          <p:cNvPr id="123" name="Content Placeholder 6">
            <a:extLst>
              <a:ext uri="{FF2B5EF4-FFF2-40B4-BE49-F238E27FC236}">
                <a16:creationId xmlns:a16="http://schemas.microsoft.com/office/drawing/2014/main" id="{6389332D-024F-45F6-A32D-6C6FF74BB291}"/>
              </a:ext>
            </a:extLst>
          </p:cNvPr>
          <p:cNvSpPr txBox="1">
            <a:spLocks/>
          </p:cNvSpPr>
          <p:nvPr/>
        </p:nvSpPr>
        <p:spPr>
          <a:xfrm>
            <a:off x="4717359" y="7031430"/>
            <a:ext cx="2607171" cy="567405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28575"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/>
              </a:rPr>
              <a:t>What </a:t>
            </a:r>
            <a:r>
              <a:rPr lang="en-US" sz="2400" dirty="0">
                <a:solidFill>
                  <a:sysClr val="windowText" lastClr="000000"/>
                </a:solidFill>
                <a:latin typeface="Helvetica Neue" panose="02000503000000020004"/>
              </a:rPr>
              <a:t>About Powder Containment?</a:t>
            </a:r>
            <a:endParaRPr kumimoji="0" lang="en-US" sz="2400" i="0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2C20820-8C11-4D43-934A-0A05C66E7054}"/>
              </a:ext>
            </a:extLst>
          </p:cNvPr>
          <p:cNvCxnSpPr>
            <a:cxnSpLocks/>
          </p:cNvCxnSpPr>
          <p:nvPr/>
        </p:nvCxnSpPr>
        <p:spPr>
          <a:xfrm flipH="1">
            <a:off x="3728722" y="2397760"/>
            <a:ext cx="1158238" cy="609600"/>
          </a:xfrm>
          <a:prstGeom prst="straightConnector1">
            <a:avLst/>
          </a:prstGeom>
          <a:ln w="38100">
            <a:solidFill>
              <a:srgbClr val="FF191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7723C79-17CF-499C-9493-3EDAA79F8C2B}"/>
              </a:ext>
            </a:extLst>
          </p:cNvPr>
          <p:cNvCxnSpPr>
            <a:cxnSpLocks/>
          </p:cNvCxnSpPr>
          <p:nvPr/>
        </p:nvCxnSpPr>
        <p:spPr>
          <a:xfrm flipH="1" flipV="1">
            <a:off x="3007362" y="3413760"/>
            <a:ext cx="1950718" cy="1280160"/>
          </a:xfrm>
          <a:prstGeom prst="straightConnector1">
            <a:avLst/>
          </a:prstGeom>
          <a:ln w="38100">
            <a:solidFill>
              <a:srgbClr val="FF191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CFC04D63-34C7-4307-AC69-3D473420F130}"/>
              </a:ext>
            </a:extLst>
          </p:cNvPr>
          <p:cNvSpPr txBox="1">
            <a:spLocks/>
          </p:cNvSpPr>
          <p:nvPr/>
        </p:nvSpPr>
        <p:spPr>
          <a:xfrm>
            <a:off x="8432801" y="5516880"/>
            <a:ext cx="2001520" cy="301752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28575"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1400" dirty="0">
                <a:solidFill>
                  <a:sysClr val="windowText" lastClr="000000"/>
                </a:solidFill>
                <a:latin typeface="Helvetica Neue" panose="02000503000000020004"/>
              </a:rPr>
              <a:t>* CREO Von Mises</a:t>
            </a:r>
            <a:endParaRPr kumimoji="0" lang="en-US" sz="1400" i="0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BCCCCA0-6B30-4489-8CEF-70C61D05DD19}"/>
              </a:ext>
            </a:extLst>
          </p:cNvPr>
          <p:cNvGrpSpPr/>
          <p:nvPr/>
        </p:nvGrpSpPr>
        <p:grpSpPr>
          <a:xfrm>
            <a:off x="5001789" y="1247233"/>
            <a:ext cx="7037808" cy="4286606"/>
            <a:chOff x="4940833" y="1353913"/>
            <a:chExt cx="7037808" cy="428660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3EA9311-9889-47E3-9431-F529C3B93DB7}"/>
                </a:ext>
              </a:extLst>
            </p:cNvPr>
            <p:cNvGrpSpPr/>
            <p:nvPr/>
          </p:nvGrpSpPr>
          <p:grpSpPr>
            <a:xfrm>
              <a:off x="4940833" y="1353913"/>
              <a:ext cx="7037808" cy="2208521"/>
              <a:chOff x="4940833" y="1353913"/>
              <a:chExt cx="7037808" cy="2208521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C89B1EF3-376C-484A-801F-D0AC4BDD07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7642" t="18897" r="28565" b="14077"/>
              <a:stretch/>
            </p:blipFill>
            <p:spPr>
              <a:xfrm>
                <a:off x="4940833" y="1353913"/>
                <a:ext cx="4011928" cy="2208521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28575">
                <a:solidFill>
                  <a:schemeClr val="tx1"/>
                </a:solidFill>
              </a:ln>
              <a:effectLst/>
            </p:spPr>
          </p:pic>
          <p:sp>
            <p:nvSpPr>
              <p:cNvPr id="25" name="Content Placeholder 6">
                <a:extLst>
                  <a:ext uri="{FF2B5EF4-FFF2-40B4-BE49-F238E27FC236}">
                    <a16:creationId xmlns:a16="http://schemas.microsoft.com/office/drawing/2014/main" id="{3F5D3904-6343-4623-9C13-DD6C69896C2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154161" y="2000973"/>
                <a:ext cx="2824480" cy="91440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28575"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l-GR" sz="2000" i="0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Mathcad UniMath Prime" panose="02000503020000020003" pitchFamily="50" charset="0"/>
                  </a:rPr>
                  <a:t>τ</a:t>
                </a:r>
                <a:r>
                  <a:rPr kumimoji="0" lang="en-US" sz="2000" i="0" strike="noStrike" kern="120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/>
                  </a:rPr>
                  <a:t>Max </a:t>
                </a:r>
                <a:r>
                  <a:rPr kumimoji="0" lang="en-US" sz="2000" i="0" strike="noStrike" kern="120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/>
                  </a:rPr>
                  <a:t>≈ 157 psi</a:t>
                </a:r>
              </a:p>
              <a:p>
                <a:pPr marL="0" indent="0" algn="ctr">
                  <a:buNone/>
                  <a:defRPr/>
                </a:pPr>
                <a:r>
                  <a:rPr lang="el-GR" sz="2000" dirty="0">
                    <a:solidFill>
                      <a:sysClr val="windowText" lastClr="000000"/>
                    </a:solidFill>
                    <a:latin typeface="Mathcad UniMath Prime" panose="02000503020000020003" pitchFamily="50" charset="0"/>
                  </a:rPr>
                  <a:t>τ</a:t>
                </a:r>
                <a:r>
                  <a:rPr lang="en-US" sz="2000" baseline="-25000" dirty="0">
                    <a:solidFill>
                      <a:sysClr val="windowText" lastClr="000000"/>
                    </a:solidFill>
                    <a:latin typeface="Helvetica Neue" panose="02000503000000020004"/>
                  </a:rPr>
                  <a:t>Fail </a:t>
                </a:r>
                <a:r>
                  <a:rPr lang="en-US" sz="2000" dirty="0">
                    <a:solidFill>
                      <a:sysClr val="windowText" lastClr="000000"/>
                    </a:solidFill>
                    <a:latin typeface="Helvetica Neue" panose="02000503000000020004"/>
                  </a:rPr>
                  <a:t>≈ </a:t>
                </a:r>
                <a:r>
                  <a:rPr lang="el-GR" sz="2000" dirty="0">
                    <a:solidFill>
                      <a:sysClr val="windowText" lastClr="000000"/>
                    </a:solidFill>
                    <a:latin typeface="Mathcad UniMath Prime" panose="02000503020000020003" pitchFamily="50" charset="0"/>
                  </a:rPr>
                  <a:t>τ</a:t>
                </a:r>
                <a:r>
                  <a:rPr lang="en-US" sz="2000" baseline="-25000" dirty="0" err="1">
                    <a:solidFill>
                      <a:sysClr val="windowText" lastClr="000000"/>
                    </a:solidFill>
                    <a:latin typeface="Helvetica Neue" panose="02000503000000020004"/>
                  </a:rPr>
                  <a:t>Tresca</a:t>
                </a:r>
                <a:r>
                  <a:rPr lang="en-US" sz="2000" baseline="-25000" dirty="0">
                    <a:solidFill>
                      <a:sysClr val="windowText" lastClr="000000"/>
                    </a:solidFill>
                    <a:latin typeface="Helvetica Neue" panose="02000503000000020004"/>
                  </a:rPr>
                  <a:t> </a:t>
                </a:r>
                <a:r>
                  <a:rPr lang="en-US" sz="2000" dirty="0">
                    <a:solidFill>
                      <a:sysClr val="windowText" lastClr="000000"/>
                    </a:solidFill>
                    <a:latin typeface="Helvetica Neue" panose="02000503000000020004"/>
                  </a:rPr>
                  <a:t>≈ 20,000 psi</a:t>
                </a:r>
                <a:endParaRPr kumimoji="0" lang="en-US" sz="20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F0689EF-C800-4242-BF0A-0DC36087A8D2}"/>
                </a:ext>
              </a:extLst>
            </p:cNvPr>
            <p:cNvGrpSpPr/>
            <p:nvPr/>
          </p:nvGrpSpPr>
          <p:grpSpPr>
            <a:xfrm>
              <a:off x="4940833" y="3860835"/>
              <a:ext cx="6905728" cy="1779684"/>
              <a:chOff x="4940833" y="3860835"/>
              <a:chExt cx="6905728" cy="1779684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7609C43C-9FBD-4114-A505-7351E2D542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8491" t="5393" r="23467" b="21549"/>
              <a:stretch/>
            </p:blipFill>
            <p:spPr>
              <a:xfrm>
                <a:off x="4940833" y="3860835"/>
                <a:ext cx="3416421" cy="1779684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28575">
                <a:solidFill>
                  <a:schemeClr val="tx1"/>
                </a:solidFill>
              </a:ln>
              <a:effectLst/>
            </p:spPr>
          </p:pic>
          <p:sp>
            <p:nvSpPr>
              <p:cNvPr id="23" name="Content Placeholder 6">
                <a:extLst>
                  <a:ext uri="{FF2B5EF4-FFF2-40B4-BE49-F238E27FC236}">
                    <a16:creationId xmlns:a16="http://schemas.microsoft.com/office/drawing/2014/main" id="{34F82CC7-E099-4C9C-96FE-95F2D13CDDF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66481" y="4293477"/>
                <a:ext cx="3180080" cy="91440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28575"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l-GR" sz="2000" i="0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Mathcad UniMath Prime" panose="02000503020000020003" pitchFamily="50" charset="0"/>
                  </a:rPr>
                  <a:t>σ</a:t>
                </a:r>
                <a:r>
                  <a:rPr kumimoji="0" lang="en-US" sz="2000" i="0" strike="noStrike" kern="120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/>
                  </a:rPr>
                  <a:t>Max</a:t>
                </a:r>
                <a:r>
                  <a:rPr lang="en-US" sz="2000" dirty="0">
                    <a:solidFill>
                      <a:sysClr val="windowText" lastClr="000000"/>
                    </a:solidFill>
                    <a:latin typeface="Helvetica Neue" panose="02000503000000020004"/>
                  </a:rPr>
                  <a:t>*</a:t>
                </a:r>
                <a:r>
                  <a:rPr kumimoji="0" lang="en-US" sz="2000" i="0" strike="noStrike" kern="120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/>
                  </a:rPr>
                  <a:t>≈ 300 psi</a:t>
                </a:r>
              </a:p>
              <a:p>
                <a:pPr marL="0" indent="0" algn="ctr">
                  <a:buNone/>
                  <a:defRPr/>
                </a:pPr>
                <a:r>
                  <a:rPr lang="el-GR" sz="2000" dirty="0">
                    <a:solidFill>
                      <a:sysClr val="windowText" lastClr="000000"/>
                    </a:solidFill>
                    <a:latin typeface="Mathcad UniMath Prime" panose="02000503020000020003" pitchFamily="50" charset="0"/>
                  </a:rPr>
                  <a:t>σ</a:t>
                </a:r>
                <a:r>
                  <a:rPr lang="en-US" sz="2000" baseline="-25000" dirty="0">
                    <a:solidFill>
                      <a:sysClr val="windowText" lastClr="000000"/>
                    </a:solidFill>
                    <a:latin typeface="Helvetica Neue" panose="02000503000000020004"/>
                  </a:rPr>
                  <a:t>y </a:t>
                </a:r>
                <a:r>
                  <a:rPr lang="en-US" sz="2000" dirty="0">
                    <a:solidFill>
                      <a:sysClr val="windowText" lastClr="000000"/>
                    </a:solidFill>
                    <a:latin typeface="Helvetica Neue" panose="02000503000000020004"/>
                  </a:rPr>
                  <a:t>≈ 47,000 psi</a:t>
                </a:r>
                <a:r>
                  <a:rPr lang="en-US" sz="2000" baseline="-25000" dirty="0">
                    <a:solidFill>
                      <a:sysClr val="windowText" lastClr="000000"/>
                    </a:solidFill>
                    <a:latin typeface="Helvetica Neue" panose="02000503000000020004"/>
                  </a:rPr>
                  <a:t> </a:t>
                </a:r>
                <a:r>
                  <a:rPr kumimoji="0" lang="en-US" sz="2000" i="0" strike="noStrike" kern="120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/>
                  </a:rPr>
                  <a:t> </a:t>
                </a:r>
                <a:r>
                  <a:rPr kumimoji="0" lang="en-US" sz="2000" i="0" strike="noStrike" kern="120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/>
                  </a:rPr>
                  <a:t> </a:t>
                </a:r>
                <a:endParaRPr kumimoji="0" lang="en-US" sz="20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/>
                </a:endParaRPr>
              </a:p>
            </p:txBody>
          </p:sp>
        </p:grpSp>
      </p:grp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6D1DE0D8-55C7-4AE4-863A-57C93D95896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Noah Tipton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496F2A5-E753-40B8-9973-BC558F7DDA03}"/>
              </a:ext>
            </a:extLst>
          </p:cNvPr>
          <p:cNvGrpSpPr/>
          <p:nvPr/>
        </p:nvGrpSpPr>
        <p:grpSpPr>
          <a:xfrm>
            <a:off x="133741" y="4207000"/>
            <a:ext cx="4646645" cy="1572476"/>
            <a:chOff x="133741" y="4207000"/>
            <a:chExt cx="4646645" cy="1572476"/>
          </a:xfrm>
        </p:grpSpPr>
        <p:sp>
          <p:nvSpPr>
            <p:cNvPr id="26" name="Content Placeholder 6">
              <a:extLst>
                <a:ext uri="{FF2B5EF4-FFF2-40B4-BE49-F238E27FC236}">
                  <a16:creationId xmlns:a16="http://schemas.microsoft.com/office/drawing/2014/main" id="{16F2C5B1-4AFE-453A-9208-6FDEBEFF3D5E}"/>
                </a:ext>
              </a:extLst>
            </p:cNvPr>
            <p:cNvSpPr txBox="1">
              <a:spLocks/>
            </p:cNvSpPr>
            <p:nvPr/>
          </p:nvSpPr>
          <p:spPr>
            <a:xfrm>
              <a:off x="133741" y="4207000"/>
              <a:ext cx="4646645" cy="1560426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rgbClr val="00BC64"/>
              </a:solidFill>
            </a:ln>
          </p:spPr>
          <p:txBody>
            <a:bodyPr vert="horz" lIns="91440" tIns="45720" rIns="91440" bIns="45720" rtlCol="0" anchor="ctr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buNone/>
                <a:defRPr/>
              </a:pPr>
              <a:r>
                <a:rPr lang="en-US" sz="2400" b="1" dirty="0">
                  <a:solidFill>
                    <a:sysClr val="windowText" lastClr="000000"/>
                  </a:solidFill>
                  <a:latin typeface="Helvetica Neue" panose="02000503000000020004"/>
                </a:rPr>
                <a:t>Target Check </a:t>
              </a:r>
            </a:p>
            <a:p>
              <a:pPr marL="0" lvl="0" indent="0">
                <a:buNone/>
                <a:defRPr/>
              </a:pPr>
              <a:r>
                <a:rPr lang="en-US" sz="2400" u="sng" dirty="0">
                  <a:solidFill>
                    <a:sysClr val="windowText" lastClr="000000"/>
                  </a:solidFill>
                  <a:latin typeface="Helvetica Neue" panose="02000503000000020004"/>
                </a:rPr>
                <a:t>Build volume:</a:t>
              </a:r>
              <a:r>
                <a:rPr lang="en-US" sz="2400" dirty="0">
                  <a:solidFill>
                    <a:sysClr val="windowText" lastClr="000000"/>
                  </a:solidFill>
                  <a:latin typeface="Helvetica Neue" panose="02000503000000020004"/>
                </a:rPr>
                <a:t> 250 x 250 x 300 mm</a:t>
              </a:r>
            </a:p>
            <a:p>
              <a:pPr marL="0" lvl="0" indent="0">
                <a:buNone/>
                <a:defRPr/>
              </a:pPr>
              <a:r>
                <a:rPr lang="en-US" sz="2400" u="sng" dirty="0">
                  <a:solidFill>
                    <a:sysClr val="windowText" lastClr="000000"/>
                  </a:solidFill>
                  <a:latin typeface="Helvetica Neue" panose="02000503000000020004"/>
                </a:rPr>
                <a:t>Over-estimated weight:</a:t>
              </a:r>
              <a:r>
                <a:rPr lang="en-US" sz="2400" dirty="0">
                  <a:solidFill>
                    <a:sysClr val="windowText" lastClr="000000"/>
                  </a:solidFill>
                  <a:latin typeface="Helvetica Neue" panose="02000503000000020004"/>
                </a:rPr>
                <a:t> 356 N</a:t>
              </a:r>
            </a:p>
          </p:txBody>
        </p:sp>
        <p:pic>
          <p:nvPicPr>
            <p:cNvPr id="28" name="Graphic 27" descr="Checkmark">
              <a:extLst>
                <a:ext uri="{FF2B5EF4-FFF2-40B4-BE49-F238E27FC236}">
                  <a16:creationId xmlns:a16="http://schemas.microsoft.com/office/drawing/2014/main" id="{1BCCE451-FF26-4276-9E3B-B549D7D00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37501" y="5288279"/>
              <a:ext cx="491197" cy="491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80203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B4C7FC66-F0B0-4825-B2E9-31F0E7068F1C}"/>
              </a:ext>
            </a:extLst>
          </p:cNvPr>
          <p:cNvSpPr/>
          <p:nvPr/>
        </p:nvSpPr>
        <p:spPr>
          <a:xfrm>
            <a:off x="74644" y="615820"/>
            <a:ext cx="12117356" cy="52344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90597CCD-75CC-4678-A2C8-FFCAD3A32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316"/>
            <a:ext cx="5858069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Team Introductions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BF7E362-E8C5-4384-8993-77C043F5400D}"/>
              </a:ext>
            </a:extLst>
          </p:cNvPr>
          <p:cNvGrpSpPr/>
          <p:nvPr/>
        </p:nvGrpSpPr>
        <p:grpSpPr>
          <a:xfrm>
            <a:off x="148355" y="1385319"/>
            <a:ext cx="11914884" cy="3996326"/>
            <a:chOff x="167016" y="1581262"/>
            <a:chExt cx="11914884" cy="399632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D238DBA-C043-4590-A22A-BC4C47EF4FC3}"/>
                </a:ext>
              </a:extLst>
            </p:cNvPr>
            <p:cNvGrpSpPr/>
            <p:nvPr/>
          </p:nvGrpSpPr>
          <p:grpSpPr>
            <a:xfrm>
              <a:off x="7502979" y="1581262"/>
              <a:ext cx="2133600" cy="3977120"/>
              <a:chOff x="456270" y="1690688"/>
              <a:chExt cx="2133600" cy="3977120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468CBEB-9397-469B-921E-8A5B565E4174}"/>
                  </a:ext>
                </a:extLst>
              </p:cNvPr>
              <p:cNvSpPr txBox="1"/>
              <p:nvPr/>
            </p:nvSpPr>
            <p:spPr>
              <a:xfrm>
                <a:off x="457200" y="4730578"/>
                <a:ext cx="21317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Helvetica Neue" panose="02000503000000020004"/>
                  </a:rPr>
                  <a:t>Arlan Ohrt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2627459-278D-42AB-8A34-9DE8D8510547}"/>
                  </a:ext>
                </a:extLst>
              </p:cNvPr>
              <p:cNvSpPr txBox="1"/>
              <p:nvPr/>
            </p:nvSpPr>
            <p:spPr>
              <a:xfrm>
                <a:off x="457200" y="5083033"/>
                <a:ext cx="213174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Helvetica Neue" panose="02000503000000020004"/>
                  </a:rPr>
                  <a:t>Project/Systems Engineer</a:t>
                </a: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341A2FE0-3927-48F0-A0A5-4845CC1C7F6B}"/>
                  </a:ext>
                </a:extLst>
              </p:cNvPr>
              <p:cNvSpPr/>
              <p:nvPr/>
            </p:nvSpPr>
            <p:spPr>
              <a:xfrm>
                <a:off x="456270" y="1690688"/>
                <a:ext cx="2133600" cy="304800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pic>
            <p:nvPicPr>
              <p:cNvPr id="11" name="Picture 10" descr="A person wearing a suit and tie smiling at the camera&#10;&#10;Description automatically generated">
                <a:extLst>
                  <a:ext uri="{FF2B5EF4-FFF2-40B4-BE49-F238E27FC236}">
                    <a16:creationId xmlns:a16="http://schemas.microsoft.com/office/drawing/2014/main" id="{BA4C0836-A875-4D9F-8B48-EEADD0AAE2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1070" y="2071688"/>
                <a:ext cx="1524000" cy="2286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tx1"/>
                </a:solidFill>
              </a:ln>
              <a:effectLst/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9B5B7FB-7CC3-418D-8973-A16654A6F4DE}"/>
                </a:ext>
              </a:extLst>
            </p:cNvPr>
            <p:cNvGrpSpPr/>
            <p:nvPr/>
          </p:nvGrpSpPr>
          <p:grpSpPr>
            <a:xfrm>
              <a:off x="5057658" y="1581262"/>
              <a:ext cx="2133600" cy="3994130"/>
              <a:chOff x="7310091" y="1692655"/>
              <a:chExt cx="2133600" cy="3994130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5E47118-4BED-4884-96C9-74FEED57F2C1}"/>
                  </a:ext>
                </a:extLst>
              </p:cNvPr>
              <p:cNvSpPr txBox="1"/>
              <p:nvPr/>
            </p:nvSpPr>
            <p:spPr>
              <a:xfrm>
                <a:off x="7311021" y="4740655"/>
                <a:ext cx="21317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Helvetica Neue" panose="02000503000000020004"/>
                  </a:rPr>
                  <a:t>Kevin Richter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8F65D28-1111-43F6-9611-F61C82AB469C}"/>
                  </a:ext>
                </a:extLst>
              </p:cNvPr>
              <p:cNvSpPr txBox="1"/>
              <p:nvPr/>
            </p:nvSpPr>
            <p:spPr>
              <a:xfrm>
                <a:off x="7311021" y="5102010"/>
                <a:ext cx="213174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Helvetica Neue" panose="02000503000000020004"/>
                  </a:rPr>
                  <a:t>Field </a:t>
                </a:r>
              </a:p>
              <a:p>
                <a:pPr algn="ctr"/>
                <a:r>
                  <a:rPr lang="en-US" sz="1600" dirty="0">
                    <a:latin typeface="Helvetica Neue" panose="02000503000000020004"/>
                  </a:rPr>
                  <a:t>Engineer</a:t>
                </a: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1DEA74C1-210B-45BC-9D7E-0BA6134C272D}"/>
                  </a:ext>
                </a:extLst>
              </p:cNvPr>
              <p:cNvSpPr/>
              <p:nvPr/>
            </p:nvSpPr>
            <p:spPr>
              <a:xfrm>
                <a:off x="7310091" y="1692655"/>
                <a:ext cx="2133600" cy="304800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pic>
            <p:nvPicPr>
              <p:cNvPr id="16" name="Picture 15" descr="A person wearing a suit and tie smiling at the camera&#10;&#10;Description automatically generated">
                <a:extLst>
                  <a:ext uri="{FF2B5EF4-FFF2-40B4-BE49-F238E27FC236}">
                    <a16:creationId xmlns:a16="http://schemas.microsoft.com/office/drawing/2014/main" id="{BBF85068-7122-4856-A744-5F82126709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14891" y="2073655"/>
                <a:ext cx="1524000" cy="2286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tx1"/>
                </a:solidFill>
              </a:ln>
              <a:effectLst/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5DB66E5-97D0-434D-B55D-5605E949182E}"/>
                </a:ext>
              </a:extLst>
            </p:cNvPr>
            <p:cNvGrpSpPr/>
            <p:nvPr/>
          </p:nvGrpSpPr>
          <p:grpSpPr>
            <a:xfrm>
              <a:off x="2612337" y="1581262"/>
              <a:ext cx="2133600" cy="3996326"/>
              <a:chOff x="2740877" y="1690459"/>
              <a:chExt cx="2133600" cy="3996326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5B632C0-70F1-47FD-8BEF-2B50BCE76C49}"/>
                  </a:ext>
                </a:extLst>
              </p:cNvPr>
              <p:cNvSpPr txBox="1"/>
              <p:nvPr/>
            </p:nvSpPr>
            <p:spPr>
              <a:xfrm>
                <a:off x="2741807" y="4738459"/>
                <a:ext cx="21317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Helvetica Neue" panose="02000503000000020004"/>
                  </a:rPr>
                  <a:t>Noah Tipton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E83AC96-0CCD-4B5B-9DF6-A363D0DD4CAD}"/>
                  </a:ext>
                </a:extLst>
              </p:cNvPr>
              <p:cNvSpPr txBox="1"/>
              <p:nvPr/>
            </p:nvSpPr>
            <p:spPr>
              <a:xfrm>
                <a:off x="2741807" y="5102010"/>
                <a:ext cx="213174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Helvetica Neue" panose="02000503000000020004"/>
                  </a:rPr>
                  <a:t>Design</a:t>
                </a:r>
              </a:p>
              <a:p>
                <a:pPr algn="ctr"/>
                <a:r>
                  <a:rPr lang="en-US" sz="1600" dirty="0">
                    <a:latin typeface="Helvetica Neue" panose="02000503000000020004"/>
                  </a:rPr>
                  <a:t>Engineer</a:t>
                </a:r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2CB222B7-8E05-4182-9F7D-DACC5A9A359F}"/>
                  </a:ext>
                </a:extLst>
              </p:cNvPr>
              <p:cNvSpPr/>
              <p:nvPr/>
            </p:nvSpPr>
            <p:spPr>
              <a:xfrm>
                <a:off x="2740877" y="1690459"/>
                <a:ext cx="2133600" cy="304800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pic>
            <p:nvPicPr>
              <p:cNvPr id="21" name="Picture 20" descr="A person wearing a suit and tie smiling at the camera&#10;&#10;Description automatically generated">
                <a:extLst>
                  <a:ext uri="{FF2B5EF4-FFF2-40B4-BE49-F238E27FC236}">
                    <a16:creationId xmlns:a16="http://schemas.microsoft.com/office/drawing/2014/main" id="{D32363E5-8F6A-4BA9-A15E-F8E3D6499C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45677" y="2071459"/>
                <a:ext cx="1524000" cy="2286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tx1"/>
                </a:solidFill>
              </a:ln>
              <a:effectLst/>
            </p:spPr>
          </p:pic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4A5A5C2-7128-4E86-B5E4-8AE7F34890BD}"/>
                </a:ext>
              </a:extLst>
            </p:cNvPr>
            <p:cNvGrpSpPr/>
            <p:nvPr/>
          </p:nvGrpSpPr>
          <p:grpSpPr>
            <a:xfrm>
              <a:off x="167016" y="1581262"/>
              <a:ext cx="2133600" cy="3985229"/>
              <a:chOff x="5025484" y="1690688"/>
              <a:chExt cx="2133600" cy="3985229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D152002-74E9-4761-A8F7-EC5802DFFC5E}"/>
                  </a:ext>
                </a:extLst>
              </p:cNvPr>
              <p:cNvSpPr txBox="1"/>
              <p:nvPr/>
            </p:nvSpPr>
            <p:spPr>
              <a:xfrm>
                <a:off x="5026414" y="4738688"/>
                <a:ext cx="21317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Helvetica Neue" panose="02000503000000020004"/>
                  </a:rPr>
                  <a:t>Vincent Giannetti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14B986B-8E4E-442F-8DE1-0C58116CCB7F}"/>
                  </a:ext>
                </a:extLst>
              </p:cNvPr>
              <p:cNvSpPr txBox="1"/>
              <p:nvPr/>
            </p:nvSpPr>
            <p:spPr>
              <a:xfrm>
                <a:off x="5026414" y="5091142"/>
                <a:ext cx="213174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Helvetica Neue" panose="02000503000000020004"/>
                  </a:rPr>
                  <a:t>Manufacturing</a:t>
                </a:r>
              </a:p>
              <a:p>
                <a:pPr algn="ctr"/>
                <a:r>
                  <a:rPr lang="en-US" sz="1600" dirty="0">
                    <a:latin typeface="Helvetica Neue" panose="02000503000000020004"/>
                  </a:rPr>
                  <a:t>Engineer</a:t>
                </a: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FA5FB1E0-BEE7-4F6F-B416-EC727336537C}"/>
                  </a:ext>
                </a:extLst>
              </p:cNvPr>
              <p:cNvSpPr/>
              <p:nvPr/>
            </p:nvSpPr>
            <p:spPr>
              <a:xfrm>
                <a:off x="5025484" y="1690688"/>
                <a:ext cx="2133600" cy="304800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pic>
            <p:nvPicPr>
              <p:cNvPr id="26" name="Picture 25" descr="A person wearing a suit and tie smiling at the camera&#10;&#10;Description automatically generated">
                <a:extLst>
                  <a:ext uri="{FF2B5EF4-FFF2-40B4-BE49-F238E27FC236}">
                    <a16:creationId xmlns:a16="http://schemas.microsoft.com/office/drawing/2014/main" id="{B36D72A7-6DB6-44DB-A661-A188CF0C9C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30284" y="2071688"/>
                <a:ext cx="1524000" cy="2286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tx1"/>
                </a:solidFill>
              </a:ln>
              <a:effectLst/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ED8A31B-FB09-494E-BEDF-59B8043AF482}"/>
                </a:ext>
              </a:extLst>
            </p:cNvPr>
            <p:cNvGrpSpPr/>
            <p:nvPr/>
          </p:nvGrpSpPr>
          <p:grpSpPr>
            <a:xfrm>
              <a:off x="9948300" y="1581262"/>
              <a:ext cx="2133600" cy="3985228"/>
              <a:chOff x="9594698" y="1690688"/>
              <a:chExt cx="2133600" cy="3985228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E8FF97C-A560-44C8-85AC-4B727E38B541}"/>
                  </a:ext>
                </a:extLst>
              </p:cNvPr>
              <p:cNvSpPr txBox="1"/>
              <p:nvPr/>
            </p:nvSpPr>
            <p:spPr>
              <a:xfrm>
                <a:off x="9595628" y="4738688"/>
                <a:ext cx="21317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Helvetica Neue" panose="02000503000000020004"/>
                  </a:rPr>
                  <a:t>Joshua Dorfman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9B372BD-7F30-4589-B645-DA01F31D9778}"/>
                  </a:ext>
                </a:extLst>
              </p:cNvPr>
              <p:cNvSpPr txBox="1"/>
              <p:nvPr/>
            </p:nvSpPr>
            <p:spPr>
              <a:xfrm>
                <a:off x="9595628" y="5091141"/>
                <a:ext cx="213174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Helvetica Neue" panose="02000503000000020004"/>
                  </a:rPr>
                  <a:t>Field</a:t>
                </a:r>
              </a:p>
              <a:p>
                <a:pPr algn="ctr"/>
                <a:r>
                  <a:rPr lang="en-US" sz="1600" dirty="0">
                    <a:latin typeface="Helvetica Neue" panose="02000503000000020004"/>
                  </a:rPr>
                  <a:t>Engineer</a:t>
                </a: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EA9437D2-FA17-4C5B-8C47-1C69015E9B75}"/>
                  </a:ext>
                </a:extLst>
              </p:cNvPr>
              <p:cNvSpPr/>
              <p:nvPr/>
            </p:nvSpPr>
            <p:spPr>
              <a:xfrm>
                <a:off x="9594698" y="1690688"/>
                <a:ext cx="2133600" cy="304800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pic>
            <p:nvPicPr>
              <p:cNvPr id="31" name="Picture 6">
                <a:extLst>
                  <a:ext uri="{FF2B5EF4-FFF2-40B4-BE49-F238E27FC236}">
                    <a16:creationId xmlns:a16="http://schemas.microsoft.com/office/drawing/2014/main" id="{989D24C1-08A2-42E4-A305-4964FD8ECD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34" r="5134" b="17961"/>
              <a:stretch/>
            </p:blipFill>
            <p:spPr bwMode="auto">
              <a:xfrm flipH="1">
                <a:off x="9907346" y="2071688"/>
                <a:ext cx="1508304" cy="2286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tx1"/>
                </a:solidFill>
              </a:ln>
              <a:effectLst/>
            </p:spPr>
          </p:pic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370F017-F692-4E1D-B0C9-7D6572E94A4A}"/>
              </a:ext>
            </a:extLst>
          </p:cNvPr>
          <p:cNvSpPr/>
          <p:nvPr/>
        </p:nvSpPr>
        <p:spPr>
          <a:xfrm>
            <a:off x="0" y="1315616"/>
            <a:ext cx="12192000" cy="42360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6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61300E-85D1-4F87-A051-2BB6A38ABB30}"/>
              </a:ext>
            </a:extLst>
          </p:cNvPr>
          <p:cNvGrpSpPr>
            <a:grpSpLocks noChangeAspect="1"/>
          </p:cNvGrpSpPr>
          <p:nvPr/>
        </p:nvGrpSpPr>
        <p:grpSpPr>
          <a:xfrm>
            <a:off x="234924" y="1226916"/>
            <a:ext cx="4096949" cy="4114800"/>
            <a:chOff x="6576078" y="172720"/>
            <a:chExt cx="5250163" cy="5273040"/>
          </a:xfrm>
        </p:grpSpPr>
        <p:sp>
          <p:nvSpPr>
            <p:cNvPr id="100" name="Content Placeholder 6">
              <a:extLst>
                <a:ext uri="{FF2B5EF4-FFF2-40B4-BE49-F238E27FC236}">
                  <a16:creationId xmlns:a16="http://schemas.microsoft.com/office/drawing/2014/main" id="{D02977BE-4BD1-4AB9-966C-DB17A56AF3D2}"/>
                </a:ext>
              </a:extLst>
            </p:cNvPr>
            <p:cNvSpPr txBox="1">
              <a:spLocks/>
            </p:cNvSpPr>
            <p:nvPr/>
          </p:nvSpPr>
          <p:spPr>
            <a:xfrm>
              <a:off x="6576078" y="172720"/>
              <a:ext cx="5250163" cy="5273040"/>
            </a:xfrm>
            <a:prstGeom prst="roundRect">
              <a:avLst>
                <a:gd name="adj" fmla="val 8641"/>
              </a:avLst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FC335F8-13E4-4440-BE47-DBF53302D96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97304" y="328839"/>
              <a:ext cx="4607712" cy="4960804"/>
              <a:chOff x="3060680" y="156120"/>
              <a:chExt cx="6125864" cy="6595293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BD33A3E6-C400-4B3B-ADE5-6349E5BD1B70}"/>
                  </a:ext>
                </a:extLst>
              </p:cNvPr>
              <p:cNvGrpSpPr/>
              <p:nvPr/>
            </p:nvGrpSpPr>
            <p:grpSpPr>
              <a:xfrm>
                <a:off x="3871220" y="156120"/>
                <a:ext cx="4482266" cy="5891619"/>
                <a:chOff x="3871220" y="156120"/>
                <a:chExt cx="4482266" cy="5891619"/>
              </a:xfrm>
            </p:grpSpPr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DAD58F78-39A9-4572-B01A-B228D1BC2853}"/>
                    </a:ext>
                  </a:extLst>
                </p:cNvPr>
                <p:cNvGrpSpPr/>
                <p:nvPr/>
              </p:nvGrpSpPr>
              <p:grpSpPr>
                <a:xfrm>
                  <a:off x="3871220" y="156120"/>
                  <a:ext cx="4482266" cy="2961640"/>
                  <a:chOff x="3871220" y="156120"/>
                  <a:chExt cx="4482266" cy="2961640"/>
                </a:xfrm>
              </p:grpSpPr>
              <p:grpSp>
                <p:nvGrpSpPr>
                  <p:cNvPr id="76" name="Group 75">
                    <a:extLst>
                      <a:ext uri="{FF2B5EF4-FFF2-40B4-BE49-F238E27FC236}">
                        <a16:creationId xmlns:a16="http://schemas.microsoft.com/office/drawing/2014/main" id="{F3F8099A-825E-432B-AEC7-EADFDD3FC98D}"/>
                      </a:ext>
                    </a:extLst>
                  </p:cNvPr>
                  <p:cNvGrpSpPr/>
                  <p:nvPr/>
                </p:nvGrpSpPr>
                <p:grpSpPr>
                  <a:xfrm>
                    <a:off x="7622226" y="156120"/>
                    <a:ext cx="731260" cy="2961640"/>
                    <a:chOff x="3871220" y="154940"/>
                    <a:chExt cx="731260" cy="2961640"/>
                  </a:xfrm>
                </p:grpSpPr>
                <p:sp>
                  <p:nvSpPr>
                    <p:cNvPr id="89" name="Freeform: Shape 88">
                      <a:extLst>
                        <a:ext uri="{FF2B5EF4-FFF2-40B4-BE49-F238E27FC236}">
                          <a16:creationId xmlns:a16="http://schemas.microsoft.com/office/drawing/2014/main" id="{E3744192-CAAB-49B6-8942-5BC3E7CBB6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2550" y="154940"/>
                      <a:ext cx="228600" cy="1290320"/>
                    </a:xfrm>
                    <a:custGeom>
                      <a:avLst/>
                      <a:gdLst>
                        <a:gd name="connsiteX0" fmla="*/ 0 w 228600"/>
                        <a:gd name="connsiteY0" fmla="*/ 0 h 1290320"/>
                        <a:gd name="connsiteX1" fmla="*/ 228600 w 228600"/>
                        <a:gd name="connsiteY1" fmla="*/ 0 h 1290320"/>
                        <a:gd name="connsiteX2" fmla="*/ 228600 w 228600"/>
                        <a:gd name="connsiteY2" fmla="*/ 129540 h 1290320"/>
                        <a:gd name="connsiteX3" fmla="*/ 185420 w 228600"/>
                        <a:gd name="connsiteY3" fmla="*/ 129540 h 1290320"/>
                        <a:gd name="connsiteX4" fmla="*/ 185420 w 228600"/>
                        <a:gd name="connsiteY4" fmla="*/ 1290320 h 1290320"/>
                        <a:gd name="connsiteX5" fmla="*/ 43180 w 228600"/>
                        <a:gd name="connsiteY5" fmla="*/ 1290320 h 1290320"/>
                        <a:gd name="connsiteX6" fmla="*/ 43180 w 228600"/>
                        <a:gd name="connsiteY6" fmla="*/ 129540 h 1290320"/>
                        <a:gd name="connsiteX7" fmla="*/ 0 w 228600"/>
                        <a:gd name="connsiteY7" fmla="*/ 129540 h 1290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8600" h="1290320">
                          <a:moveTo>
                            <a:pt x="0" y="0"/>
                          </a:moveTo>
                          <a:lnTo>
                            <a:pt x="228600" y="0"/>
                          </a:lnTo>
                          <a:lnTo>
                            <a:pt x="228600" y="129540"/>
                          </a:lnTo>
                          <a:lnTo>
                            <a:pt x="185420" y="129540"/>
                          </a:lnTo>
                          <a:lnTo>
                            <a:pt x="185420" y="1290320"/>
                          </a:lnTo>
                          <a:lnTo>
                            <a:pt x="43180" y="1290320"/>
                          </a:lnTo>
                          <a:lnTo>
                            <a:pt x="43180" y="129540"/>
                          </a:lnTo>
                          <a:lnTo>
                            <a:pt x="0" y="129540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0" name="Freeform: Shape 89">
                      <a:extLst>
                        <a:ext uri="{FF2B5EF4-FFF2-40B4-BE49-F238E27FC236}">
                          <a16:creationId xmlns:a16="http://schemas.microsoft.com/office/drawing/2014/main" id="{8F9F9F74-51E5-4210-AFFB-DCC13B2568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0645" y="1602740"/>
                      <a:ext cx="232410" cy="1513840"/>
                    </a:xfrm>
                    <a:custGeom>
                      <a:avLst/>
                      <a:gdLst>
                        <a:gd name="connsiteX0" fmla="*/ 40958 w 232410"/>
                        <a:gd name="connsiteY0" fmla="*/ 0 h 1541145"/>
                        <a:gd name="connsiteX1" fmla="*/ 191453 w 232410"/>
                        <a:gd name="connsiteY1" fmla="*/ 0 h 1541145"/>
                        <a:gd name="connsiteX2" fmla="*/ 191453 w 232410"/>
                        <a:gd name="connsiteY2" fmla="*/ 1415415 h 1541145"/>
                        <a:gd name="connsiteX3" fmla="*/ 232410 w 232410"/>
                        <a:gd name="connsiteY3" fmla="*/ 1415415 h 1541145"/>
                        <a:gd name="connsiteX4" fmla="*/ 232410 w 232410"/>
                        <a:gd name="connsiteY4" fmla="*/ 1541145 h 1541145"/>
                        <a:gd name="connsiteX5" fmla="*/ 0 w 232410"/>
                        <a:gd name="connsiteY5" fmla="*/ 1541145 h 1541145"/>
                        <a:gd name="connsiteX6" fmla="*/ 0 w 232410"/>
                        <a:gd name="connsiteY6" fmla="*/ 1415415 h 1541145"/>
                        <a:gd name="connsiteX7" fmla="*/ 40958 w 232410"/>
                        <a:gd name="connsiteY7" fmla="*/ 1415415 h 1541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2410" h="1541145">
                          <a:moveTo>
                            <a:pt x="40958" y="0"/>
                          </a:moveTo>
                          <a:lnTo>
                            <a:pt x="191453" y="0"/>
                          </a:lnTo>
                          <a:lnTo>
                            <a:pt x="191453" y="1415415"/>
                          </a:lnTo>
                          <a:lnTo>
                            <a:pt x="232410" y="1415415"/>
                          </a:lnTo>
                          <a:lnTo>
                            <a:pt x="232410" y="1541145"/>
                          </a:lnTo>
                          <a:lnTo>
                            <a:pt x="0" y="1541145"/>
                          </a:lnTo>
                          <a:lnTo>
                            <a:pt x="0" y="1415415"/>
                          </a:lnTo>
                          <a:lnTo>
                            <a:pt x="40958" y="1415415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91" name="Group 90">
                      <a:extLst>
                        <a:ext uri="{FF2B5EF4-FFF2-40B4-BE49-F238E27FC236}">
                          <a16:creationId xmlns:a16="http://schemas.microsoft.com/office/drawing/2014/main" id="{9031C590-7228-4E5D-92CB-9778671B4BA4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871220" y="914401"/>
                      <a:ext cx="731260" cy="1444814"/>
                      <a:chOff x="4800600" y="1531620"/>
                      <a:chExt cx="1882140" cy="4030980"/>
                    </a:xfrm>
                  </p:grpSpPr>
                  <p:sp>
                    <p:nvSpPr>
                      <p:cNvPr id="96" name="Freeform: Shape 95">
                        <a:extLst>
                          <a:ext uri="{FF2B5EF4-FFF2-40B4-BE49-F238E27FC236}">
                            <a16:creationId xmlns:a16="http://schemas.microsoft.com/office/drawing/2014/main" id="{2564E686-7C4F-4B65-BE7E-DA8A18A06C82}"/>
                          </a:ext>
                        </a:extLst>
                      </p:cNvPr>
                      <p:cNvSpPr/>
                      <p:nvPr/>
                    </p:nvSpPr>
                    <p:spPr>
                      <a:xfrm rot="385971">
                        <a:off x="5020728" y="4076461"/>
                        <a:ext cx="1426970" cy="1480140"/>
                      </a:xfrm>
                      <a:custGeom>
                        <a:avLst/>
                        <a:gdLst>
                          <a:gd name="connsiteX0" fmla="*/ 16274 w 1426970"/>
                          <a:gd name="connsiteY0" fmla="*/ 0 h 1480140"/>
                          <a:gd name="connsiteX1" fmla="*/ 1256018 w 1426970"/>
                          <a:gd name="connsiteY1" fmla="*/ 0 h 1480140"/>
                          <a:gd name="connsiteX2" fmla="*/ 1272292 w 1426970"/>
                          <a:gd name="connsiteY2" fmla="*/ 16274 h 1480140"/>
                          <a:gd name="connsiteX3" fmla="*/ 1272292 w 1426970"/>
                          <a:gd name="connsiteY3" fmla="*/ 81371 h 1480140"/>
                          <a:gd name="connsiteX4" fmla="*/ 1267525 w 1426970"/>
                          <a:gd name="connsiteY4" fmla="*/ 92878 h 1480140"/>
                          <a:gd name="connsiteX5" fmla="*/ 1267412 w 1426970"/>
                          <a:gd name="connsiteY5" fmla="*/ 92925 h 1480140"/>
                          <a:gd name="connsiteX6" fmla="*/ 1267105 w 1426970"/>
                          <a:gd name="connsiteY6" fmla="*/ 94713 h 1480140"/>
                          <a:gd name="connsiteX7" fmla="*/ 1256936 w 1426970"/>
                          <a:gd name="connsiteY7" fmla="*/ 101905 h 1480140"/>
                          <a:gd name="connsiteX8" fmla="*/ 408430 w 1426970"/>
                          <a:gd name="connsiteY8" fmla="*/ 294170 h 1480140"/>
                          <a:gd name="connsiteX9" fmla="*/ 1299409 w 1426970"/>
                          <a:gd name="connsiteY9" fmla="*/ 294170 h 1480140"/>
                          <a:gd name="connsiteX10" fmla="*/ 1315684 w 1426970"/>
                          <a:gd name="connsiteY10" fmla="*/ 310444 h 1480140"/>
                          <a:gd name="connsiteX11" fmla="*/ 1315684 w 1426970"/>
                          <a:gd name="connsiteY11" fmla="*/ 375541 h 1480140"/>
                          <a:gd name="connsiteX12" fmla="*/ 1310917 w 1426970"/>
                          <a:gd name="connsiteY12" fmla="*/ 387048 h 1480140"/>
                          <a:gd name="connsiteX13" fmla="*/ 1310803 w 1426970"/>
                          <a:gd name="connsiteY13" fmla="*/ 387096 h 1480140"/>
                          <a:gd name="connsiteX14" fmla="*/ 1310496 w 1426970"/>
                          <a:gd name="connsiteY14" fmla="*/ 388884 h 1480140"/>
                          <a:gd name="connsiteX15" fmla="*/ 1300327 w 1426970"/>
                          <a:gd name="connsiteY15" fmla="*/ 396075 h 1480140"/>
                          <a:gd name="connsiteX16" fmla="*/ 451826 w 1426970"/>
                          <a:gd name="connsiteY16" fmla="*/ 588339 h 1480140"/>
                          <a:gd name="connsiteX17" fmla="*/ 1342801 w 1426970"/>
                          <a:gd name="connsiteY17" fmla="*/ 588339 h 1480140"/>
                          <a:gd name="connsiteX18" fmla="*/ 1359075 w 1426970"/>
                          <a:gd name="connsiteY18" fmla="*/ 604613 h 1480140"/>
                          <a:gd name="connsiteX19" fmla="*/ 1359075 w 1426970"/>
                          <a:gd name="connsiteY19" fmla="*/ 669710 h 1480140"/>
                          <a:gd name="connsiteX20" fmla="*/ 1354308 w 1426970"/>
                          <a:gd name="connsiteY20" fmla="*/ 681218 h 1480140"/>
                          <a:gd name="connsiteX21" fmla="*/ 1354194 w 1426970"/>
                          <a:gd name="connsiteY21" fmla="*/ 681265 h 1480140"/>
                          <a:gd name="connsiteX22" fmla="*/ 1353887 w 1426970"/>
                          <a:gd name="connsiteY22" fmla="*/ 683055 h 1480140"/>
                          <a:gd name="connsiteX23" fmla="*/ 1343717 w 1426970"/>
                          <a:gd name="connsiteY23" fmla="*/ 690246 h 1480140"/>
                          <a:gd name="connsiteX24" fmla="*/ 553260 w 1426970"/>
                          <a:gd name="connsiteY24" fmla="*/ 869358 h 1480140"/>
                          <a:gd name="connsiteX25" fmla="*/ 1366817 w 1426970"/>
                          <a:gd name="connsiteY25" fmla="*/ 869358 h 1480140"/>
                          <a:gd name="connsiteX26" fmla="*/ 1383091 w 1426970"/>
                          <a:gd name="connsiteY26" fmla="*/ 885632 h 1480140"/>
                          <a:gd name="connsiteX27" fmla="*/ 1383092 w 1426970"/>
                          <a:gd name="connsiteY27" fmla="*/ 898767 h 1480140"/>
                          <a:gd name="connsiteX28" fmla="*/ 1384997 w 1426970"/>
                          <a:gd name="connsiteY28" fmla="*/ 901462 h 1480140"/>
                          <a:gd name="connsiteX29" fmla="*/ 1399383 w 1426970"/>
                          <a:gd name="connsiteY29" fmla="*/ 964949 h 1480140"/>
                          <a:gd name="connsiteX30" fmla="*/ 1387108 w 1426970"/>
                          <a:gd name="connsiteY30" fmla="*/ 984417 h 1480140"/>
                          <a:gd name="connsiteX31" fmla="*/ 646066 w 1426970"/>
                          <a:gd name="connsiteY31" fmla="*/ 1152331 h 1480140"/>
                          <a:gd name="connsiteX32" fmla="*/ 1396166 w 1426970"/>
                          <a:gd name="connsiteY32" fmla="*/ 1152331 h 1480140"/>
                          <a:gd name="connsiteX33" fmla="*/ 1412440 w 1426970"/>
                          <a:gd name="connsiteY33" fmla="*/ 1168605 h 1480140"/>
                          <a:gd name="connsiteX34" fmla="*/ 1412440 w 1426970"/>
                          <a:gd name="connsiteY34" fmla="*/ 1210986 h 1480140"/>
                          <a:gd name="connsiteX35" fmla="*/ 1415685 w 1426970"/>
                          <a:gd name="connsiteY35" fmla="*/ 1216857 h 1480140"/>
                          <a:gd name="connsiteX36" fmla="*/ 1426812 w 1426970"/>
                          <a:gd name="connsiteY36" fmla="*/ 1315545 h 1480140"/>
                          <a:gd name="connsiteX37" fmla="*/ 1404921 w 1426970"/>
                          <a:gd name="connsiteY37" fmla="*/ 1343000 h 1480140"/>
                          <a:gd name="connsiteX38" fmla="*/ 189985 w 1426970"/>
                          <a:gd name="connsiteY38" fmla="*/ 1479982 h 1480140"/>
                          <a:gd name="connsiteX39" fmla="*/ 162531 w 1426970"/>
                          <a:gd name="connsiteY39" fmla="*/ 1458091 h 1480140"/>
                          <a:gd name="connsiteX40" fmla="*/ 151404 w 1426970"/>
                          <a:gd name="connsiteY40" fmla="*/ 1359403 h 1480140"/>
                          <a:gd name="connsiteX41" fmla="*/ 173295 w 1426970"/>
                          <a:gd name="connsiteY41" fmla="*/ 1331948 h 1480140"/>
                          <a:gd name="connsiteX42" fmla="*/ 900327 w 1426970"/>
                          <a:gd name="connsiteY42" fmla="*/ 1249976 h 1480140"/>
                          <a:gd name="connsiteX43" fmla="*/ 215139 w 1426970"/>
                          <a:gd name="connsiteY43" fmla="*/ 1249976 h 1480140"/>
                          <a:gd name="connsiteX44" fmla="*/ 204691 w 1426970"/>
                          <a:gd name="connsiteY44" fmla="*/ 1252344 h 1480140"/>
                          <a:gd name="connsiteX45" fmla="*/ 192415 w 1426970"/>
                          <a:gd name="connsiteY45" fmla="*/ 1250238 h 1480140"/>
                          <a:gd name="connsiteX46" fmla="*/ 192229 w 1426970"/>
                          <a:gd name="connsiteY46" fmla="*/ 1249976 h 1480140"/>
                          <a:gd name="connsiteX47" fmla="*/ 156422 w 1426970"/>
                          <a:gd name="connsiteY47" fmla="*/ 1249976 h 1480140"/>
                          <a:gd name="connsiteX48" fmla="*/ 140148 w 1426970"/>
                          <a:gd name="connsiteY48" fmla="*/ 1233702 h 1480140"/>
                          <a:gd name="connsiteX49" fmla="*/ 140148 w 1426970"/>
                          <a:gd name="connsiteY49" fmla="*/ 1168605 h 1480140"/>
                          <a:gd name="connsiteX50" fmla="*/ 156422 w 1426970"/>
                          <a:gd name="connsiteY50" fmla="*/ 1152331 h 1480140"/>
                          <a:gd name="connsiteX51" fmla="*/ 204215 w 1426970"/>
                          <a:gd name="connsiteY51" fmla="*/ 1152331 h 1480140"/>
                          <a:gd name="connsiteX52" fmla="*/ 1022110 w 1426970"/>
                          <a:gd name="connsiteY52" fmla="*/ 967003 h 1480140"/>
                          <a:gd name="connsiteX53" fmla="*/ 127074 w 1426970"/>
                          <a:gd name="connsiteY53" fmla="*/ 967003 h 1480140"/>
                          <a:gd name="connsiteX54" fmla="*/ 110799 w 1426970"/>
                          <a:gd name="connsiteY54" fmla="*/ 950729 h 1480140"/>
                          <a:gd name="connsiteX55" fmla="*/ 110799 w 1426970"/>
                          <a:gd name="connsiteY55" fmla="*/ 885632 h 1480140"/>
                          <a:gd name="connsiteX56" fmla="*/ 127074 w 1426970"/>
                          <a:gd name="connsiteY56" fmla="*/ 869358 h 1480140"/>
                          <a:gd name="connsiteX57" fmla="*/ 130650 w 1426970"/>
                          <a:gd name="connsiteY57" fmla="*/ 869358 h 1480140"/>
                          <a:gd name="connsiteX58" fmla="*/ 139721 w 1426970"/>
                          <a:gd name="connsiteY58" fmla="*/ 862943 h 1480140"/>
                          <a:gd name="connsiteX59" fmla="*/ 920676 w 1426970"/>
                          <a:gd name="connsiteY59" fmla="*/ 685984 h 1480140"/>
                          <a:gd name="connsiteX60" fmla="*/ 103057 w 1426970"/>
                          <a:gd name="connsiteY60" fmla="*/ 685984 h 1480140"/>
                          <a:gd name="connsiteX61" fmla="*/ 86783 w 1426970"/>
                          <a:gd name="connsiteY61" fmla="*/ 669710 h 1480140"/>
                          <a:gd name="connsiteX62" fmla="*/ 86783 w 1426970"/>
                          <a:gd name="connsiteY62" fmla="*/ 604613 h 1480140"/>
                          <a:gd name="connsiteX63" fmla="*/ 87418 w 1426970"/>
                          <a:gd name="connsiteY63" fmla="*/ 603080 h 1480140"/>
                          <a:gd name="connsiteX64" fmla="*/ 84056 w 1426970"/>
                          <a:gd name="connsiteY64" fmla="*/ 588240 h 1480140"/>
                          <a:gd name="connsiteX65" fmla="*/ 96331 w 1426970"/>
                          <a:gd name="connsiteY65" fmla="*/ 568772 h 1480140"/>
                          <a:gd name="connsiteX66" fmla="*/ 877281 w 1426970"/>
                          <a:gd name="connsiteY66" fmla="*/ 391815 h 1480140"/>
                          <a:gd name="connsiteX67" fmla="*/ 59666 w 1426970"/>
                          <a:gd name="connsiteY67" fmla="*/ 391815 h 1480140"/>
                          <a:gd name="connsiteX68" fmla="*/ 43391 w 1426970"/>
                          <a:gd name="connsiteY68" fmla="*/ 375541 h 1480140"/>
                          <a:gd name="connsiteX69" fmla="*/ 43392 w 1426970"/>
                          <a:gd name="connsiteY69" fmla="*/ 310444 h 1480140"/>
                          <a:gd name="connsiteX70" fmla="*/ 44028 w 1426970"/>
                          <a:gd name="connsiteY70" fmla="*/ 308909 h 1480140"/>
                          <a:gd name="connsiteX71" fmla="*/ 40665 w 1426970"/>
                          <a:gd name="connsiteY71" fmla="*/ 294069 h 1480140"/>
                          <a:gd name="connsiteX72" fmla="*/ 52940 w 1426970"/>
                          <a:gd name="connsiteY72" fmla="*/ 274601 h 1480140"/>
                          <a:gd name="connsiteX73" fmla="*/ 833884 w 1426970"/>
                          <a:gd name="connsiteY73" fmla="*/ 97645 h 1480140"/>
                          <a:gd name="connsiteX74" fmla="*/ 16274 w 1426970"/>
                          <a:gd name="connsiteY74" fmla="*/ 97645 h 1480140"/>
                          <a:gd name="connsiteX75" fmla="*/ 0 w 1426970"/>
                          <a:gd name="connsiteY75" fmla="*/ 81371 h 1480140"/>
                          <a:gd name="connsiteX76" fmla="*/ 0 w 1426970"/>
                          <a:gd name="connsiteY76" fmla="*/ 16274 h 1480140"/>
                          <a:gd name="connsiteX77" fmla="*/ 16274 w 1426970"/>
                          <a:gd name="connsiteY77" fmla="*/ 0 h 14801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</a:cxnLst>
                        <a:rect l="l" t="t" r="r" b="b"/>
                        <a:pathLst>
                          <a:path w="1426970" h="1480140">
                            <a:moveTo>
                              <a:pt x="16274" y="0"/>
                            </a:moveTo>
                            <a:lnTo>
                              <a:pt x="1256018" y="0"/>
                            </a:lnTo>
                            <a:cubicBezTo>
                              <a:pt x="1265006" y="0"/>
                              <a:pt x="1272292" y="7286"/>
                              <a:pt x="1272292" y="16274"/>
                            </a:cubicBezTo>
                            <a:lnTo>
                              <a:pt x="1272292" y="81371"/>
                            </a:lnTo>
                            <a:cubicBezTo>
                              <a:pt x="1272292" y="85865"/>
                              <a:pt x="1270470" y="89933"/>
                              <a:pt x="1267525" y="92878"/>
                            </a:cubicBezTo>
                            <a:lnTo>
                              <a:pt x="1267412" y="92925"/>
                            </a:lnTo>
                            <a:lnTo>
                              <a:pt x="1267105" y="94713"/>
                            </a:lnTo>
                            <a:cubicBezTo>
                              <a:pt x="1264884" y="98236"/>
                              <a:pt x="1261319" y="100911"/>
                              <a:pt x="1256936" y="101905"/>
                            </a:cubicBezTo>
                            <a:lnTo>
                              <a:pt x="408430" y="294170"/>
                            </a:lnTo>
                            <a:lnTo>
                              <a:pt x="1299409" y="294170"/>
                            </a:lnTo>
                            <a:cubicBezTo>
                              <a:pt x="1308397" y="294170"/>
                              <a:pt x="1315684" y="301456"/>
                              <a:pt x="1315684" y="310444"/>
                            </a:cubicBezTo>
                            <a:lnTo>
                              <a:pt x="1315684" y="375541"/>
                            </a:lnTo>
                            <a:cubicBezTo>
                              <a:pt x="1315684" y="380035"/>
                              <a:pt x="1313862" y="384103"/>
                              <a:pt x="1310917" y="387048"/>
                            </a:cubicBezTo>
                            <a:lnTo>
                              <a:pt x="1310803" y="387096"/>
                            </a:lnTo>
                            <a:lnTo>
                              <a:pt x="1310496" y="388884"/>
                            </a:lnTo>
                            <a:cubicBezTo>
                              <a:pt x="1308275" y="392407"/>
                              <a:pt x="1304709" y="395083"/>
                              <a:pt x="1300327" y="396075"/>
                            </a:cubicBezTo>
                            <a:lnTo>
                              <a:pt x="451826" y="588339"/>
                            </a:lnTo>
                            <a:lnTo>
                              <a:pt x="1342801" y="588339"/>
                            </a:lnTo>
                            <a:cubicBezTo>
                              <a:pt x="1351789" y="588339"/>
                              <a:pt x="1359075" y="595625"/>
                              <a:pt x="1359075" y="604613"/>
                            </a:cubicBezTo>
                            <a:lnTo>
                              <a:pt x="1359075" y="669710"/>
                            </a:lnTo>
                            <a:cubicBezTo>
                              <a:pt x="1359075" y="674204"/>
                              <a:pt x="1357253" y="678273"/>
                              <a:pt x="1354308" y="681218"/>
                            </a:cubicBezTo>
                            <a:lnTo>
                              <a:pt x="1354194" y="681265"/>
                            </a:lnTo>
                            <a:lnTo>
                              <a:pt x="1353887" y="683055"/>
                            </a:lnTo>
                            <a:cubicBezTo>
                              <a:pt x="1351665" y="686578"/>
                              <a:pt x="1348100" y="689253"/>
                              <a:pt x="1343717" y="690246"/>
                            </a:cubicBezTo>
                            <a:lnTo>
                              <a:pt x="553260" y="869358"/>
                            </a:lnTo>
                            <a:lnTo>
                              <a:pt x="1366817" y="869358"/>
                            </a:lnTo>
                            <a:cubicBezTo>
                              <a:pt x="1375805" y="869358"/>
                              <a:pt x="1383091" y="876644"/>
                              <a:pt x="1383091" y="885632"/>
                            </a:cubicBezTo>
                            <a:lnTo>
                              <a:pt x="1383092" y="898767"/>
                            </a:lnTo>
                            <a:lnTo>
                              <a:pt x="1384997" y="901462"/>
                            </a:lnTo>
                            <a:lnTo>
                              <a:pt x="1399383" y="964949"/>
                            </a:lnTo>
                            <a:cubicBezTo>
                              <a:pt x="1401369" y="973715"/>
                              <a:pt x="1395874" y="982431"/>
                              <a:pt x="1387108" y="984417"/>
                            </a:cubicBezTo>
                            <a:lnTo>
                              <a:pt x="646066" y="1152331"/>
                            </a:lnTo>
                            <a:lnTo>
                              <a:pt x="1396166" y="1152331"/>
                            </a:lnTo>
                            <a:cubicBezTo>
                              <a:pt x="1405154" y="1152331"/>
                              <a:pt x="1412440" y="1159617"/>
                              <a:pt x="1412440" y="1168605"/>
                            </a:cubicBezTo>
                            <a:lnTo>
                              <a:pt x="1412440" y="1210986"/>
                            </a:lnTo>
                            <a:lnTo>
                              <a:pt x="1415685" y="1216857"/>
                            </a:lnTo>
                            <a:lnTo>
                              <a:pt x="1426812" y="1315545"/>
                            </a:lnTo>
                            <a:cubicBezTo>
                              <a:pt x="1428348" y="1329172"/>
                              <a:pt x="1418548" y="1341463"/>
                              <a:pt x="1404921" y="1343000"/>
                            </a:cubicBezTo>
                            <a:lnTo>
                              <a:pt x="189985" y="1479982"/>
                            </a:lnTo>
                            <a:cubicBezTo>
                              <a:pt x="176358" y="1481518"/>
                              <a:pt x="164067" y="1471718"/>
                              <a:pt x="162531" y="1458091"/>
                            </a:cubicBezTo>
                            <a:lnTo>
                              <a:pt x="151404" y="1359403"/>
                            </a:lnTo>
                            <a:cubicBezTo>
                              <a:pt x="149867" y="1345776"/>
                              <a:pt x="159668" y="1333484"/>
                              <a:pt x="173295" y="1331948"/>
                            </a:cubicBezTo>
                            <a:lnTo>
                              <a:pt x="900327" y="1249976"/>
                            </a:lnTo>
                            <a:lnTo>
                              <a:pt x="215139" y="1249976"/>
                            </a:lnTo>
                            <a:lnTo>
                              <a:pt x="204691" y="1252344"/>
                            </a:lnTo>
                            <a:cubicBezTo>
                              <a:pt x="200308" y="1253337"/>
                              <a:pt x="195938" y="1252460"/>
                              <a:pt x="192415" y="1250238"/>
                            </a:cubicBezTo>
                            <a:lnTo>
                              <a:pt x="192229" y="1249976"/>
                            </a:lnTo>
                            <a:lnTo>
                              <a:pt x="156422" y="1249976"/>
                            </a:lnTo>
                            <a:cubicBezTo>
                              <a:pt x="147434" y="1249976"/>
                              <a:pt x="140148" y="1242690"/>
                              <a:pt x="140148" y="1233702"/>
                            </a:cubicBezTo>
                            <a:lnTo>
                              <a:pt x="140148" y="1168605"/>
                            </a:lnTo>
                            <a:cubicBezTo>
                              <a:pt x="140148" y="1159617"/>
                              <a:pt x="147434" y="1152331"/>
                              <a:pt x="156422" y="1152331"/>
                            </a:cubicBezTo>
                            <a:lnTo>
                              <a:pt x="204215" y="1152331"/>
                            </a:lnTo>
                            <a:lnTo>
                              <a:pt x="1022110" y="967003"/>
                            </a:lnTo>
                            <a:lnTo>
                              <a:pt x="127074" y="967003"/>
                            </a:lnTo>
                            <a:cubicBezTo>
                              <a:pt x="118085" y="967003"/>
                              <a:pt x="110799" y="959717"/>
                              <a:pt x="110799" y="950729"/>
                            </a:cubicBezTo>
                            <a:lnTo>
                              <a:pt x="110799" y="885632"/>
                            </a:lnTo>
                            <a:cubicBezTo>
                              <a:pt x="110799" y="876644"/>
                              <a:pt x="118085" y="869358"/>
                              <a:pt x="127074" y="869358"/>
                            </a:cubicBezTo>
                            <a:lnTo>
                              <a:pt x="130650" y="869358"/>
                            </a:lnTo>
                            <a:lnTo>
                              <a:pt x="139721" y="862943"/>
                            </a:lnTo>
                            <a:lnTo>
                              <a:pt x="920676" y="685984"/>
                            </a:lnTo>
                            <a:lnTo>
                              <a:pt x="103057" y="685984"/>
                            </a:lnTo>
                            <a:cubicBezTo>
                              <a:pt x="94069" y="685984"/>
                              <a:pt x="86783" y="678698"/>
                              <a:pt x="86783" y="669710"/>
                            </a:cubicBezTo>
                            <a:lnTo>
                              <a:pt x="86783" y="604613"/>
                            </a:lnTo>
                            <a:lnTo>
                              <a:pt x="87418" y="603080"/>
                            </a:lnTo>
                            <a:lnTo>
                              <a:pt x="84056" y="588240"/>
                            </a:lnTo>
                            <a:cubicBezTo>
                              <a:pt x="82069" y="579474"/>
                              <a:pt x="87565" y="570758"/>
                              <a:pt x="96331" y="568772"/>
                            </a:cubicBezTo>
                            <a:lnTo>
                              <a:pt x="877281" y="391815"/>
                            </a:lnTo>
                            <a:lnTo>
                              <a:pt x="59666" y="391815"/>
                            </a:lnTo>
                            <a:cubicBezTo>
                              <a:pt x="50678" y="391815"/>
                              <a:pt x="43391" y="384529"/>
                              <a:pt x="43391" y="375541"/>
                            </a:cubicBezTo>
                            <a:lnTo>
                              <a:pt x="43392" y="310444"/>
                            </a:lnTo>
                            <a:lnTo>
                              <a:pt x="44028" y="308909"/>
                            </a:lnTo>
                            <a:lnTo>
                              <a:pt x="40665" y="294069"/>
                            </a:lnTo>
                            <a:cubicBezTo>
                              <a:pt x="38679" y="285303"/>
                              <a:pt x="44174" y="276587"/>
                              <a:pt x="52940" y="274601"/>
                            </a:cubicBezTo>
                            <a:lnTo>
                              <a:pt x="833884" y="97645"/>
                            </a:lnTo>
                            <a:lnTo>
                              <a:pt x="16274" y="97645"/>
                            </a:lnTo>
                            <a:cubicBezTo>
                              <a:pt x="7286" y="97645"/>
                              <a:pt x="0" y="90359"/>
                              <a:pt x="0" y="81371"/>
                            </a:cubicBezTo>
                            <a:lnTo>
                              <a:pt x="0" y="16274"/>
                            </a:lnTo>
                            <a:cubicBezTo>
                              <a:pt x="0" y="7286"/>
                              <a:pt x="7286" y="0"/>
                              <a:pt x="1627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2">
                          <a:lumMod val="5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97" name="Freeform: Shape 96">
                        <a:extLst>
                          <a:ext uri="{FF2B5EF4-FFF2-40B4-BE49-F238E27FC236}">
                            <a16:creationId xmlns:a16="http://schemas.microsoft.com/office/drawing/2014/main" id="{74936480-C5AB-4ED9-B90B-041F38A4C9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00600" y="1531620"/>
                        <a:ext cx="1882140" cy="4030980"/>
                      </a:xfrm>
                      <a:custGeom>
                        <a:avLst/>
                        <a:gdLst>
                          <a:gd name="connsiteX0" fmla="*/ 147815 w 1882140"/>
                          <a:gd name="connsiteY0" fmla="*/ 60960 h 4030980"/>
                          <a:gd name="connsiteX1" fmla="*/ 68580 w 1882140"/>
                          <a:gd name="connsiteY1" fmla="*/ 140195 h 4030980"/>
                          <a:gd name="connsiteX2" fmla="*/ 68580 w 1882140"/>
                          <a:gd name="connsiteY2" fmla="*/ 3890785 h 4030980"/>
                          <a:gd name="connsiteX3" fmla="*/ 147815 w 1882140"/>
                          <a:gd name="connsiteY3" fmla="*/ 3970020 h 4030980"/>
                          <a:gd name="connsiteX4" fmla="*/ 1741945 w 1882140"/>
                          <a:gd name="connsiteY4" fmla="*/ 3970020 h 4030980"/>
                          <a:gd name="connsiteX5" fmla="*/ 1821180 w 1882140"/>
                          <a:gd name="connsiteY5" fmla="*/ 3890785 h 4030980"/>
                          <a:gd name="connsiteX6" fmla="*/ 1821180 w 1882140"/>
                          <a:gd name="connsiteY6" fmla="*/ 140195 h 4030980"/>
                          <a:gd name="connsiteX7" fmla="*/ 1741945 w 1882140"/>
                          <a:gd name="connsiteY7" fmla="*/ 60960 h 4030980"/>
                          <a:gd name="connsiteX8" fmla="*/ 85092 w 1882140"/>
                          <a:gd name="connsiteY8" fmla="*/ 0 h 4030980"/>
                          <a:gd name="connsiteX9" fmla="*/ 1797048 w 1882140"/>
                          <a:gd name="connsiteY9" fmla="*/ 0 h 4030980"/>
                          <a:gd name="connsiteX10" fmla="*/ 1882140 w 1882140"/>
                          <a:gd name="connsiteY10" fmla="*/ 85092 h 4030980"/>
                          <a:gd name="connsiteX11" fmla="*/ 1882140 w 1882140"/>
                          <a:gd name="connsiteY11" fmla="*/ 3945888 h 4030980"/>
                          <a:gd name="connsiteX12" fmla="*/ 1797048 w 1882140"/>
                          <a:gd name="connsiteY12" fmla="*/ 4030980 h 4030980"/>
                          <a:gd name="connsiteX13" fmla="*/ 85092 w 1882140"/>
                          <a:gd name="connsiteY13" fmla="*/ 4030980 h 4030980"/>
                          <a:gd name="connsiteX14" fmla="*/ 0 w 1882140"/>
                          <a:gd name="connsiteY14" fmla="*/ 3945888 h 4030980"/>
                          <a:gd name="connsiteX15" fmla="*/ 0 w 1882140"/>
                          <a:gd name="connsiteY15" fmla="*/ 85092 h 4030980"/>
                          <a:gd name="connsiteX16" fmla="*/ 85092 w 1882140"/>
                          <a:gd name="connsiteY16" fmla="*/ 0 h 40309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882140" h="4030980">
                            <a:moveTo>
                              <a:pt x="147815" y="60960"/>
                            </a:moveTo>
                            <a:cubicBezTo>
                              <a:pt x="104055" y="60960"/>
                              <a:pt x="68580" y="96435"/>
                              <a:pt x="68580" y="140195"/>
                            </a:cubicBezTo>
                            <a:lnTo>
                              <a:pt x="68580" y="3890785"/>
                            </a:lnTo>
                            <a:cubicBezTo>
                              <a:pt x="68580" y="3934545"/>
                              <a:pt x="104055" y="3970020"/>
                              <a:pt x="147815" y="3970020"/>
                            </a:cubicBezTo>
                            <a:lnTo>
                              <a:pt x="1741945" y="3970020"/>
                            </a:lnTo>
                            <a:cubicBezTo>
                              <a:pt x="1785705" y="3970020"/>
                              <a:pt x="1821180" y="3934545"/>
                              <a:pt x="1821180" y="3890785"/>
                            </a:cubicBezTo>
                            <a:lnTo>
                              <a:pt x="1821180" y="140195"/>
                            </a:lnTo>
                            <a:cubicBezTo>
                              <a:pt x="1821180" y="96435"/>
                              <a:pt x="1785705" y="60960"/>
                              <a:pt x="1741945" y="60960"/>
                            </a:cubicBezTo>
                            <a:close/>
                            <a:moveTo>
                              <a:pt x="85092" y="0"/>
                            </a:moveTo>
                            <a:lnTo>
                              <a:pt x="1797048" y="0"/>
                            </a:lnTo>
                            <a:cubicBezTo>
                              <a:pt x="1844043" y="0"/>
                              <a:pt x="1882140" y="38097"/>
                              <a:pt x="1882140" y="85092"/>
                            </a:cubicBezTo>
                            <a:lnTo>
                              <a:pt x="1882140" y="3945888"/>
                            </a:lnTo>
                            <a:cubicBezTo>
                              <a:pt x="1882140" y="3992883"/>
                              <a:pt x="1844043" y="4030980"/>
                              <a:pt x="1797048" y="4030980"/>
                            </a:cubicBezTo>
                            <a:lnTo>
                              <a:pt x="85092" y="4030980"/>
                            </a:lnTo>
                            <a:cubicBezTo>
                              <a:pt x="38097" y="4030980"/>
                              <a:pt x="0" y="3992883"/>
                              <a:pt x="0" y="3945888"/>
                            </a:cubicBezTo>
                            <a:lnTo>
                              <a:pt x="0" y="85092"/>
                            </a:lnTo>
                            <a:cubicBezTo>
                              <a:pt x="0" y="38097"/>
                              <a:pt x="38097" y="0"/>
                              <a:pt x="8509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98" name="Rectangle: Rounded Corners 97">
                        <a:extLst>
                          <a:ext uri="{FF2B5EF4-FFF2-40B4-BE49-F238E27FC236}">
                            <a16:creationId xmlns:a16="http://schemas.microsoft.com/office/drawing/2014/main" id="{98BE69B8-8D26-4243-9B15-69B980C498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0160" y="3820160"/>
                        <a:ext cx="1310640" cy="287020"/>
                      </a:xfrm>
                      <a:prstGeom prst="round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99" name="Trapezoid 98">
                        <a:extLst>
                          <a:ext uri="{FF2B5EF4-FFF2-40B4-BE49-F238E27FC236}">
                            <a16:creationId xmlns:a16="http://schemas.microsoft.com/office/drawing/2014/main" id="{470B01DE-6DD0-4EB8-942B-322A2D5103F4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5103493" y="1604931"/>
                        <a:ext cx="1272541" cy="961103"/>
                      </a:xfrm>
                      <a:prstGeom prst="trapezoid">
                        <a:avLst>
                          <a:gd name="adj" fmla="val 13987"/>
                        </a:avLst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92" name="Trapezoid 91">
                      <a:extLst>
                        <a:ext uri="{FF2B5EF4-FFF2-40B4-BE49-F238E27FC236}">
                          <a16:creationId xmlns:a16="http://schemas.microsoft.com/office/drawing/2014/main" id="{B6E725D9-CEDE-4791-99CD-CC470103B2E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2540" y="284035"/>
                      <a:ext cx="388620" cy="157926"/>
                    </a:xfrm>
                    <a:prstGeom prst="trapezoid">
                      <a:avLst>
                        <a:gd name="adj" fmla="val 13987"/>
                      </a:avLst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3" name="Rectangle 92">
                      <a:extLst>
                        <a:ext uri="{FF2B5EF4-FFF2-40B4-BE49-F238E27FC236}">
                          <a16:creationId xmlns:a16="http://schemas.microsoft.com/office/drawing/2014/main" id="{CA25EFF2-2BAF-4DBD-85B6-EC5CFDC0DE1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1270" y="452120"/>
                      <a:ext cx="391160" cy="218440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4" name="Rectangle 93">
                      <a:extLst>
                        <a:ext uri="{FF2B5EF4-FFF2-40B4-BE49-F238E27FC236}">
                          <a16:creationId xmlns:a16="http://schemas.microsoft.com/office/drawing/2014/main" id="{B590BC31-618A-430E-9F84-0CA4BCFBAE0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63195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5" name="Rectangle 94">
                      <a:extLst>
                        <a:ext uri="{FF2B5EF4-FFF2-40B4-BE49-F238E27FC236}">
                          <a16:creationId xmlns:a16="http://schemas.microsoft.com/office/drawing/2014/main" id="{9588305E-38D4-44AB-A7D1-AA2162E01E0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28397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77" name="Group 76">
                    <a:extLst>
                      <a:ext uri="{FF2B5EF4-FFF2-40B4-BE49-F238E27FC236}">
                        <a16:creationId xmlns:a16="http://schemas.microsoft.com/office/drawing/2014/main" id="{BF68F0F1-A106-4723-87EC-13053FD83E5A}"/>
                      </a:ext>
                    </a:extLst>
                  </p:cNvPr>
                  <p:cNvGrpSpPr/>
                  <p:nvPr/>
                </p:nvGrpSpPr>
                <p:grpSpPr>
                  <a:xfrm>
                    <a:off x="3871220" y="156120"/>
                    <a:ext cx="731260" cy="2961640"/>
                    <a:chOff x="3871220" y="154940"/>
                    <a:chExt cx="731260" cy="2961640"/>
                  </a:xfrm>
                </p:grpSpPr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1FDCCC63-126A-49AC-876B-B52FDEA598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2550" y="154940"/>
                      <a:ext cx="228600" cy="1290320"/>
                    </a:xfrm>
                    <a:custGeom>
                      <a:avLst/>
                      <a:gdLst>
                        <a:gd name="connsiteX0" fmla="*/ 0 w 228600"/>
                        <a:gd name="connsiteY0" fmla="*/ 0 h 1290320"/>
                        <a:gd name="connsiteX1" fmla="*/ 228600 w 228600"/>
                        <a:gd name="connsiteY1" fmla="*/ 0 h 1290320"/>
                        <a:gd name="connsiteX2" fmla="*/ 228600 w 228600"/>
                        <a:gd name="connsiteY2" fmla="*/ 129540 h 1290320"/>
                        <a:gd name="connsiteX3" fmla="*/ 185420 w 228600"/>
                        <a:gd name="connsiteY3" fmla="*/ 129540 h 1290320"/>
                        <a:gd name="connsiteX4" fmla="*/ 185420 w 228600"/>
                        <a:gd name="connsiteY4" fmla="*/ 1290320 h 1290320"/>
                        <a:gd name="connsiteX5" fmla="*/ 43180 w 228600"/>
                        <a:gd name="connsiteY5" fmla="*/ 1290320 h 1290320"/>
                        <a:gd name="connsiteX6" fmla="*/ 43180 w 228600"/>
                        <a:gd name="connsiteY6" fmla="*/ 129540 h 1290320"/>
                        <a:gd name="connsiteX7" fmla="*/ 0 w 228600"/>
                        <a:gd name="connsiteY7" fmla="*/ 129540 h 1290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8600" h="1290320">
                          <a:moveTo>
                            <a:pt x="0" y="0"/>
                          </a:moveTo>
                          <a:lnTo>
                            <a:pt x="228600" y="0"/>
                          </a:lnTo>
                          <a:lnTo>
                            <a:pt x="228600" y="129540"/>
                          </a:lnTo>
                          <a:lnTo>
                            <a:pt x="185420" y="129540"/>
                          </a:lnTo>
                          <a:lnTo>
                            <a:pt x="185420" y="1290320"/>
                          </a:lnTo>
                          <a:lnTo>
                            <a:pt x="43180" y="1290320"/>
                          </a:lnTo>
                          <a:lnTo>
                            <a:pt x="43180" y="129540"/>
                          </a:lnTo>
                          <a:lnTo>
                            <a:pt x="0" y="129540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id="{2F8816A1-743A-4F97-87F3-E760CFACA7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0645" y="1602740"/>
                      <a:ext cx="232410" cy="1513840"/>
                    </a:xfrm>
                    <a:custGeom>
                      <a:avLst/>
                      <a:gdLst>
                        <a:gd name="connsiteX0" fmla="*/ 40958 w 232410"/>
                        <a:gd name="connsiteY0" fmla="*/ 0 h 1541145"/>
                        <a:gd name="connsiteX1" fmla="*/ 191453 w 232410"/>
                        <a:gd name="connsiteY1" fmla="*/ 0 h 1541145"/>
                        <a:gd name="connsiteX2" fmla="*/ 191453 w 232410"/>
                        <a:gd name="connsiteY2" fmla="*/ 1415415 h 1541145"/>
                        <a:gd name="connsiteX3" fmla="*/ 232410 w 232410"/>
                        <a:gd name="connsiteY3" fmla="*/ 1415415 h 1541145"/>
                        <a:gd name="connsiteX4" fmla="*/ 232410 w 232410"/>
                        <a:gd name="connsiteY4" fmla="*/ 1541145 h 1541145"/>
                        <a:gd name="connsiteX5" fmla="*/ 0 w 232410"/>
                        <a:gd name="connsiteY5" fmla="*/ 1541145 h 1541145"/>
                        <a:gd name="connsiteX6" fmla="*/ 0 w 232410"/>
                        <a:gd name="connsiteY6" fmla="*/ 1415415 h 1541145"/>
                        <a:gd name="connsiteX7" fmla="*/ 40958 w 232410"/>
                        <a:gd name="connsiteY7" fmla="*/ 1415415 h 1541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2410" h="1541145">
                          <a:moveTo>
                            <a:pt x="40958" y="0"/>
                          </a:moveTo>
                          <a:lnTo>
                            <a:pt x="191453" y="0"/>
                          </a:lnTo>
                          <a:lnTo>
                            <a:pt x="191453" y="1415415"/>
                          </a:lnTo>
                          <a:lnTo>
                            <a:pt x="232410" y="1415415"/>
                          </a:lnTo>
                          <a:lnTo>
                            <a:pt x="232410" y="1541145"/>
                          </a:lnTo>
                          <a:lnTo>
                            <a:pt x="0" y="1541145"/>
                          </a:lnTo>
                          <a:lnTo>
                            <a:pt x="0" y="1415415"/>
                          </a:lnTo>
                          <a:lnTo>
                            <a:pt x="40958" y="1415415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80" name="Group 79">
                      <a:extLst>
                        <a:ext uri="{FF2B5EF4-FFF2-40B4-BE49-F238E27FC236}">
                          <a16:creationId xmlns:a16="http://schemas.microsoft.com/office/drawing/2014/main" id="{CDF9A482-0E3D-40C3-BE90-1323E2BF12D7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871220" y="914401"/>
                      <a:ext cx="731260" cy="1444814"/>
                      <a:chOff x="4800600" y="1531620"/>
                      <a:chExt cx="1882140" cy="4030980"/>
                    </a:xfrm>
                  </p:grpSpPr>
                  <p:sp>
                    <p:nvSpPr>
                      <p:cNvPr id="85" name="Freeform: Shape 84">
                        <a:extLst>
                          <a:ext uri="{FF2B5EF4-FFF2-40B4-BE49-F238E27FC236}">
                            <a16:creationId xmlns:a16="http://schemas.microsoft.com/office/drawing/2014/main" id="{A87A504F-983D-4F8E-A509-8BB4726842C2}"/>
                          </a:ext>
                        </a:extLst>
                      </p:cNvPr>
                      <p:cNvSpPr/>
                      <p:nvPr/>
                    </p:nvSpPr>
                    <p:spPr>
                      <a:xfrm rot="385971">
                        <a:off x="5020728" y="4076461"/>
                        <a:ext cx="1426970" cy="1480140"/>
                      </a:xfrm>
                      <a:custGeom>
                        <a:avLst/>
                        <a:gdLst>
                          <a:gd name="connsiteX0" fmla="*/ 16274 w 1426970"/>
                          <a:gd name="connsiteY0" fmla="*/ 0 h 1480140"/>
                          <a:gd name="connsiteX1" fmla="*/ 1256018 w 1426970"/>
                          <a:gd name="connsiteY1" fmla="*/ 0 h 1480140"/>
                          <a:gd name="connsiteX2" fmla="*/ 1272292 w 1426970"/>
                          <a:gd name="connsiteY2" fmla="*/ 16274 h 1480140"/>
                          <a:gd name="connsiteX3" fmla="*/ 1272292 w 1426970"/>
                          <a:gd name="connsiteY3" fmla="*/ 81371 h 1480140"/>
                          <a:gd name="connsiteX4" fmla="*/ 1267525 w 1426970"/>
                          <a:gd name="connsiteY4" fmla="*/ 92878 h 1480140"/>
                          <a:gd name="connsiteX5" fmla="*/ 1267412 w 1426970"/>
                          <a:gd name="connsiteY5" fmla="*/ 92925 h 1480140"/>
                          <a:gd name="connsiteX6" fmla="*/ 1267105 w 1426970"/>
                          <a:gd name="connsiteY6" fmla="*/ 94713 h 1480140"/>
                          <a:gd name="connsiteX7" fmla="*/ 1256936 w 1426970"/>
                          <a:gd name="connsiteY7" fmla="*/ 101905 h 1480140"/>
                          <a:gd name="connsiteX8" fmla="*/ 408430 w 1426970"/>
                          <a:gd name="connsiteY8" fmla="*/ 294170 h 1480140"/>
                          <a:gd name="connsiteX9" fmla="*/ 1299409 w 1426970"/>
                          <a:gd name="connsiteY9" fmla="*/ 294170 h 1480140"/>
                          <a:gd name="connsiteX10" fmla="*/ 1315684 w 1426970"/>
                          <a:gd name="connsiteY10" fmla="*/ 310444 h 1480140"/>
                          <a:gd name="connsiteX11" fmla="*/ 1315684 w 1426970"/>
                          <a:gd name="connsiteY11" fmla="*/ 375541 h 1480140"/>
                          <a:gd name="connsiteX12" fmla="*/ 1310917 w 1426970"/>
                          <a:gd name="connsiteY12" fmla="*/ 387048 h 1480140"/>
                          <a:gd name="connsiteX13" fmla="*/ 1310803 w 1426970"/>
                          <a:gd name="connsiteY13" fmla="*/ 387096 h 1480140"/>
                          <a:gd name="connsiteX14" fmla="*/ 1310496 w 1426970"/>
                          <a:gd name="connsiteY14" fmla="*/ 388884 h 1480140"/>
                          <a:gd name="connsiteX15" fmla="*/ 1300327 w 1426970"/>
                          <a:gd name="connsiteY15" fmla="*/ 396075 h 1480140"/>
                          <a:gd name="connsiteX16" fmla="*/ 451826 w 1426970"/>
                          <a:gd name="connsiteY16" fmla="*/ 588339 h 1480140"/>
                          <a:gd name="connsiteX17" fmla="*/ 1342801 w 1426970"/>
                          <a:gd name="connsiteY17" fmla="*/ 588339 h 1480140"/>
                          <a:gd name="connsiteX18" fmla="*/ 1359075 w 1426970"/>
                          <a:gd name="connsiteY18" fmla="*/ 604613 h 1480140"/>
                          <a:gd name="connsiteX19" fmla="*/ 1359075 w 1426970"/>
                          <a:gd name="connsiteY19" fmla="*/ 669710 h 1480140"/>
                          <a:gd name="connsiteX20" fmla="*/ 1354308 w 1426970"/>
                          <a:gd name="connsiteY20" fmla="*/ 681218 h 1480140"/>
                          <a:gd name="connsiteX21" fmla="*/ 1354194 w 1426970"/>
                          <a:gd name="connsiteY21" fmla="*/ 681265 h 1480140"/>
                          <a:gd name="connsiteX22" fmla="*/ 1353887 w 1426970"/>
                          <a:gd name="connsiteY22" fmla="*/ 683055 h 1480140"/>
                          <a:gd name="connsiteX23" fmla="*/ 1343717 w 1426970"/>
                          <a:gd name="connsiteY23" fmla="*/ 690246 h 1480140"/>
                          <a:gd name="connsiteX24" fmla="*/ 553260 w 1426970"/>
                          <a:gd name="connsiteY24" fmla="*/ 869358 h 1480140"/>
                          <a:gd name="connsiteX25" fmla="*/ 1366817 w 1426970"/>
                          <a:gd name="connsiteY25" fmla="*/ 869358 h 1480140"/>
                          <a:gd name="connsiteX26" fmla="*/ 1383091 w 1426970"/>
                          <a:gd name="connsiteY26" fmla="*/ 885632 h 1480140"/>
                          <a:gd name="connsiteX27" fmla="*/ 1383092 w 1426970"/>
                          <a:gd name="connsiteY27" fmla="*/ 898767 h 1480140"/>
                          <a:gd name="connsiteX28" fmla="*/ 1384997 w 1426970"/>
                          <a:gd name="connsiteY28" fmla="*/ 901462 h 1480140"/>
                          <a:gd name="connsiteX29" fmla="*/ 1399383 w 1426970"/>
                          <a:gd name="connsiteY29" fmla="*/ 964949 h 1480140"/>
                          <a:gd name="connsiteX30" fmla="*/ 1387108 w 1426970"/>
                          <a:gd name="connsiteY30" fmla="*/ 984417 h 1480140"/>
                          <a:gd name="connsiteX31" fmla="*/ 646066 w 1426970"/>
                          <a:gd name="connsiteY31" fmla="*/ 1152331 h 1480140"/>
                          <a:gd name="connsiteX32" fmla="*/ 1396166 w 1426970"/>
                          <a:gd name="connsiteY32" fmla="*/ 1152331 h 1480140"/>
                          <a:gd name="connsiteX33" fmla="*/ 1412440 w 1426970"/>
                          <a:gd name="connsiteY33" fmla="*/ 1168605 h 1480140"/>
                          <a:gd name="connsiteX34" fmla="*/ 1412440 w 1426970"/>
                          <a:gd name="connsiteY34" fmla="*/ 1210986 h 1480140"/>
                          <a:gd name="connsiteX35" fmla="*/ 1415685 w 1426970"/>
                          <a:gd name="connsiteY35" fmla="*/ 1216857 h 1480140"/>
                          <a:gd name="connsiteX36" fmla="*/ 1426812 w 1426970"/>
                          <a:gd name="connsiteY36" fmla="*/ 1315545 h 1480140"/>
                          <a:gd name="connsiteX37" fmla="*/ 1404921 w 1426970"/>
                          <a:gd name="connsiteY37" fmla="*/ 1343000 h 1480140"/>
                          <a:gd name="connsiteX38" fmla="*/ 189985 w 1426970"/>
                          <a:gd name="connsiteY38" fmla="*/ 1479982 h 1480140"/>
                          <a:gd name="connsiteX39" fmla="*/ 162531 w 1426970"/>
                          <a:gd name="connsiteY39" fmla="*/ 1458091 h 1480140"/>
                          <a:gd name="connsiteX40" fmla="*/ 151404 w 1426970"/>
                          <a:gd name="connsiteY40" fmla="*/ 1359403 h 1480140"/>
                          <a:gd name="connsiteX41" fmla="*/ 173295 w 1426970"/>
                          <a:gd name="connsiteY41" fmla="*/ 1331948 h 1480140"/>
                          <a:gd name="connsiteX42" fmla="*/ 900327 w 1426970"/>
                          <a:gd name="connsiteY42" fmla="*/ 1249976 h 1480140"/>
                          <a:gd name="connsiteX43" fmla="*/ 215139 w 1426970"/>
                          <a:gd name="connsiteY43" fmla="*/ 1249976 h 1480140"/>
                          <a:gd name="connsiteX44" fmla="*/ 204691 w 1426970"/>
                          <a:gd name="connsiteY44" fmla="*/ 1252344 h 1480140"/>
                          <a:gd name="connsiteX45" fmla="*/ 192415 w 1426970"/>
                          <a:gd name="connsiteY45" fmla="*/ 1250238 h 1480140"/>
                          <a:gd name="connsiteX46" fmla="*/ 192229 w 1426970"/>
                          <a:gd name="connsiteY46" fmla="*/ 1249976 h 1480140"/>
                          <a:gd name="connsiteX47" fmla="*/ 156422 w 1426970"/>
                          <a:gd name="connsiteY47" fmla="*/ 1249976 h 1480140"/>
                          <a:gd name="connsiteX48" fmla="*/ 140148 w 1426970"/>
                          <a:gd name="connsiteY48" fmla="*/ 1233702 h 1480140"/>
                          <a:gd name="connsiteX49" fmla="*/ 140148 w 1426970"/>
                          <a:gd name="connsiteY49" fmla="*/ 1168605 h 1480140"/>
                          <a:gd name="connsiteX50" fmla="*/ 156422 w 1426970"/>
                          <a:gd name="connsiteY50" fmla="*/ 1152331 h 1480140"/>
                          <a:gd name="connsiteX51" fmla="*/ 204215 w 1426970"/>
                          <a:gd name="connsiteY51" fmla="*/ 1152331 h 1480140"/>
                          <a:gd name="connsiteX52" fmla="*/ 1022110 w 1426970"/>
                          <a:gd name="connsiteY52" fmla="*/ 967003 h 1480140"/>
                          <a:gd name="connsiteX53" fmla="*/ 127074 w 1426970"/>
                          <a:gd name="connsiteY53" fmla="*/ 967003 h 1480140"/>
                          <a:gd name="connsiteX54" fmla="*/ 110799 w 1426970"/>
                          <a:gd name="connsiteY54" fmla="*/ 950729 h 1480140"/>
                          <a:gd name="connsiteX55" fmla="*/ 110799 w 1426970"/>
                          <a:gd name="connsiteY55" fmla="*/ 885632 h 1480140"/>
                          <a:gd name="connsiteX56" fmla="*/ 127074 w 1426970"/>
                          <a:gd name="connsiteY56" fmla="*/ 869358 h 1480140"/>
                          <a:gd name="connsiteX57" fmla="*/ 130650 w 1426970"/>
                          <a:gd name="connsiteY57" fmla="*/ 869358 h 1480140"/>
                          <a:gd name="connsiteX58" fmla="*/ 139721 w 1426970"/>
                          <a:gd name="connsiteY58" fmla="*/ 862943 h 1480140"/>
                          <a:gd name="connsiteX59" fmla="*/ 920676 w 1426970"/>
                          <a:gd name="connsiteY59" fmla="*/ 685984 h 1480140"/>
                          <a:gd name="connsiteX60" fmla="*/ 103057 w 1426970"/>
                          <a:gd name="connsiteY60" fmla="*/ 685984 h 1480140"/>
                          <a:gd name="connsiteX61" fmla="*/ 86783 w 1426970"/>
                          <a:gd name="connsiteY61" fmla="*/ 669710 h 1480140"/>
                          <a:gd name="connsiteX62" fmla="*/ 86783 w 1426970"/>
                          <a:gd name="connsiteY62" fmla="*/ 604613 h 1480140"/>
                          <a:gd name="connsiteX63" fmla="*/ 87418 w 1426970"/>
                          <a:gd name="connsiteY63" fmla="*/ 603080 h 1480140"/>
                          <a:gd name="connsiteX64" fmla="*/ 84056 w 1426970"/>
                          <a:gd name="connsiteY64" fmla="*/ 588240 h 1480140"/>
                          <a:gd name="connsiteX65" fmla="*/ 96331 w 1426970"/>
                          <a:gd name="connsiteY65" fmla="*/ 568772 h 1480140"/>
                          <a:gd name="connsiteX66" fmla="*/ 877281 w 1426970"/>
                          <a:gd name="connsiteY66" fmla="*/ 391815 h 1480140"/>
                          <a:gd name="connsiteX67" fmla="*/ 59666 w 1426970"/>
                          <a:gd name="connsiteY67" fmla="*/ 391815 h 1480140"/>
                          <a:gd name="connsiteX68" fmla="*/ 43391 w 1426970"/>
                          <a:gd name="connsiteY68" fmla="*/ 375541 h 1480140"/>
                          <a:gd name="connsiteX69" fmla="*/ 43392 w 1426970"/>
                          <a:gd name="connsiteY69" fmla="*/ 310444 h 1480140"/>
                          <a:gd name="connsiteX70" fmla="*/ 44028 w 1426970"/>
                          <a:gd name="connsiteY70" fmla="*/ 308909 h 1480140"/>
                          <a:gd name="connsiteX71" fmla="*/ 40665 w 1426970"/>
                          <a:gd name="connsiteY71" fmla="*/ 294069 h 1480140"/>
                          <a:gd name="connsiteX72" fmla="*/ 52940 w 1426970"/>
                          <a:gd name="connsiteY72" fmla="*/ 274601 h 1480140"/>
                          <a:gd name="connsiteX73" fmla="*/ 833884 w 1426970"/>
                          <a:gd name="connsiteY73" fmla="*/ 97645 h 1480140"/>
                          <a:gd name="connsiteX74" fmla="*/ 16274 w 1426970"/>
                          <a:gd name="connsiteY74" fmla="*/ 97645 h 1480140"/>
                          <a:gd name="connsiteX75" fmla="*/ 0 w 1426970"/>
                          <a:gd name="connsiteY75" fmla="*/ 81371 h 1480140"/>
                          <a:gd name="connsiteX76" fmla="*/ 0 w 1426970"/>
                          <a:gd name="connsiteY76" fmla="*/ 16274 h 1480140"/>
                          <a:gd name="connsiteX77" fmla="*/ 16274 w 1426970"/>
                          <a:gd name="connsiteY77" fmla="*/ 0 h 14801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</a:cxnLst>
                        <a:rect l="l" t="t" r="r" b="b"/>
                        <a:pathLst>
                          <a:path w="1426970" h="1480140">
                            <a:moveTo>
                              <a:pt x="16274" y="0"/>
                            </a:moveTo>
                            <a:lnTo>
                              <a:pt x="1256018" y="0"/>
                            </a:lnTo>
                            <a:cubicBezTo>
                              <a:pt x="1265006" y="0"/>
                              <a:pt x="1272292" y="7286"/>
                              <a:pt x="1272292" y="16274"/>
                            </a:cubicBezTo>
                            <a:lnTo>
                              <a:pt x="1272292" y="81371"/>
                            </a:lnTo>
                            <a:cubicBezTo>
                              <a:pt x="1272292" y="85865"/>
                              <a:pt x="1270470" y="89933"/>
                              <a:pt x="1267525" y="92878"/>
                            </a:cubicBezTo>
                            <a:lnTo>
                              <a:pt x="1267412" y="92925"/>
                            </a:lnTo>
                            <a:lnTo>
                              <a:pt x="1267105" y="94713"/>
                            </a:lnTo>
                            <a:cubicBezTo>
                              <a:pt x="1264884" y="98236"/>
                              <a:pt x="1261319" y="100911"/>
                              <a:pt x="1256936" y="101905"/>
                            </a:cubicBezTo>
                            <a:lnTo>
                              <a:pt x="408430" y="294170"/>
                            </a:lnTo>
                            <a:lnTo>
                              <a:pt x="1299409" y="294170"/>
                            </a:lnTo>
                            <a:cubicBezTo>
                              <a:pt x="1308397" y="294170"/>
                              <a:pt x="1315684" y="301456"/>
                              <a:pt x="1315684" y="310444"/>
                            </a:cubicBezTo>
                            <a:lnTo>
                              <a:pt x="1315684" y="375541"/>
                            </a:lnTo>
                            <a:cubicBezTo>
                              <a:pt x="1315684" y="380035"/>
                              <a:pt x="1313862" y="384103"/>
                              <a:pt x="1310917" y="387048"/>
                            </a:cubicBezTo>
                            <a:lnTo>
                              <a:pt x="1310803" y="387096"/>
                            </a:lnTo>
                            <a:lnTo>
                              <a:pt x="1310496" y="388884"/>
                            </a:lnTo>
                            <a:cubicBezTo>
                              <a:pt x="1308275" y="392407"/>
                              <a:pt x="1304709" y="395083"/>
                              <a:pt x="1300327" y="396075"/>
                            </a:cubicBezTo>
                            <a:lnTo>
                              <a:pt x="451826" y="588339"/>
                            </a:lnTo>
                            <a:lnTo>
                              <a:pt x="1342801" y="588339"/>
                            </a:lnTo>
                            <a:cubicBezTo>
                              <a:pt x="1351789" y="588339"/>
                              <a:pt x="1359075" y="595625"/>
                              <a:pt x="1359075" y="604613"/>
                            </a:cubicBezTo>
                            <a:lnTo>
                              <a:pt x="1359075" y="669710"/>
                            </a:lnTo>
                            <a:cubicBezTo>
                              <a:pt x="1359075" y="674204"/>
                              <a:pt x="1357253" y="678273"/>
                              <a:pt x="1354308" y="681218"/>
                            </a:cubicBezTo>
                            <a:lnTo>
                              <a:pt x="1354194" y="681265"/>
                            </a:lnTo>
                            <a:lnTo>
                              <a:pt x="1353887" y="683055"/>
                            </a:lnTo>
                            <a:cubicBezTo>
                              <a:pt x="1351665" y="686578"/>
                              <a:pt x="1348100" y="689253"/>
                              <a:pt x="1343717" y="690246"/>
                            </a:cubicBezTo>
                            <a:lnTo>
                              <a:pt x="553260" y="869358"/>
                            </a:lnTo>
                            <a:lnTo>
                              <a:pt x="1366817" y="869358"/>
                            </a:lnTo>
                            <a:cubicBezTo>
                              <a:pt x="1375805" y="869358"/>
                              <a:pt x="1383091" y="876644"/>
                              <a:pt x="1383091" y="885632"/>
                            </a:cubicBezTo>
                            <a:lnTo>
                              <a:pt x="1383092" y="898767"/>
                            </a:lnTo>
                            <a:lnTo>
                              <a:pt x="1384997" y="901462"/>
                            </a:lnTo>
                            <a:lnTo>
                              <a:pt x="1399383" y="964949"/>
                            </a:lnTo>
                            <a:cubicBezTo>
                              <a:pt x="1401369" y="973715"/>
                              <a:pt x="1395874" y="982431"/>
                              <a:pt x="1387108" y="984417"/>
                            </a:cubicBezTo>
                            <a:lnTo>
                              <a:pt x="646066" y="1152331"/>
                            </a:lnTo>
                            <a:lnTo>
                              <a:pt x="1396166" y="1152331"/>
                            </a:lnTo>
                            <a:cubicBezTo>
                              <a:pt x="1405154" y="1152331"/>
                              <a:pt x="1412440" y="1159617"/>
                              <a:pt x="1412440" y="1168605"/>
                            </a:cubicBezTo>
                            <a:lnTo>
                              <a:pt x="1412440" y="1210986"/>
                            </a:lnTo>
                            <a:lnTo>
                              <a:pt x="1415685" y="1216857"/>
                            </a:lnTo>
                            <a:lnTo>
                              <a:pt x="1426812" y="1315545"/>
                            </a:lnTo>
                            <a:cubicBezTo>
                              <a:pt x="1428348" y="1329172"/>
                              <a:pt x="1418548" y="1341463"/>
                              <a:pt x="1404921" y="1343000"/>
                            </a:cubicBezTo>
                            <a:lnTo>
                              <a:pt x="189985" y="1479982"/>
                            </a:lnTo>
                            <a:cubicBezTo>
                              <a:pt x="176358" y="1481518"/>
                              <a:pt x="164067" y="1471718"/>
                              <a:pt x="162531" y="1458091"/>
                            </a:cubicBezTo>
                            <a:lnTo>
                              <a:pt x="151404" y="1359403"/>
                            </a:lnTo>
                            <a:cubicBezTo>
                              <a:pt x="149867" y="1345776"/>
                              <a:pt x="159668" y="1333484"/>
                              <a:pt x="173295" y="1331948"/>
                            </a:cubicBezTo>
                            <a:lnTo>
                              <a:pt x="900327" y="1249976"/>
                            </a:lnTo>
                            <a:lnTo>
                              <a:pt x="215139" y="1249976"/>
                            </a:lnTo>
                            <a:lnTo>
                              <a:pt x="204691" y="1252344"/>
                            </a:lnTo>
                            <a:cubicBezTo>
                              <a:pt x="200308" y="1253337"/>
                              <a:pt x="195938" y="1252460"/>
                              <a:pt x="192415" y="1250238"/>
                            </a:cubicBezTo>
                            <a:lnTo>
                              <a:pt x="192229" y="1249976"/>
                            </a:lnTo>
                            <a:lnTo>
                              <a:pt x="156422" y="1249976"/>
                            </a:lnTo>
                            <a:cubicBezTo>
                              <a:pt x="147434" y="1249976"/>
                              <a:pt x="140148" y="1242690"/>
                              <a:pt x="140148" y="1233702"/>
                            </a:cubicBezTo>
                            <a:lnTo>
                              <a:pt x="140148" y="1168605"/>
                            </a:lnTo>
                            <a:cubicBezTo>
                              <a:pt x="140148" y="1159617"/>
                              <a:pt x="147434" y="1152331"/>
                              <a:pt x="156422" y="1152331"/>
                            </a:cubicBezTo>
                            <a:lnTo>
                              <a:pt x="204215" y="1152331"/>
                            </a:lnTo>
                            <a:lnTo>
                              <a:pt x="1022110" y="967003"/>
                            </a:lnTo>
                            <a:lnTo>
                              <a:pt x="127074" y="967003"/>
                            </a:lnTo>
                            <a:cubicBezTo>
                              <a:pt x="118085" y="967003"/>
                              <a:pt x="110799" y="959717"/>
                              <a:pt x="110799" y="950729"/>
                            </a:cubicBezTo>
                            <a:lnTo>
                              <a:pt x="110799" y="885632"/>
                            </a:lnTo>
                            <a:cubicBezTo>
                              <a:pt x="110799" y="876644"/>
                              <a:pt x="118085" y="869358"/>
                              <a:pt x="127074" y="869358"/>
                            </a:cubicBezTo>
                            <a:lnTo>
                              <a:pt x="130650" y="869358"/>
                            </a:lnTo>
                            <a:lnTo>
                              <a:pt x="139721" y="862943"/>
                            </a:lnTo>
                            <a:lnTo>
                              <a:pt x="920676" y="685984"/>
                            </a:lnTo>
                            <a:lnTo>
                              <a:pt x="103057" y="685984"/>
                            </a:lnTo>
                            <a:cubicBezTo>
                              <a:pt x="94069" y="685984"/>
                              <a:pt x="86783" y="678698"/>
                              <a:pt x="86783" y="669710"/>
                            </a:cubicBezTo>
                            <a:lnTo>
                              <a:pt x="86783" y="604613"/>
                            </a:lnTo>
                            <a:lnTo>
                              <a:pt x="87418" y="603080"/>
                            </a:lnTo>
                            <a:lnTo>
                              <a:pt x="84056" y="588240"/>
                            </a:lnTo>
                            <a:cubicBezTo>
                              <a:pt x="82069" y="579474"/>
                              <a:pt x="87565" y="570758"/>
                              <a:pt x="96331" y="568772"/>
                            </a:cubicBezTo>
                            <a:lnTo>
                              <a:pt x="877281" y="391815"/>
                            </a:lnTo>
                            <a:lnTo>
                              <a:pt x="59666" y="391815"/>
                            </a:lnTo>
                            <a:cubicBezTo>
                              <a:pt x="50678" y="391815"/>
                              <a:pt x="43391" y="384529"/>
                              <a:pt x="43391" y="375541"/>
                            </a:cubicBezTo>
                            <a:lnTo>
                              <a:pt x="43392" y="310444"/>
                            </a:lnTo>
                            <a:lnTo>
                              <a:pt x="44028" y="308909"/>
                            </a:lnTo>
                            <a:lnTo>
                              <a:pt x="40665" y="294069"/>
                            </a:lnTo>
                            <a:cubicBezTo>
                              <a:pt x="38679" y="285303"/>
                              <a:pt x="44174" y="276587"/>
                              <a:pt x="52940" y="274601"/>
                            </a:cubicBezTo>
                            <a:lnTo>
                              <a:pt x="833884" y="97645"/>
                            </a:lnTo>
                            <a:lnTo>
                              <a:pt x="16274" y="97645"/>
                            </a:lnTo>
                            <a:cubicBezTo>
                              <a:pt x="7286" y="97645"/>
                              <a:pt x="0" y="90359"/>
                              <a:pt x="0" y="81371"/>
                            </a:cubicBezTo>
                            <a:lnTo>
                              <a:pt x="0" y="16274"/>
                            </a:lnTo>
                            <a:cubicBezTo>
                              <a:pt x="0" y="7286"/>
                              <a:pt x="7286" y="0"/>
                              <a:pt x="1627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2">
                          <a:lumMod val="5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86" name="Freeform: Shape 85">
                        <a:extLst>
                          <a:ext uri="{FF2B5EF4-FFF2-40B4-BE49-F238E27FC236}">
                            <a16:creationId xmlns:a16="http://schemas.microsoft.com/office/drawing/2014/main" id="{0DCF75E0-5D2A-44FD-8FB2-4F2F5D39C2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00600" y="1531620"/>
                        <a:ext cx="1882140" cy="4030980"/>
                      </a:xfrm>
                      <a:custGeom>
                        <a:avLst/>
                        <a:gdLst>
                          <a:gd name="connsiteX0" fmla="*/ 147815 w 1882140"/>
                          <a:gd name="connsiteY0" fmla="*/ 60960 h 4030980"/>
                          <a:gd name="connsiteX1" fmla="*/ 68580 w 1882140"/>
                          <a:gd name="connsiteY1" fmla="*/ 140195 h 4030980"/>
                          <a:gd name="connsiteX2" fmla="*/ 68580 w 1882140"/>
                          <a:gd name="connsiteY2" fmla="*/ 3890785 h 4030980"/>
                          <a:gd name="connsiteX3" fmla="*/ 147815 w 1882140"/>
                          <a:gd name="connsiteY3" fmla="*/ 3970020 h 4030980"/>
                          <a:gd name="connsiteX4" fmla="*/ 1741945 w 1882140"/>
                          <a:gd name="connsiteY4" fmla="*/ 3970020 h 4030980"/>
                          <a:gd name="connsiteX5" fmla="*/ 1821180 w 1882140"/>
                          <a:gd name="connsiteY5" fmla="*/ 3890785 h 4030980"/>
                          <a:gd name="connsiteX6" fmla="*/ 1821180 w 1882140"/>
                          <a:gd name="connsiteY6" fmla="*/ 140195 h 4030980"/>
                          <a:gd name="connsiteX7" fmla="*/ 1741945 w 1882140"/>
                          <a:gd name="connsiteY7" fmla="*/ 60960 h 4030980"/>
                          <a:gd name="connsiteX8" fmla="*/ 85092 w 1882140"/>
                          <a:gd name="connsiteY8" fmla="*/ 0 h 4030980"/>
                          <a:gd name="connsiteX9" fmla="*/ 1797048 w 1882140"/>
                          <a:gd name="connsiteY9" fmla="*/ 0 h 4030980"/>
                          <a:gd name="connsiteX10" fmla="*/ 1882140 w 1882140"/>
                          <a:gd name="connsiteY10" fmla="*/ 85092 h 4030980"/>
                          <a:gd name="connsiteX11" fmla="*/ 1882140 w 1882140"/>
                          <a:gd name="connsiteY11" fmla="*/ 3945888 h 4030980"/>
                          <a:gd name="connsiteX12" fmla="*/ 1797048 w 1882140"/>
                          <a:gd name="connsiteY12" fmla="*/ 4030980 h 4030980"/>
                          <a:gd name="connsiteX13" fmla="*/ 85092 w 1882140"/>
                          <a:gd name="connsiteY13" fmla="*/ 4030980 h 4030980"/>
                          <a:gd name="connsiteX14" fmla="*/ 0 w 1882140"/>
                          <a:gd name="connsiteY14" fmla="*/ 3945888 h 4030980"/>
                          <a:gd name="connsiteX15" fmla="*/ 0 w 1882140"/>
                          <a:gd name="connsiteY15" fmla="*/ 85092 h 4030980"/>
                          <a:gd name="connsiteX16" fmla="*/ 85092 w 1882140"/>
                          <a:gd name="connsiteY16" fmla="*/ 0 h 40309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882140" h="4030980">
                            <a:moveTo>
                              <a:pt x="147815" y="60960"/>
                            </a:moveTo>
                            <a:cubicBezTo>
                              <a:pt x="104055" y="60960"/>
                              <a:pt x="68580" y="96435"/>
                              <a:pt x="68580" y="140195"/>
                            </a:cubicBezTo>
                            <a:lnTo>
                              <a:pt x="68580" y="3890785"/>
                            </a:lnTo>
                            <a:cubicBezTo>
                              <a:pt x="68580" y="3934545"/>
                              <a:pt x="104055" y="3970020"/>
                              <a:pt x="147815" y="3970020"/>
                            </a:cubicBezTo>
                            <a:lnTo>
                              <a:pt x="1741945" y="3970020"/>
                            </a:lnTo>
                            <a:cubicBezTo>
                              <a:pt x="1785705" y="3970020"/>
                              <a:pt x="1821180" y="3934545"/>
                              <a:pt x="1821180" y="3890785"/>
                            </a:cubicBezTo>
                            <a:lnTo>
                              <a:pt x="1821180" y="140195"/>
                            </a:lnTo>
                            <a:cubicBezTo>
                              <a:pt x="1821180" y="96435"/>
                              <a:pt x="1785705" y="60960"/>
                              <a:pt x="1741945" y="60960"/>
                            </a:cubicBezTo>
                            <a:close/>
                            <a:moveTo>
                              <a:pt x="85092" y="0"/>
                            </a:moveTo>
                            <a:lnTo>
                              <a:pt x="1797048" y="0"/>
                            </a:lnTo>
                            <a:cubicBezTo>
                              <a:pt x="1844043" y="0"/>
                              <a:pt x="1882140" y="38097"/>
                              <a:pt x="1882140" y="85092"/>
                            </a:cubicBezTo>
                            <a:lnTo>
                              <a:pt x="1882140" y="3945888"/>
                            </a:lnTo>
                            <a:cubicBezTo>
                              <a:pt x="1882140" y="3992883"/>
                              <a:pt x="1844043" y="4030980"/>
                              <a:pt x="1797048" y="4030980"/>
                            </a:cubicBezTo>
                            <a:lnTo>
                              <a:pt x="85092" y="4030980"/>
                            </a:lnTo>
                            <a:cubicBezTo>
                              <a:pt x="38097" y="4030980"/>
                              <a:pt x="0" y="3992883"/>
                              <a:pt x="0" y="3945888"/>
                            </a:cubicBezTo>
                            <a:lnTo>
                              <a:pt x="0" y="85092"/>
                            </a:lnTo>
                            <a:cubicBezTo>
                              <a:pt x="0" y="38097"/>
                              <a:pt x="38097" y="0"/>
                              <a:pt x="8509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87" name="Rectangle: Rounded Corners 86">
                        <a:extLst>
                          <a:ext uri="{FF2B5EF4-FFF2-40B4-BE49-F238E27FC236}">
                            <a16:creationId xmlns:a16="http://schemas.microsoft.com/office/drawing/2014/main" id="{C8A57BE0-0152-434C-95C6-5DE90C4D2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0160" y="3820160"/>
                        <a:ext cx="1310640" cy="287020"/>
                      </a:xfrm>
                      <a:prstGeom prst="round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88" name="Trapezoid 87">
                        <a:extLst>
                          <a:ext uri="{FF2B5EF4-FFF2-40B4-BE49-F238E27FC236}">
                            <a16:creationId xmlns:a16="http://schemas.microsoft.com/office/drawing/2014/main" id="{4C9C52EC-6274-4C8E-AD8A-D25A6DD6A337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5103493" y="1604931"/>
                        <a:ext cx="1272541" cy="961103"/>
                      </a:xfrm>
                      <a:prstGeom prst="trapezoid">
                        <a:avLst>
                          <a:gd name="adj" fmla="val 13987"/>
                        </a:avLst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81" name="Trapezoid 80">
                      <a:extLst>
                        <a:ext uri="{FF2B5EF4-FFF2-40B4-BE49-F238E27FC236}">
                          <a16:creationId xmlns:a16="http://schemas.microsoft.com/office/drawing/2014/main" id="{CEC97B53-5303-4F1A-A3A5-18E0119ABE8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2540" y="284035"/>
                      <a:ext cx="388620" cy="157926"/>
                    </a:xfrm>
                    <a:prstGeom prst="trapezoid">
                      <a:avLst>
                        <a:gd name="adj" fmla="val 13987"/>
                      </a:avLst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2" name="Rectangle 81">
                      <a:extLst>
                        <a:ext uri="{FF2B5EF4-FFF2-40B4-BE49-F238E27FC236}">
                          <a16:creationId xmlns:a16="http://schemas.microsoft.com/office/drawing/2014/main" id="{CA8D064E-4071-4176-8C34-D1DB7E41907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1270" y="452120"/>
                      <a:ext cx="391160" cy="218440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3" name="Rectangle 82">
                      <a:extLst>
                        <a:ext uri="{FF2B5EF4-FFF2-40B4-BE49-F238E27FC236}">
                          <a16:creationId xmlns:a16="http://schemas.microsoft.com/office/drawing/2014/main" id="{DEDF944B-BD85-444F-8255-B4604C56AD6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63195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4" name="Rectangle 83">
                      <a:extLst>
                        <a:ext uri="{FF2B5EF4-FFF2-40B4-BE49-F238E27FC236}">
                          <a16:creationId xmlns:a16="http://schemas.microsoft.com/office/drawing/2014/main" id="{F3A99C15-81C1-43F1-AA2A-DB2F2C35590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28397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11831504-FC49-430E-B552-486F9A2FC823}"/>
                    </a:ext>
                  </a:extLst>
                </p:cNvPr>
                <p:cNvGrpSpPr/>
                <p:nvPr/>
              </p:nvGrpSpPr>
              <p:grpSpPr>
                <a:xfrm>
                  <a:off x="4000500" y="2334768"/>
                  <a:ext cx="4225290" cy="3712971"/>
                  <a:chOff x="4000500" y="2334768"/>
                  <a:chExt cx="4225290" cy="3712971"/>
                </a:xfrm>
              </p:grpSpPr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id="{57B98CD8-978A-4409-83FA-14740DF9ABC8}"/>
                      </a:ext>
                    </a:extLst>
                  </p:cNvPr>
                  <p:cNvSpPr/>
                  <p:nvPr/>
                </p:nvSpPr>
                <p:spPr>
                  <a:xfrm>
                    <a:off x="5957843" y="2334768"/>
                    <a:ext cx="298704" cy="593217"/>
                  </a:xfrm>
                  <a:custGeom>
                    <a:avLst/>
                    <a:gdLst>
                      <a:gd name="connsiteX0" fmla="*/ 0 w 298704"/>
                      <a:gd name="connsiteY0" fmla="*/ 0 h 593217"/>
                      <a:gd name="connsiteX1" fmla="*/ 298704 w 298704"/>
                      <a:gd name="connsiteY1" fmla="*/ 0 h 593217"/>
                      <a:gd name="connsiteX2" fmla="*/ 298704 w 298704"/>
                      <a:gd name="connsiteY2" fmla="*/ 536448 h 593217"/>
                      <a:gd name="connsiteX3" fmla="*/ 275082 w 298704"/>
                      <a:gd name="connsiteY3" fmla="*/ 536448 h 593217"/>
                      <a:gd name="connsiteX4" fmla="*/ 275082 w 298704"/>
                      <a:gd name="connsiteY4" fmla="*/ 593217 h 593217"/>
                      <a:gd name="connsiteX5" fmla="*/ 23622 w 298704"/>
                      <a:gd name="connsiteY5" fmla="*/ 593217 h 593217"/>
                      <a:gd name="connsiteX6" fmla="*/ 23622 w 298704"/>
                      <a:gd name="connsiteY6" fmla="*/ 536448 h 593217"/>
                      <a:gd name="connsiteX7" fmla="*/ 0 w 298704"/>
                      <a:gd name="connsiteY7" fmla="*/ 536448 h 5932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98704" h="593217">
                        <a:moveTo>
                          <a:pt x="0" y="0"/>
                        </a:moveTo>
                        <a:lnTo>
                          <a:pt x="298704" y="0"/>
                        </a:lnTo>
                        <a:lnTo>
                          <a:pt x="298704" y="536448"/>
                        </a:lnTo>
                        <a:lnTo>
                          <a:pt x="275082" y="536448"/>
                        </a:lnTo>
                        <a:lnTo>
                          <a:pt x="275082" y="593217"/>
                        </a:lnTo>
                        <a:lnTo>
                          <a:pt x="23622" y="593217"/>
                        </a:lnTo>
                        <a:lnTo>
                          <a:pt x="23622" y="536448"/>
                        </a:lnTo>
                        <a:lnTo>
                          <a:pt x="0" y="536448"/>
                        </a:lnTo>
                        <a:close/>
                      </a:path>
                    </a:pathLst>
                  </a:custGeom>
                  <a:solidFill>
                    <a:srgbClr val="DD2B2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049CAD57-62BC-4818-81F5-C28088697468}"/>
                      </a:ext>
                    </a:extLst>
                  </p:cNvPr>
                  <p:cNvSpPr/>
                  <p:nvPr/>
                </p:nvSpPr>
                <p:spPr>
                  <a:xfrm>
                    <a:off x="6058618" y="2769870"/>
                    <a:ext cx="97155" cy="62865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3A7495BE-E283-4458-87A2-E5BDD533DB55}"/>
                      </a:ext>
                    </a:extLst>
                  </p:cNvPr>
                  <p:cNvSpPr/>
                  <p:nvPr/>
                </p:nvSpPr>
                <p:spPr>
                  <a:xfrm>
                    <a:off x="4931816" y="2998500"/>
                    <a:ext cx="2350758" cy="3049239"/>
                  </a:xfrm>
                  <a:custGeom>
                    <a:avLst/>
                    <a:gdLst>
                      <a:gd name="connsiteX0" fmla="*/ 0 w 2341984"/>
                      <a:gd name="connsiteY0" fmla="*/ 0 h 1129004"/>
                      <a:gd name="connsiteX1" fmla="*/ 2341984 w 2341984"/>
                      <a:gd name="connsiteY1" fmla="*/ 0 h 1129004"/>
                      <a:gd name="connsiteX2" fmla="*/ 2341984 w 2341984"/>
                      <a:gd name="connsiteY2" fmla="*/ 326572 h 1129004"/>
                      <a:gd name="connsiteX3" fmla="*/ 1436915 w 2341984"/>
                      <a:gd name="connsiteY3" fmla="*/ 326572 h 1129004"/>
                      <a:gd name="connsiteX4" fmla="*/ 1436915 w 2341984"/>
                      <a:gd name="connsiteY4" fmla="*/ 1129004 h 1129004"/>
                      <a:gd name="connsiteX5" fmla="*/ 905070 w 2341984"/>
                      <a:gd name="connsiteY5" fmla="*/ 1129004 h 1129004"/>
                      <a:gd name="connsiteX6" fmla="*/ 905070 w 2341984"/>
                      <a:gd name="connsiteY6" fmla="*/ 326572 h 1129004"/>
                      <a:gd name="connsiteX7" fmla="*/ 0 w 2341984"/>
                      <a:gd name="connsiteY7" fmla="*/ 326572 h 1129004"/>
                      <a:gd name="connsiteX0" fmla="*/ 0 w 2341984"/>
                      <a:gd name="connsiteY0" fmla="*/ 0 h 4499077"/>
                      <a:gd name="connsiteX1" fmla="*/ 2341984 w 2341984"/>
                      <a:gd name="connsiteY1" fmla="*/ 0 h 4499077"/>
                      <a:gd name="connsiteX2" fmla="*/ 2341984 w 2341984"/>
                      <a:gd name="connsiteY2" fmla="*/ 326572 h 4499077"/>
                      <a:gd name="connsiteX3" fmla="*/ 1436915 w 2341984"/>
                      <a:gd name="connsiteY3" fmla="*/ 326572 h 4499077"/>
                      <a:gd name="connsiteX4" fmla="*/ 1436915 w 2341984"/>
                      <a:gd name="connsiteY4" fmla="*/ 1129004 h 4499077"/>
                      <a:gd name="connsiteX5" fmla="*/ 884705 w 2341984"/>
                      <a:gd name="connsiteY5" fmla="*/ 4499077 h 4499077"/>
                      <a:gd name="connsiteX6" fmla="*/ 905070 w 2341984"/>
                      <a:gd name="connsiteY6" fmla="*/ 326572 h 4499077"/>
                      <a:gd name="connsiteX7" fmla="*/ 0 w 2341984"/>
                      <a:gd name="connsiteY7" fmla="*/ 326572 h 4499077"/>
                      <a:gd name="connsiteX8" fmla="*/ 0 w 2341984"/>
                      <a:gd name="connsiteY8" fmla="*/ 0 h 4499077"/>
                      <a:gd name="connsiteX0" fmla="*/ 0 w 2341984"/>
                      <a:gd name="connsiteY0" fmla="*/ 0 h 4499077"/>
                      <a:gd name="connsiteX1" fmla="*/ 2341984 w 2341984"/>
                      <a:gd name="connsiteY1" fmla="*/ 0 h 4499077"/>
                      <a:gd name="connsiteX2" fmla="*/ 2341984 w 2341984"/>
                      <a:gd name="connsiteY2" fmla="*/ 326572 h 4499077"/>
                      <a:gd name="connsiteX3" fmla="*/ 1436915 w 2341984"/>
                      <a:gd name="connsiteY3" fmla="*/ 326572 h 4499077"/>
                      <a:gd name="connsiteX4" fmla="*/ 1467463 w 2341984"/>
                      <a:gd name="connsiteY4" fmla="*/ 4499077 h 4499077"/>
                      <a:gd name="connsiteX5" fmla="*/ 884705 w 2341984"/>
                      <a:gd name="connsiteY5" fmla="*/ 4499077 h 4499077"/>
                      <a:gd name="connsiteX6" fmla="*/ 905070 w 2341984"/>
                      <a:gd name="connsiteY6" fmla="*/ 326572 h 4499077"/>
                      <a:gd name="connsiteX7" fmla="*/ 0 w 2341984"/>
                      <a:gd name="connsiteY7" fmla="*/ 326572 h 4499077"/>
                      <a:gd name="connsiteX8" fmla="*/ 0 w 2341984"/>
                      <a:gd name="connsiteY8" fmla="*/ 0 h 4499077"/>
                      <a:gd name="connsiteX0" fmla="*/ 0 w 2341984"/>
                      <a:gd name="connsiteY0" fmla="*/ 0 h 4524694"/>
                      <a:gd name="connsiteX1" fmla="*/ 2341984 w 2341984"/>
                      <a:gd name="connsiteY1" fmla="*/ 0 h 4524694"/>
                      <a:gd name="connsiteX2" fmla="*/ 2341984 w 2341984"/>
                      <a:gd name="connsiteY2" fmla="*/ 326572 h 4524694"/>
                      <a:gd name="connsiteX3" fmla="*/ 1436915 w 2341984"/>
                      <a:gd name="connsiteY3" fmla="*/ 326572 h 4524694"/>
                      <a:gd name="connsiteX4" fmla="*/ 1467463 w 2341984"/>
                      <a:gd name="connsiteY4" fmla="*/ 4499077 h 4524694"/>
                      <a:gd name="connsiteX5" fmla="*/ 877068 w 2341984"/>
                      <a:gd name="connsiteY5" fmla="*/ 4524694 h 4524694"/>
                      <a:gd name="connsiteX6" fmla="*/ 905070 w 2341984"/>
                      <a:gd name="connsiteY6" fmla="*/ 326572 h 4524694"/>
                      <a:gd name="connsiteX7" fmla="*/ 0 w 2341984"/>
                      <a:gd name="connsiteY7" fmla="*/ 326572 h 4524694"/>
                      <a:gd name="connsiteX8" fmla="*/ 0 w 2341984"/>
                      <a:gd name="connsiteY8" fmla="*/ 0 h 4524694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36915 w 2341984"/>
                      <a:gd name="connsiteY3" fmla="*/ 326572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90507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71281 w 2341984"/>
                      <a:gd name="connsiteY3" fmla="*/ 329419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90507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71281 w 2341984"/>
                      <a:gd name="connsiteY3" fmla="*/ 329419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88025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7712"/>
                      <a:gd name="connsiteY0" fmla="*/ 19924 h 4553157"/>
                      <a:gd name="connsiteX1" fmla="*/ 2347712 w 2347712"/>
                      <a:gd name="connsiteY1" fmla="*/ 0 h 4553157"/>
                      <a:gd name="connsiteX2" fmla="*/ 2341984 w 2347712"/>
                      <a:gd name="connsiteY2" fmla="*/ 346496 h 4553157"/>
                      <a:gd name="connsiteX3" fmla="*/ 1471281 w 2347712"/>
                      <a:gd name="connsiteY3" fmla="*/ 349343 h 4553157"/>
                      <a:gd name="connsiteX4" fmla="*/ 1463644 w 2347712"/>
                      <a:gd name="connsiteY4" fmla="*/ 4553157 h 4553157"/>
                      <a:gd name="connsiteX5" fmla="*/ 877068 w 2347712"/>
                      <a:gd name="connsiteY5" fmla="*/ 4544618 h 4553157"/>
                      <a:gd name="connsiteX6" fmla="*/ 880250 w 2347712"/>
                      <a:gd name="connsiteY6" fmla="*/ 346496 h 4553157"/>
                      <a:gd name="connsiteX7" fmla="*/ 0 w 2347712"/>
                      <a:gd name="connsiteY7" fmla="*/ 346496 h 4553157"/>
                      <a:gd name="connsiteX8" fmla="*/ 0 w 2347712"/>
                      <a:gd name="connsiteY8" fmla="*/ 19924 h 4553157"/>
                      <a:gd name="connsiteX0" fmla="*/ 0 w 2351530"/>
                      <a:gd name="connsiteY0" fmla="*/ 0 h 4556003"/>
                      <a:gd name="connsiteX1" fmla="*/ 2351530 w 2351530"/>
                      <a:gd name="connsiteY1" fmla="*/ 2846 h 4556003"/>
                      <a:gd name="connsiteX2" fmla="*/ 2345802 w 2351530"/>
                      <a:gd name="connsiteY2" fmla="*/ 349342 h 4556003"/>
                      <a:gd name="connsiteX3" fmla="*/ 1475099 w 2351530"/>
                      <a:gd name="connsiteY3" fmla="*/ 352189 h 4556003"/>
                      <a:gd name="connsiteX4" fmla="*/ 1467462 w 2351530"/>
                      <a:gd name="connsiteY4" fmla="*/ 4556003 h 4556003"/>
                      <a:gd name="connsiteX5" fmla="*/ 880886 w 2351530"/>
                      <a:gd name="connsiteY5" fmla="*/ 4547464 h 4556003"/>
                      <a:gd name="connsiteX6" fmla="*/ 884068 w 2351530"/>
                      <a:gd name="connsiteY6" fmla="*/ 349342 h 4556003"/>
                      <a:gd name="connsiteX7" fmla="*/ 3818 w 2351530"/>
                      <a:gd name="connsiteY7" fmla="*/ 349342 h 4556003"/>
                      <a:gd name="connsiteX8" fmla="*/ 0 w 2351530"/>
                      <a:gd name="connsiteY8" fmla="*/ 0 h 4556003"/>
                      <a:gd name="connsiteX0" fmla="*/ 2140 w 2353670"/>
                      <a:gd name="connsiteY0" fmla="*/ 0 h 4556003"/>
                      <a:gd name="connsiteX1" fmla="*/ 2353670 w 2353670"/>
                      <a:gd name="connsiteY1" fmla="*/ 2846 h 4556003"/>
                      <a:gd name="connsiteX2" fmla="*/ 2347942 w 2353670"/>
                      <a:gd name="connsiteY2" fmla="*/ 349342 h 4556003"/>
                      <a:gd name="connsiteX3" fmla="*/ 1477239 w 2353670"/>
                      <a:gd name="connsiteY3" fmla="*/ 352189 h 4556003"/>
                      <a:gd name="connsiteX4" fmla="*/ 1469602 w 2353670"/>
                      <a:gd name="connsiteY4" fmla="*/ 4556003 h 4556003"/>
                      <a:gd name="connsiteX5" fmla="*/ 883026 w 2353670"/>
                      <a:gd name="connsiteY5" fmla="*/ 4547464 h 4556003"/>
                      <a:gd name="connsiteX6" fmla="*/ 886208 w 2353670"/>
                      <a:gd name="connsiteY6" fmla="*/ 349342 h 4556003"/>
                      <a:gd name="connsiteX7" fmla="*/ 231 w 2353670"/>
                      <a:gd name="connsiteY7" fmla="*/ 349341 h 4556003"/>
                      <a:gd name="connsiteX8" fmla="*/ 2140 w 2353670"/>
                      <a:gd name="connsiteY8" fmla="*/ 0 h 4556003"/>
                      <a:gd name="connsiteX0" fmla="*/ 2140 w 2355974"/>
                      <a:gd name="connsiteY0" fmla="*/ 0 h 4556003"/>
                      <a:gd name="connsiteX1" fmla="*/ 2353670 w 2355974"/>
                      <a:gd name="connsiteY1" fmla="*/ 2846 h 4556003"/>
                      <a:gd name="connsiteX2" fmla="*/ 2355579 w 2355974"/>
                      <a:gd name="connsiteY2" fmla="*/ 349341 h 4556003"/>
                      <a:gd name="connsiteX3" fmla="*/ 1477239 w 2355974"/>
                      <a:gd name="connsiteY3" fmla="*/ 352189 h 4556003"/>
                      <a:gd name="connsiteX4" fmla="*/ 1469602 w 2355974"/>
                      <a:gd name="connsiteY4" fmla="*/ 4556003 h 4556003"/>
                      <a:gd name="connsiteX5" fmla="*/ 883026 w 2355974"/>
                      <a:gd name="connsiteY5" fmla="*/ 4547464 h 4556003"/>
                      <a:gd name="connsiteX6" fmla="*/ 886208 w 2355974"/>
                      <a:gd name="connsiteY6" fmla="*/ 349342 h 4556003"/>
                      <a:gd name="connsiteX7" fmla="*/ 231 w 2355974"/>
                      <a:gd name="connsiteY7" fmla="*/ 349341 h 4556003"/>
                      <a:gd name="connsiteX8" fmla="*/ 2140 w 2355974"/>
                      <a:gd name="connsiteY8" fmla="*/ 0 h 4556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55974" h="4556003">
                        <a:moveTo>
                          <a:pt x="2140" y="0"/>
                        </a:moveTo>
                        <a:lnTo>
                          <a:pt x="2353670" y="2846"/>
                        </a:lnTo>
                        <a:cubicBezTo>
                          <a:pt x="2351761" y="118345"/>
                          <a:pt x="2357488" y="233842"/>
                          <a:pt x="2355579" y="349341"/>
                        </a:cubicBezTo>
                        <a:lnTo>
                          <a:pt x="1477239" y="352189"/>
                        </a:lnTo>
                        <a:cubicBezTo>
                          <a:pt x="1474693" y="1753460"/>
                          <a:pt x="1472148" y="3154732"/>
                          <a:pt x="1469602" y="4556003"/>
                        </a:cubicBezTo>
                        <a:lnTo>
                          <a:pt x="883026" y="4547464"/>
                        </a:lnTo>
                        <a:cubicBezTo>
                          <a:pt x="889814" y="3156629"/>
                          <a:pt x="879420" y="1740177"/>
                          <a:pt x="886208" y="349342"/>
                        </a:cubicBezTo>
                        <a:lnTo>
                          <a:pt x="231" y="349341"/>
                        </a:lnTo>
                        <a:cubicBezTo>
                          <a:pt x="-1042" y="232894"/>
                          <a:pt x="3413" y="116447"/>
                          <a:pt x="2140" y="0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60" name="Group 59">
                    <a:extLst>
                      <a:ext uri="{FF2B5EF4-FFF2-40B4-BE49-F238E27FC236}">
                        <a16:creationId xmlns:a16="http://schemas.microsoft.com/office/drawing/2014/main" id="{6493B78B-C0B0-46D0-AE0D-7FA296056EEA}"/>
                      </a:ext>
                    </a:extLst>
                  </p:cNvPr>
                  <p:cNvGrpSpPr/>
                  <p:nvPr/>
                </p:nvGrpSpPr>
                <p:grpSpPr>
                  <a:xfrm>
                    <a:off x="4585334" y="3000374"/>
                    <a:ext cx="411481" cy="504824"/>
                    <a:chOff x="4585334" y="3000374"/>
                    <a:chExt cx="411481" cy="504824"/>
                  </a:xfrm>
                </p:grpSpPr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67064EC3-BC08-4ABD-8436-9FACD52315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5334" y="3000374"/>
                      <a:ext cx="411481" cy="504824"/>
                    </a:xfrm>
                    <a:custGeom>
                      <a:avLst/>
                      <a:gdLst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3718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480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099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411481" h="504824">
                          <a:moveTo>
                            <a:pt x="0" y="0"/>
                          </a:moveTo>
                          <a:lnTo>
                            <a:pt x="337185" y="0"/>
                          </a:lnTo>
                          <a:lnTo>
                            <a:pt x="337185" y="43815"/>
                          </a:lnTo>
                          <a:lnTo>
                            <a:pt x="337185" y="45719"/>
                          </a:lnTo>
                          <a:lnTo>
                            <a:pt x="340995" y="459105"/>
                          </a:lnTo>
                          <a:lnTo>
                            <a:pt x="411481" y="459105"/>
                          </a:lnTo>
                          <a:lnTo>
                            <a:pt x="411481" y="504824"/>
                          </a:lnTo>
                          <a:lnTo>
                            <a:pt x="291466" y="504824"/>
                          </a:lnTo>
                          <a:lnTo>
                            <a:pt x="291466" y="461010"/>
                          </a:lnTo>
                          <a:lnTo>
                            <a:pt x="291466" y="459105"/>
                          </a:lnTo>
                          <a:lnTo>
                            <a:pt x="291466" y="45719"/>
                          </a:lnTo>
                          <a:lnTo>
                            <a:pt x="22860" y="4571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5" name="Rectangle 74">
                      <a:extLst>
                        <a:ext uri="{FF2B5EF4-FFF2-40B4-BE49-F238E27FC236}">
                          <a16:creationId xmlns:a16="http://schemas.microsoft.com/office/drawing/2014/main" id="{60B2C9A8-8547-4FBA-ABD5-A5150AA946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5855" y="3326130"/>
                      <a:ext cx="60960" cy="12573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1" name="Group 60">
                    <a:extLst>
                      <a:ext uri="{FF2B5EF4-FFF2-40B4-BE49-F238E27FC236}">
                        <a16:creationId xmlns:a16="http://schemas.microsoft.com/office/drawing/2014/main" id="{C2C6015E-16B0-42F5-8164-0168C68CF54E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7212318" y="2998469"/>
                    <a:ext cx="411492" cy="504824"/>
                    <a:chOff x="4585323" y="3000374"/>
                    <a:chExt cx="411492" cy="504824"/>
                  </a:xfrm>
                </p:grpSpPr>
                <p:sp>
                  <p:nvSpPr>
                    <p:cNvPr id="72" name="Freeform: Shape 71">
                      <a:extLst>
                        <a:ext uri="{FF2B5EF4-FFF2-40B4-BE49-F238E27FC236}">
                          <a16:creationId xmlns:a16="http://schemas.microsoft.com/office/drawing/2014/main" id="{D01749FB-F920-41E5-AAF6-A796EAFFAD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5323" y="3000374"/>
                      <a:ext cx="411480" cy="504824"/>
                    </a:xfrm>
                    <a:custGeom>
                      <a:avLst/>
                      <a:gdLst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3718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480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099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411481" h="504824">
                          <a:moveTo>
                            <a:pt x="0" y="0"/>
                          </a:moveTo>
                          <a:lnTo>
                            <a:pt x="337185" y="0"/>
                          </a:lnTo>
                          <a:lnTo>
                            <a:pt x="337185" y="43815"/>
                          </a:lnTo>
                          <a:lnTo>
                            <a:pt x="337185" y="45719"/>
                          </a:lnTo>
                          <a:lnTo>
                            <a:pt x="340995" y="459105"/>
                          </a:lnTo>
                          <a:lnTo>
                            <a:pt x="411481" y="459105"/>
                          </a:lnTo>
                          <a:lnTo>
                            <a:pt x="411481" y="504824"/>
                          </a:lnTo>
                          <a:lnTo>
                            <a:pt x="291466" y="504824"/>
                          </a:lnTo>
                          <a:lnTo>
                            <a:pt x="291466" y="461010"/>
                          </a:lnTo>
                          <a:lnTo>
                            <a:pt x="291466" y="459105"/>
                          </a:lnTo>
                          <a:lnTo>
                            <a:pt x="291466" y="45719"/>
                          </a:lnTo>
                          <a:lnTo>
                            <a:pt x="22860" y="4571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3" name="Rectangle 72">
                      <a:extLst>
                        <a:ext uri="{FF2B5EF4-FFF2-40B4-BE49-F238E27FC236}">
                          <a16:creationId xmlns:a16="http://schemas.microsoft.com/office/drawing/2014/main" id="{A3D30360-495F-4BF4-8A19-4233E4ABCC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5855" y="3326130"/>
                      <a:ext cx="60960" cy="12573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2C210D5A-DCAA-4E3C-8140-22DDDB6524A4}"/>
                      </a:ext>
                    </a:extLst>
                  </p:cNvPr>
                  <p:cNvSpPr/>
                  <p:nvPr/>
                </p:nvSpPr>
                <p:spPr>
                  <a:xfrm>
                    <a:off x="4000500" y="2937510"/>
                    <a:ext cx="4225290" cy="57150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63" name="Group 62">
                    <a:extLst>
                      <a:ext uri="{FF2B5EF4-FFF2-40B4-BE49-F238E27FC236}">
                        <a16:creationId xmlns:a16="http://schemas.microsoft.com/office/drawing/2014/main" id="{43FCC822-98B3-4A9C-A398-C8472B7FF527}"/>
                      </a:ext>
                    </a:extLst>
                  </p:cNvPr>
                  <p:cNvGrpSpPr/>
                  <p:nvPr/>
                </p:nvGrpSpPr>
                <p:grpSpPr>
                  <a:xfrm>
                    <a:off x="4639310" y="2839719"/>
                    <a:ext cx="227330" cy="311151"/>
                    <a:chOff x="4639310" y="2839719"/>
                    <a:chExt cx="227330" cy="311151"/>
                  </a:xfrm>
                </p:grpSpPr>
                <p:sp>
                  <p:nvSpPr>
                    <p:cNvPr id="70" name="Rectangle 69">
                      <a:extLst>
                        <a:ext uri="{FF2B5EF4-FFF2-40B4-BE49-F238E27FC236}">
                          <a16:creationId xmlns:a16="http://schemas.microsoft.com/office/drawing/2014/main" id="{F461D171-CB43-40D2-887D-B7E45AA8C6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20" y="2839719"/>
                      <a:ext cx="223520" cy="882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1" name="Rectangle 70">
                      <a:extLst>
                        <a:ext uri="{FF2B5EF4-FFF2-40B4-BE49-F238E27FC236}">
                          <a16:creationId xmlns:a16="http://schemas.microsoft.com/office/drawing/2014/main" id="{FF03AC2D-646F-4C51-B3D3-E6D21673E3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9310" y="3056889"/>
                      <a:ext cx="223520" cy="93981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4" name="Group 63">
                    <a:extLst>
                      <a:ext uri="{FF2B5EF4-FFF2-40B4-BE49-F238E27FC236}">
                        <a16:creationId xmlns:a16="http://schemas.microsoft.com/office/drawing/2014/main" id="{C3C46A24-D1B5-4ED5-8ECA-1CE10F6451CA}"/>
                      </a:ext>
                    </a:extLst>
                  </p:cNvPr>
                  <p:cNvGrpSpPr/>
                  <p:nvPr/>
                </p:nvGrpSpPr>
                <p:grpSpPr>
                  <a:xfrm>
                    <a:off x="7346315" y="2839719"/>
                    <a:ext cx="227330" cy="311151"/>
                    <a:chOff x="4639310" y="2839719"/>
                    <a:chExt cx="227330" cy="311151"/>
                  </a:xfrm>
                </p:grpSpPr>
                <p:sp>
                  <p:nvSpPr>
                    <p:cNvPr id="68" name="Rectangle 67">
                      <a:extLst>
                        <a:ext uri="{FF2B5EF4-FFF2-40B4-BE49-F238E27FC236}">
                          <a16:creationId xmlns:a16="http://schemas.microsoft.com/office/drawing/2014/main" id="{CA80E11A-2B49-45A4-AE76-E0D9B9C15D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20" y="2839719"/>
                      <a:ext cx="223520" cy="882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9" name="Rectangle 68">
                      <a:extLst>
                        <a:ext uri="{FF2B5EF4-FFF2-40B4-BE49-F238E27FC236}">
                          <a16:creationId xmlns:a16="http://schemas.microsoft.com/office/drawing/2014/main" id="{2282CE94-A85D-4C9A-8937-4C60131A55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9310" y="3056889"/>
                      <a:ext cx="223520" cy="93981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9448D61B-E8CA-4745-BA16-B7CC01B86A3A}"/>
                      </a:ext>
                    </a:extLst>
                  </p:cNvPr>
                  <p:cNvGrpSpPr/>
                  <p:nvPr/>
                </p:nvGrpSpPr>
                <p:grpSpPr>
                  <a:xfrm>
                    <a:off x="5189938" y="2868930"/>
                    <a:ext cx="1834515" cy="62865"/>
                    <a:chOff x="5189855" y="2868930"/>
                    <a:chExt cx="1834515" cy="62865"/>
                  </a:xfrm>
                </p:grpSpPr>
                <p:sp>
                  <p:nvSpPr>
                    <p:cNvPr id="66" name="Rectangle 65">
                      <a:extLst>
                        <a:ext uri="{FF2B5EF4-FFF2-40B4-BE49-F238E27FC236}">
                          <a16:creationId xmlns:a16="http://schemas.microsoft.com/office/drawing/2014/main" id="{1DEC467D-8E50-4235-94B0-A9C433BF19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89855" y="2868930"/>
                      <a:ext cx="97155" cy="628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7" name="Rectangle 66">
                      <a:extLst>
                        <a:ext uri="{FF2B5EF4-FFF2-40B4-BE49-F238E27FC236}">
                          <a16:creationId xmlns:a16="http://schemas.microsoft.com/office/drawing/2014/main" id="{ACF65039-DC83-495F-A9CC-36768A3630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27215" y="2868930"/>
                      <a:ext cx="97155" cy="628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F482EA5-42B7-4A5A-806B-F7B3783495AC}"/>
                  </a:ext>
                </a:extLst>
              </p:cNvPr>
              <p:cNvGrpSpPr/>
              <p:nvPr/>
            </p:nvGrpSpPr>
            <p:grpSpPr>
              <a:xfrm>
                <a:off x="3060680" y="672784"/>
                <a:ext cx="6125864" cy="6078629"/>
                <a:chOff x="3060680" y="672784"/>
                <a:chExt cx="6125864" cy="6078629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0DE2CA54-93AA-4FE9-871D-91D95A80C556}"/>
                    </a:ext>
                  </a:extLst>
                </p:cNvPr>
                <p:cNvGrpSpPr/>
                <p:nvPr/>
              </p:nvGrpSpPr>
              <p:grpSpPr>
                <a:xfrm rot="10800000">
                  <a:off x="3060680" y="5852573"/>
                  <a:ext cx="955040" cy="898840"/>
                  <a:chOff x="8231504" y="672709"/>
                  <a:chExt cx="955040" cy="898840"/>
                </a:xfrm>
              </p:grpSpPr>
              <p:sp>
                <p:nvSpPr>
                  <p:cNvPr id="47" name="Freeform: Shape 46">
                    <a:extLst>
                      <a:ext uri="{FF2B5EF4-FFF2-40B4-BE49-F238E27FC236}">
                        <a16:creationId xmlns:a16="http://schemas.microsoft.com/office/drawing/2014/main" id="{F2EE40EC-BC09-4A8D-9982-4DFDC8A53D6D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09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" name="Oval 47">
                    <a:extLst>
                      <a:ext uri="{FF2B5EF4-FFF2-40B4-BE49-F238E27FC236}">
                        <a16:creationId xmlns:a16="http://schemas.microsoft.com/office/drawing/2014/main" id="{ADA46F2A-322A-406E-B4CC-42C91AD142A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" name="Oval 48">
                    <a:extLst>
                      <a:ext uri="{FF2B5EF4-FFF2-40B4-BE49-F238E27FC236}">
                        <a16:creationId xmlns:a16="http://schemas.microsoft.com/office/drawing/2014/main" id="{412DCC04-17D6-4BFE-91FF-C2C823B49C3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A1C2F3E5-07E5-469D-850E-DBB800374BB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1" name="Oval 50">
                    <a:extLst>
                      <a:ext uri="{FF2B5EF4-FFF2-40B4-BE49-F238E27FC236}">
                        <a16:creationId xmlns:a16="http://schemas.microsoft.com/office/drawing/2014/main" id="{04147F61-5981-4866-A61C-ADDA2A45AE6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6EF70A5A-8738-471E-A867-32C62DEFD33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3" name="Oval 52">
                    <a:extLst>
                      <a:ext uri="{FF2B5EF4-FFF2-40B4-BE49-F238E27FC236}">
                        <a16:creationId xmlns:a16="http://schemas.microsoft.com/office/drawing/2014/main" id="{DAA4B5FA-7CB3-48AC-A158-02ADFD2442D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4" name="Oval 53">
                    <a:extLst>
                      <a:ext uri="{FF2B5EF4-FFF2-40B4-BE49-F238E27FC236}">
                        <a16:creationId xmlns:a16="http://schemas.microsoft.com/office/drawing/2014/main" id="{093AEA74-F9E1-416A-9FE3-F309D657403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E95245E-AF31-42FF-BF9F-A458BC2DF88D}"/>
                    </a:ext>
                  </a:extLst>
                </p:cNvPr>
                <p:cNvSpPr/>
                <p:nvPr/>
              </p:nvSpPr>
              <p:spPr>
                <a:xfrm>
                  <a:off x="4013894" y="672784"/>
                  <a:ext cx="4217613" cy="2286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CCB8C07C-F057-4709-80C8-BA92C66FD2B9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 rot="10800000" flipH="1">
                  <a:off x="8234060" y="5855301"/>
                  <a:ext cx="950976" cy="896112"/>
                  <a:chOff x="8231504" y="671742"/>
                  <a:chExt cx="955040" cy="898840"/>
                </a:xfrm>
              </p:grpSpPr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66055521-3C4A-4DDB-B12A-614AC7ECD8A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1742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85B2F643-85A3-4732-AF88-D2B85EA65A0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8CAA2F5C-43E1-488F-8F0A-99901F0B809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9FBAE4D4-0634-40F8-B4D0-B29AB73C9D5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3" name="Oval 42">
                    <a:extLst>
                      <a:ext uri="{FF2B5EF4-FFF2-40B4-BE49-F238E27FC236}">
                        <a16:creationId xmlns:a16="http://schemas.microsoft.com/office/drawing/2014/main" id="{683263BF-AC7B-4B9E-979C-84EE5F104EC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957B4009-1052-44D4-A4E2-5931292EC19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F47F2206-FC83-4F2D-BF22-8C6C8D3D03C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33A51474-BE4E-4A7C-B20B-C50E4F95E7D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34D08454-CBA9-44C7-B3DD-665E4D799124}"/>
                    </a:ext>
                  </a:extLst>
                </p:cNvPr>
                <p:cNvGrpSpPr/>
                <p:nvPr/>
              </p:nvGrpSpPr>
              <p:grpSpPr>
                <a:xfrm>
                  <a:off x="8231504" y="672784"/>
                  <a:ext cx="955040" cy="898840"/>
                  <a:chOff x="8231504" y="672784"/>
                  <a:chExt cx="955040" cy="898840"/>
                </a:xfrm>
              </p:grpSpPr>
              <p:sp>
                <p:nvSpPr>
                  <p:cNvPr id="30" name="Freeform: Shape 29">
                    <a:extLst>
                      <a:ext uri="{FF2B5EF4-FFF2-40B4-BE49-F238E27FC236}">
                        <a16:creationId xmlns:a16="http://schemas.microsoft.com/office/drawing/2014/main" id="{186EC29A-A1FD-49DC-8C3A-CC3D18917E9D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84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A8B78402-DABD-48FB-9A74-5FC4C47035D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3A528A49-C02B-4CA0-9C0A-B16E4981AEE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id="{9DCC89B3-B76D-46CF-854C-B829FB005CA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FCFCFF57-57D3-4AFE-9D2E-8F3B2470C2C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DAF362D5-8034-4158-8888-8F932B3F482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56C4C7EB-EF40-4A15-A77A-7AC7260A27A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178042ED-3732-4DD8-BEBE-2D6FE7800FA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B2B3B80A-6071-4E97-AB14-447F4DB01595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 flipH="1">
                  <a:off x="3062169" y="672784"/>
                  <a:ext cx="950976" cy="896112"/>
                  <a:chOff x="8231504" y="672784"/>
                  <a:chExt cx="955040" cy="898840"/>
                </a:xfrm>
              </p:grpSpPr>
              <p:sp>
                <p:nvSpPr>
                  <p:cNvPr id="22" name="Freeform: Shape 21">
                    <a:extLst>
                      <a:ext uri="{FF2B5EF4-FFF2-40B4-BE49-F238E27FC236}">
                        <a16:creationId xmlns:a16="http://schemas.microsoft.com/office/drawing/2014/main" id="{6E4B32F1-7FC6-4CA5-AD4C-9302B0563D21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84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6C4261B8-9F83-4784-A4F2-D9EFA566F26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7A46C7C4-6BA2-4E2B-AE60-AD0ECC0046A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B88036B3-91B9-4336-B001-426638DE0E6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2C4575E3-5AD6-4148-8C81-46AA17E6212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F8D94279-5161-48A4-B14E-A8891838B5E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DD034B8B-62AA-4500-A3CD-F591E43ADA9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162D747C-F2A5-4A6D-9E7C-E8FCA498BFE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9EEA2D19-565D-4972-99AD-0B8AD1112E68}"/>
                    </a:ext>
                  </a:extLst>
                </p:cNvPr>
                <p:cNvSpPr/>
                <p:nvPr/>
              </p:nvSpPr>
              <p:spPr>
                <a:xfrm>
                  <a:off x="4017645" y="6522813"/>
                  <a:ext cx="4217670" cy="2286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F8F1325F-92DD-4593-91DF-671012A767A5}"/>
                    </a:ext>
                  </a:extLst>
                </p:cNvPr>
                <p:cNvSpPr/>
                <p:nvPr/>
              </p:nvSpPr>
              <p:spPr>
                <a:xfrm rot="5400000">
                  <a:off x="1065212" y="3568383"/>
                  <a:ext cx="4280536" cy="28702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974A52D4-564C-4ADA-B058-0CEFF074FBB8}"/>
                    </a:ext>
                  </a:extLst>
                </p:cNvPr>
                <p:cNvSpPr/>
                <p:nvPr/>
              </p:nvSpPr>
              <p:spPr>
                <a:xfrm rot="5400000">
                  <a:off x="6899168" y="3569091"/>
                  <a:ext cx="4286738" cy="28702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sp>
        <p:nvSpPr>
          <p:cNvPr id="120" name="Title 4">
            <a:extLst>
              <a:ext uri="{FF2B5EF4-FFF2-40B4-BE49-F238E27FC236}">
                <a16:creationId xmlns:a16="http://schemas.microsoft.com/office/drawing/2014/main" id="{E70AB17E-1C6C-4A32-94E8-A2BC842AEC4A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New System</a:t>
            </a:r>
          </a:p>
        </p:txBody>
      </p:sp>
      <p:pic>
        <p:nvPicPr>
          <p:cNvPr id="121" name="Picture 120" descr="A picture containing toy, skiing&#10;&#10;Description automatically generated">
            <a:extLst>
              <a:ext uri="{FF2B5EF4-FFF2-40B4-BE49-F238E27FC236}">
                <a16:creationId xmlns:a16="http://schemas.microsoft.com/office/drawing/2014/main" id="{2B247F13-A163-4C0B-8031-0348E8A2DC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0935" r="26108" b="2032"/>
          <a:stretch/>
        </p:blipFill>
        <p:spPr>
          <a:xfrm>
            <a:off x="7678692" y="1226916"/>
            <a:ext cx="4257799" cy="4114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sp>
        <p:nvSpPr>
          <p:cNvPr id="123" name="Content Placeholder 6">
            <a:extLst>
              <a:ext uri="{FF2B5EF4-FFF2-40B4-BE49-F238E27FC236}">
                <a16:creationId xmlns:a16="http://schemas.microsoft.com/office/drawing/2014/main" id="{6389332D-024F-45F6-A32D-6C6FF74BB291}"/>
              </a:ext>
            </a:extLst>
          </p:cNvPr>
          <p:cNvSpPr txBox="1">
            <a:spLocks/>
          </p:cNvSpPr>
          <p:nvPr/>
        </p:nvSpPr>
        <p:spPr>
          <a:xfrm>
            <a:off x="4701697" y="3000614"/>
            <a:ext cx="2607171" cy="750292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28575"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What </a:t>
            </a:r>
            <a:r>
              <a:rPr lang="en-US" sz="2400" dirty="0">
                <a:solidFill>
                  <a:sysClr val="windowText" lastClr="000000"/>
                </a:solidFill>
              </a:rPr>
              <a:t>About Powder Containment?</a:t>
            </a:r>
            <a:endParaRPr kumimoji="0" lang="en-US" sz="2400" i="0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112" name="Content Placeholder 3">
            <a:extLst>
              <a:ext uri="{FF2B5EF4-FFF2-40B4-BE49-F238E27FC236}">
                <a16:creationId xmlns:a16="http://schemas.microsoft.com/office/drawing/2014/main" id="{2A429B6E-835B-496B-80F1-C99B5050EDB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Noah Tipton</a:t>
            </a:r>
          </a:p>
        </p:txBody>
      </p:sp>
    </p:spTree>
    <p:extLst>
      <p:ext uri="{BB962C8B-B14F-4D97-AF65-F5344CB8AC3E}">
        <p14:creationId xmlns:p14="http://schemas.microsoft.com/office/powerpoint/2010/main" val="36154480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05" name="Content Placeholder 6">
            <a:extLst>
              <a:ext uri="{FF2B5EF4-FFF2-40B4-BE49-F238E27FC236}">
                <a16:creationId xmlns:a16="http://schemas.microsoft.com/office/drawing/2014/main" id="{33B2F0EE-5C97-48CF-BD92-0F23A2D0CE70}"/>
              </a:ext>
            </a:extLst>
          </p:cNvPr>
          <p:cNvSpPr txBox="1">
            <a:spLocks/>
          </p:cNvSpPr>
          <p:nvPr/>
        </p:nvSpPr>
        <p:spPr>
          <a:xfrm>
            <a:off x="4987385" y="609890"/>
            <a:ext cx="2043060" cy="84852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38100"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6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Barrier Needed to Control Powder </a:t>
            </a:r>
          </a:p>
        </p:txBody>
      </p:sp>
      <p:sp>
        <p:nvSpPr>
          <p:cNvPr id="120" name="Title 4">
            <a:extLst>
              <a:ext uri="{FF2B5EF4-FFF2-40B4-BE49-F238E27FC236}">
                <a16:creationId xmlns:a16="http://schemas.microsoft.com/office/drawing/2014/main" id="{E70AB17E-1C6C-4A32-94E8-A2BC842AEC4A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New System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A1DC7C5D-44A4-4105-BB28-3CC927C9CD01}"/>
              </a:ext>
            </a:extLst>
          </p:cNvPr>
          <p:cNvSpPr/>
          <p:nvPr/>
        </p:nvSpPr>
        <p:spPr>
          <a:xfrm>
            <a:off x="149290" y="1110343"/>
            <a:ext cx="4329404" cy="4320073"/>
          </a:xfrm>
          <a:prstGeom prst="roundRect">
            <a:avLst>
              <a:gd name="adj" fmla="val 5145"/>
            </a:avLst>
          </a:prstGeom>
          <a:noFill/>
          <a:ln w="76200" cap="flat" cmpd="sng" algn="ctr">
            <a:solidFill>
              <a:srgbClr val="FF0000"/>
            </a:solidFill>
            <a:prstDash val="dash"/>
            <a:miter lim="800000"/>
          </a:ln>
          <a:effectLst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A455FD44-9BAC-42A4-AF50-8C88B0EFFD05}"/>
              </a:ext>
            </a:extLst>
          </p:cNvPr>
          <p:cNvSpPr/>
          <p:nvPr/>
        </p:nvSpPr>
        <p:spPr>
          <a:xfrm>
            <a:off x="7539135" y="1116564"/>
            <a:ext cx="4522238" cy="4307631"/>
          </a:xfrm>
          <a:prstGeom prst="roundRect">
            <a:avLst>
              <a:gd name="adj" fmla="val 5145"/>
            </a:avLst>
          </a:prstGeom>
          <a:noFill/>
          <a:ln w="76200" cap="flat" cmpd="sng" algn="ctr">
            <a:solidFill>
              <a:srgbClr val="FF0000"/>
            </a:solidFill>
            <a:prstDash val="dash"/>
            <a:miter lim="800000"/>
          </a:ln>
          <a:effectLst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3FE849D-AD50-4F09-A271-81AAE3A988BA}"/>
              </a:ext>
            </a:extLst>
          </p:cNvPr>
          <p:cNvGrpSpPr>
            <a:grpSpLocks noChangeAspect="1"/>
          </p:cNvGrpSpPr>
          <p:nvPr/>
        </p:nvGrpSpPr>
        <p:grpSpPr>
          <a:xfrm>
            <a:off x="234924" y="1226916"/>
            <a:ext cx="4096949" cy="4114800"/>
            <a:chOff x="6576078" y="172720"/>
            <a:chExt cx="5250163" cy="5273040"/>
          </a:xfrm>
        </p:grpSpPr>
        <p:sp>
          <p:nvSpPr>
            <p:cNvPr id="104" name="Content Placeholder 6">
              <a:extLst>
                <a:ext uri="{FF2B5EF4-FFF2-40B4-BE49-F238E27FC236}">
                  <a16:creationId xmlns:a16="http://schemas.microsoft.com/office/drawing/2014/main" id="{54E04C92-640C-415F-9222-AF3D1D8D6FB6}"/>
                </a:ext>
              </a:extLst>
            </p:cNvPr>
            <p:cNvSpPr txBox="1">
              <a:spLocks/>
            </p:cNvSpPr>
            <p:nvPr/>
          </p:nvSpPr>
          <p:spPr>
            <a:xfrm>
              <a:off x="6576078" y="172720"/>
              <a:ext cx="5250163" cy="5273040"/>
            </a:xfrm>
            <a:prstGeom prst="roundRect">
              <a:avLst>
                <a:gd name="adj" fmla="val 8641"/>
              </a:avLst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A9C48AF4-2FB0-4807-BD5B-D90D594472F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97304" y="328839"/>
              <a:ext cx="4607712" cy="4960804"/>
              <a:chOff x="3060680" y="156120"/>
              <a:chExt cx="6125864" cy="6595293"/>
            </a:xfrm>
          </p:grpSpPr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3AA6470C-8712-46C7-811D-C5E0BB9020FD}"/>
                  </a:ext>
                </a:extLst>
              </p:cNvPr>
              <p:cNvGrpSpPr/>
              <p:nvPr/>
            </p:nvGrpSpPr>
            <p:grpSpPr>
              <a:xfrm>
                <a:off x="3871220" y="156120"/>
                <a:ext cx="4482266" cy="5891619"/>
                <a:chOff x="3871220" y="156120"/>
                <a:chExt cx="4482266" cy="5891619"/>
              </a:xfrm>
            </p:grpSpPr>
            <p:grpSp>
              <p:nvGrpSpPr>
                <p:cNvPr id="158" name="Group 157">
                  <a:extLst>
                    <a:ext uri="{FF2B5EF4-FFF2-40B4-BE49-F238E27FC236}">
                      <a16:creationId xmlns:a16="http://schemas.microsoft.com/office/drawing/2014/main" id="{95BED240-060D-4E61-AD23-51F23E5FEF74}"/>
                    </a:ext>
                  </a:extLst>
                </p:cNvPr>
                <p:cNvGrpSpPr/>
                <p:nvPr/>
              </p:nvGrpSpPr>
              <p:grpSpPr>
                <a:xfrm>
                  <a:off x="3871220" y="156120"/>
                  <a:ext cx="4482266" cy="2961640"/>
                  <a:chOff x="3871220" y="156120"/>
                  <a:chExt cx="4482266" cy="2961640"/>
                </a:xfrm>
              </p:grpSpPr>
              <p:grpSp>
                <p:nvGrpSpPr>
                  <p:cNvPr id="179" name="Group 178">
                    <a:extLst>
                      <a:ext uri="{FF2B5EF4-FFF2-40B4-BE49-F238E27FC236}">
                        <a16:creationId xmlns:a16="http://schemas.microsoft.com/office/drawing/2014/main" id="{5099FD3A-BE12-4BCF-9752-6BA80EEBB523}"/>
                      </a:ext>
                    </a:extLst>
                  </p:cNvPr>
                  <p:cNvGrpSpPr/>
                  <p:nvPr/>
                </p:nvGrpSpPr>
                <p:grpSpPr>
                  <a:xfrm>
                    <a:off x="7622226" y="156120"/>
                    <a:ext cx="731260" cy="2961640"/>
                    <a:chOff x="3871220" y="154940"/>
                    <a:chExt cx="731260" cy="2961640"/>
                  </a:xfrm>
                </p:grpSpPr>
                <p:sp>
                  <p:nvSpPr>
                    <p:cNvPr id="192" name="Freeform: Shape 191">
                      <a:extLst>
                        <a:ext uri="{FF2B5EF4-FFF2-40B4-BE49-F238E27FC236}">
                          <a16:creationId xmlns:a16="http://schemas.microsoft.com/office/drawing/2014/main" id="{3C840000-3FC3-4787-9C60-D583A14B45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2550" y="154940"/>
                      <a:ext cx="228600" cy="1290320"/>
                    </a:xfrm>
                    <a:custGeom>
                      <a:avLst/>
                      <a:gdLst>
                        <a:gd name="connsiteX0" fmla="*/ 0 w 228600"/>
                        <a:gd name="connsiteY0" fmla="*/ 0 h 1290320"/>
                        <a:gd name="connsiteX1" fmla="*/ 228600 w 228600"/>
                        <a:gd name="connsiteY1" fmla="*/ 0 h 1290320"/>
                        <a:gd name="connsiteX2" fmla="*/ 228600 w 228600"/>
                        <a:gd name="connsiteY2" fmla="*/ 129540 h 1290320"/>
                        <a:gd name="connsiteX3" fmla="*/ 185420 w 228600"/>
                        <a:gd name="connsiteY3" fmla="*/ 129540 h 1290320"/>
                        <a:gd name="connsiteX4" fmla="*/ 185420 w 228600"/>
                        <a:gd name="connsiteY4" fmla="*/ 1290320 h 1290320"/>
                        <a:gd name="connsiteX5" fmla="*/ 43180 w 228600"/>
                        <a:gd name="connsiteY5" fmla="*/ 1290320 h 1290320"/>
                        <a:gd name="connsiteX6" fmla="*/ 43180 w 228600"/>
                        <a:gd name="connsiteY6" fmla="*/ 129540 h 1290320"/>
                        <a:gd name="connsiteX7" fmla="*/ 0 w 228600"/>
                        <a:gd name="connsiteY7" fmla="*/ 129540 h 1290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8600" h="1290320">
                          <a:moveTo>
                            <a:pt x="0" y="0"/>
                          </a:moveTo>
                          <a:lnTo>
                            <a:pt x="228600" y="0"/>
                          </a:lnTo>
                          <a:lnTo>
                            <a:pt x="228600" y="129540"/>
                          </a:lnTo>
                          <a:lnTo>
                            <a:pt x="185420" y="129540"/>
                          </a:lnTo>
                          <a:lnTo>
                            <a:pt x="185420" y="1290320"/>
                          </a:lnTo>
                          <a:lnTo>
                            <a:pt x="43180" y="1290320"/>
                          </a:lnTo>
                          <a:lnTo>
                            <a:pt x="43180" y="129540"/>
                          </a:lnTo>
                          <a:lnTo>
                            <a:pt x="0" y="129540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3" name="Freeform: Shape 192">
                      <a:extLst>
                        <a:ext uri="{FF2B5EF4-FFF2-40B4-BE49-F238E27FC236}">
                          <a16:creationId xmlns:a16="http://schemas.microsoft.com/office/drawing/2014/main" id="{B67BF482-9929-4B0D-9C5D-F16D8C69C8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0645" y="1602740"/>
                      <a:ext cx="232410" cy="1513840"/>
                    </a:xfrm>
                    <a:custGeom>
                      <a:avLst/>
                      <a:gdLst>
                        <a:gd name="connsiteX0" fmla="*/ 40958 w 232410"/>
                        <a:gd name="connsiteY0" fmla="*/ 0 h 1541145"/>
                        <a:gd name="connsiteX1" fmla="*/ 191453 w 232410"/>
                        <a:gd name="connsiteY1" fmla="*/ 0 h 1541145"/>
                        <a:gd name="connsiteX2" fmla="*/ 191453 w 232410"/>
                        <a:gd name="connsiteY2" fmla="*/ 1415415 h 1541145"/>
                        <a:gd name="connsiteX3" fmla="*/ 232410 w 232410"/>
                        <a:gd name="connsiteY3" fmla="*/ 1415415 h 1541145"/>
                        <a:gd name="connsiteX4" fmla="*/ 232410 w 232410"/>
                        <a:gd name="connsiteY4" fmla="*/ 1541145 h 1541145"/>
                        <a:gd name="connsiteX5" fmla="*/ 0 w 232410"/>
                        <a:gd name="connsiteY5" fmla="*/ 1541145 h 1541145"/>
                        <a:gd name="connsiteX6" fmla="*/ 0 w 232410"/>
                        <a:gd name="connsiteY6" fmla="*/ 1415415 h 1541145"/>
                        <a:gd name="connsiteX7" fmla="*/ 40958 w 232410"/>
                        <a:gd name="connsiteY7" fmla="*/ 1415415 h 1541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2410" h="1541145">
                          <a:moveTo>
                            <a:pt x="40958" y="0"/>
                          </a:moveTo>
                          <a:lnTo>
                            <a:pt x="191453" y="0"/>
                          </a:lnTo>
                          <a:lnTo>
                            <a:pt x="191453" y="1415415"/>
                          </a:lnTo>
                          <a:lnTo>
                            <a:pt x="232410" y="1415415"/>
                          </a:lnTo>
                          <a:lnTo>
                            <a:pt x="232410" y="1541145"/>
                          </a:lnTo>
                          <a:lnTo>
                            <a:pt x="0" y="1541145"/>
                          </a:lnTo>
                          <a:lnTo>
                            <a:pt x="0" y="1415415"/>
                          </a:lnTo>
                          <a:lnTo>
                            <a:pt x="40958" y="1415415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194" name="Group 193">
                      <a:extLst>
                        <a:ext uri="{FF2B5EF4-FFF2-40B4-BE49-F238E27FC236}">
                          <a16:creationId xmlns:a16="http://schemas.microsoft.com/office/drawing/2014/main" id="{313EB7BF-AA12-4399-AF79-137A73F6DE5F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871220" y="914401"/>
                      <a:ext cx="731260" cy="1444814"/>
                      <a:chOff x="4800600" y="1531620"/>
                      <a:chExt cx="1882140" cy="4030980"/>
                    </a:xfrm>
                  </p:grpSpPr>
                  <p:sp>
                    <p:nvSpPr>
                      <p:cNvPr id="199" name="Freeform: Shape 198">
                        <a:extLst>
                          <a:ext uri="{FF2B5EF4-FFF2-40B4-BE49-F238E27FC236}">
                            <a16:creationId xmlns:a16="http://schemas.microsoft.com/office/drawing/2014/main" id="{53F1B7DC-6225-4F83-B167-4AB80227348B}"/>
                          </a:ext>
                        </a:extLst>
                      </p:cNvPr>
                      <p:cNvSpPr/>
                      <p:nvPr/>
                    </p:nvSpPr>
                    <p:spPr>
                      <a:xfrm rot="385971">
                        <a:off x="5020728" y="4076461"/>
                        <a:ext cx="1426970" cy="1480140"/>
                      </a:xfrm>
                      <a:custGeom>
                        <a:avLst/>
                        <a:gdLst>
                          <a:gd name="connsiteX0" fmla="*/ 16274 w 1426970"/>
                          <a:gd name="connsiteY0" fmla="*/ 0 h 1480140"/>
                          <a:gd name="connsiteX1" fmla="*/ 1256018 w 1426970"/>
                          <a:gd name="connsiteY1" fmla="*/ 0 h 1480140"/>
                          <a:gd name="connsiteX2" fmla="*/ 1272292 w 1426970"/>
                          <a:gd name="connsiteY2" fmla="*/ 16274 h 1480140"/>
                          <a:gd name="connsiteX3" fmla="*/ 1272292 w 1426970"/>
                          <a:gd name="connsiteY3" fmla="*/ 81371 h 1480140"/>
                          <a:gd name="connsiteX4" fmla="*/ 1267525 w 1426970"/>
                          <a:gd name="connsiteY4" fmla="*/ 92878 h 1480140"/>
                          <a:gd name="connsiteX5" fmla="*/ 1267412 w 1426970"/>
                          <a:gd name="connsiteY5" fmla="*/ 92925 h 1480140"/>
                          <a:gd name="connsiteX6" fmla="*/ 1267105 w 1426970"/>
                          <a:gd name="connsiteY6" fmla="*/ 94713 h 1480140"/>
                          <a:gd name="connsiteX7" fmla="*/ 1256936 w 1426970"/>
                          <a:gd name="connsiteY7" fmla="*/ 101905 h 1480140"/>
                          <a:gd name="connsiteX8" fmla="*/ 408430 w 1426970"/>
                          <a:gd name="connsiteY8" fmla="*/ 294170 h 1480140"/>
                          <a:gd name="connsiteX9" fmla="*/ 1299409 w 1426970"/>
                          <a:gd name="connsiteY9" fmla="*/ 294170 h 1480140"/>
                          <a:gd name="connsiteX10" fmla="*/ 1315684 w 1426970"/>
                          <a:gd name="connsiteY10" fmla="*/ 310444 h 1480140"/>
                          <a:gd name="connsiteX11" fmla="*/ 1315684 w 1426970"/>
                          <a:gd name="connsiteY11" fmla="*/ 375541 h 1480140"/>
                          <a:gd name="connsiteX12" fmla="*/ 1310917 w 1426970"/>
                          <a:gd name="connsiteY12" fmla="*/ 387048 h 1480140"/>
                          <a:gd name="connsiteX13" fmla="*/ 1310803 w 1426970"/>
                          <a:gd name="connsiteY13" fmla="*/ 387096 h 1480140"/>
                          <a:gd name="connsiteX14" fmla="*/ 1310496 w 1426970"/>
                          <a:gd name="connsiteY14" fmla="*/ 388884 h 1480140"/>
                          <a:gd name="connsiteX15" fmla="*/ 1300327 w 1426970"/>
                          <a:gd name="connsiteY15" fmla="*/ 396075 h 1480140"/>
                          <a:gd name="connsiteX16" fmla="*/ 451826 w 1426970"/>
                          <a:gd name="connsiteY16" fmla="*/ 588339 h 1480140"/>
                          <a:gd name="connsiteX17" fmla="*/ 1342801 w 1426970"/>
                          <a:gd name="connsiteY17" fmla="*/ 588339 h 1480140"/>
                          <a:gd name="connsiteX18" fmla="*/ 1359075 w 1426970"/>
                          <a:gd name="connsiteY18" fmla="*/ 604613 h 1480140"/>
                          <a:gd name="connsiteX19" fmla="*/ 1359075 w 1426970"/>
                          <a:gd name="connsiteY19" fmla="*/ 669710 h 1480140"/>
                          <a:gd name="connsiteX20" fmla="*/ 1354308 w 1426970"/>
                          <a:gd name="connsiteY20" fmla="*/ 681218 h 1480140"/>
                          <a:gd name="connsiteX21" fmla="*/ 1354194 w 1426970"/>
                          <a:gd name="connsiteY21" fmla="*/ 681265 h 1480140"/>
                          <a:gd name="connsiteX22" fmla="*/ 1353887 w 1426970"/>
                          <a:gd name="connsiteY22" fmla="*/ 683055 h 1480140"/>
                          <a:gd name="connsiteX23" fmla="*/ 1343717 w 1426970"/>
                          <a:gd name="connsiteY23" fmla="*/ 690246 h 1480140"/>
                          <a:gd name="connsiteX24" fmla="*/ 553260 w 1426970"/>
                          <a:gd name="connsiteY24" fmla="*/ 869358 h 1480140"/>
                          <a:gd name="connsiteX25" fmla="*/ 1366817 w 1426970"/>
                          <a:gd name="connsiteY25" fmla="*/ 869358 h 1480140"/>
                          <a:gd name="connsiteX26" fmla="*/ 1383091 w 1426970"/>
                          <a:gd name="connsiteY26" fmla="*/ 885632 h 1480140"/>
                          <a:gd name="connsiteX27" fmla="*/ 1383092 w 1426970"/>
                          <a:gd name="connsiteY27" fmla="*/ 898767 h 1480140"/>
                          <a:gd name="connsiteX28" fmla="*/ 1384997 w 1426970"/>
                          <a:gd name="connsiteY28" fmla="*/ 901462 h 1480140"/>
                          <a:gd name="connsiteX29" fmla="*/ 1399383 w 1426970"/>
                          <a:gd name="connsiteY29" fmla="*/ 964949 h 1480140"/>
                          <a:gd name="connsiteX30" fmla="*/ 1387108 w 1426970"/>
                          <a:gd name="connsiteY30" fmla="*/ 984417 h 1480140"/>
                          <a:gd name="connsiteX31" fmla="*/ 646066 w 1426970"/>
                          <a:gd name="connsiteY31" fmla="*/ 1152331 h 1480140"/>
                          <a:gd name="connsiteX32" fmla="*/ 1396166 w 1426970"/>
                          <a:gd name="connsiteY32" fmla="*/ 1152331 h 1480140"/>
                          <a:gd name="connsiteX33" fmla="*/ 1412440 w 1426970"/>
                          <a:gd name="connsiteY33" fmla="*/ 1168605 h 1480140"/>
                          <a:gd name="connsiteX34" fmla="*/ 1412440 w 1426970"/>
                          <a:gd name="connsiteY34" fmla="*/ 1210986 h 1480140"/>
                          <a:gd name="connsiteX35" fmla="*/ 1415685 w 1426970"/>
                          <a:gd name="connsiteY35" fmla="*/ 1216857 h 1480140"/>
                          <a:gd name="connsiteX36" fmla="*/ 1426812 w 1426970"/>
                          <a:gd name="connsiteY36" fmla="*/ 1315545 h 1480140"/>
                          <a:gd name="connsiteX37" fmla="*/ 1404921 w 1426970"/>
                          <a:gd name="connsiteY37" fmla="*/ 1343000 h 1480140"/>
                          <a:gd name="connsiteX38" fmla="*/ 189985 w 1426970"/>
                          <a:gd name="connsiteY38" fmla="*/ 1479982 h 1480140"/>
                          <a:gd name="connsiteX39" fmla="*/ 162531 w 1426970"/>
                          <a:gd name="connsiteY39" fmla="*/ 1458091 h 1480140"/>
                          <a:gd name="connsiteX40" fmla="*/ 151404 w 1426970"/>
                          <a:gd name="connsiteY40" fmla="*/ 1359403 h 1480140"/>
                          <a:gd name="connsiteX41" fmla="*/ 173295 w 1426970"/>
                          <a:gd name="connsiteY41" fmla="*/ 1331948 h 1480140"/>
                          <a:gd name="connsiteX42" fmla="*/ 900327 w 1426970"/>
                          <a:gd name="connsiteY42" fmla="*/ 1249976 h 1480140"/>
                          <a:gd name="connsiteX43" fmla="*/ 215139 w 1426970"/>
                          <a:gd name="connsiteY43" fmla="*/ 1249976 h 1480140"/>
                          <a:gd name="connsiteX44" fmla="*/ 204691 w 1426970"/>
                          <a:gd name="connsiteY44" fmla="*/ 1252344 h 1480140"/>
                          <a:gd name="connsiteX45" fmla="*/ 192415 w 1426970"/>
                          <a:gd name="connsiteY45" fmla="*/ 1250238 h 1480140"/>
                          <a:gd name="connsiteX46" fmla="*/ 192229 w 1426970"/>
                          <a:gd name="connsiteY46" fmla="*/ 1249976 h 1480140"/>
                          <a:gd name="connsiteX47" fmla="*/ 156422 w 1426970"/>
                          <a:gd name="connsiteY47" fmla="*/ 1249976 h 1480140"/>
                          <a:gd name="connsiteX48" fmla="*/ 140148 w 1426970"/>
                          <a:gd name="connsiteY48" fmla="*/ 1233702 h 1480140"/>
                          <a:gd name="connsiteX49" fmla="*/ 140148 w 1426970"/>
                          <a:gd name="connsiteY49" fmla="*/ 1168605 h 1480140"/>
                          <a:gd name="connsiteX50" fmla="*/ 156422 w 1426970"/>
                          <a:gd name="connsiteY50" fmla="*/ 1152331 h 1480140"/>
                          <a:gd name="connsiteX51" fmla="*/ 204215 w 1426970"/>
                          <a:gd name="connsiteY51" fmla="*/ 1152331 h 1480140"/>
                          <a:gd name="connsiteX52" fmla="*/ 1022110 w 1426970"/>
                          <a:gd name="connsiteY52" fmla="*/ 967003 h 1480140"/>
                          <a:gd name="connsiteX53" fmla="*/ 127074 w 1426970"/>
                          <a:gd name="connsiteY53" fmla="*/ 967003 h 1480140"/>
                          <a:gd name="connsiteX54" fmla="*/ 110799 w 1426970"/>
                          <a:gd name="connsiteY54" fmla="*/ 950729 h 1480140"/>
                          <a:gd name="connsiteX55" fmla="*/ 110799 w 1426970"/>
                          <a:gd name="connsiteY55" fmla="*/ 885632 h 1480140"/>
                          <a:gd name="connsiteX56" fmla="*/ 127074 w 1426970"/>
                          <a:gd name="connsiteY56" fmla="*/ 869358 h 1480140"/>
                          <a:gd name="connsiteX57" fmla="*/ 130650 w 1426970"/>
                          <a:gd name="connsiteY57" fmla="*/ 869358 h 1480140"/>
                          <a:gd name="connsiteX58" fmla="*/ 139721 w 1426970"/>
                          <a:gd name="connsiteY58" fmla="*/ 862943 h 1480140"/>
                          <a:gd name="connsiteX59" fmla="*/ 920676 w 1426970"/>
                          <a:gd name="connsiteY59" fmla="*/ 685984 h 1480140"/>
                          <a:gd name="connsiteX60" fmla="*/ 103057 w 1426970"/>
                          <a:gd name="connsiteY60" fmla="*/ 685984 h 1480140"/>
                          <a:gd name="connsiteX61" fmla="*/ 86783 w 1426970"/>
                          <a:gd name="connsiteY61" fmla="*/ 669710 h 1480140"/>
                          <a:gd name="connsiteX62" fmla="*/ 86783 w 1426970"/>
                          <a:gd name="connsiteY62" fmla="*/ 604613 h 1480140"/>
                          <a:gd name="connsiteX63" fmla="*/ 87418 w 1426970"/>
                          <a:gd name="connsiteY63" fmla="*/ 603080 h 1480140"/>
                          <a:gd name="connsiteX64" fmla="*/ 84056 w 1426970"/>
                          <a:gd name="connsiteY64" fmla="*/ 588240 h 1480140"/>
                          <a:gd name="connsiteX65" fmla="*/ 96331 w 1426970"/>
                          <a:gd name="connsiteY65" fmla="*/ 568772 h 1480140"/>
                          <a:gd name="connsiteX66" fmla="*/ 877281 w 1426970"/>
                          <a:gd name="connsiteY66" fmla="*/ 391815 h 1480140"/>
                          <a:gd name="connsiteX67" fmla="*/ 59666 w 1426970"/>
                          <a:gd name="connsiteY67" fmla="*/ 391815 h 1480140"/>
                          <a:gd name="connsiteX68" fmla="*/ 43391 w 1426970"/>
                          <a:gd name="connsiteY68" fmla="*/ 375541 h 1480140"/>
                          <a:gd name="connsiteX69" fmla="*/ 43392 w 1426970"/>
                          <a:gd name="connsiteY69" fmla="*/ 310444 h 1480140"/>
                          <a:gd name="connsiteX70" fmla="*/ 44028 w 1426970"/>
                          <a:gd name="connsiteY70" fmla="*/ 308909 h 1480140"/>
                          <a:gd name="connsiteX71" fmla="*/ 40665 w 1426970"/>
                          <a:gd name="connsiteY71" fmla="*/ 294069 h 1480140"/>
                          <a:gd name="connsiteX72" fmla="*/ 52940 w 1426970"/>
                          <a:gd name="connsiteY72" fmla="*/ 274601 h 1480140"/>
                          <a:gd name="connsiteX73" fmla="*/ 833884 w 1426970"/>
                          <a:gd name="connsiteY73" fmla="*/ 97645 h 1480140"/>
                          <a:gd name="connsiteX74" fmla="*/ 16274 w 1426970"/>
                          <a:gd name="connsiteY74" fmla="*/ 97645 h 1480140"/>
                          <a:gd name="connsiteX75" fmla="*/ 0 w 1426970"/>
                          <a:gd name="connsiteY75" fmla="*/ 81371 h 1480140"/>
                          <a:gd name="connsiteX76" fmla="*/ 0 w 1426970"/>
                          <a:gd name="connsiteY76" fmla="*/ 16274 h 1480140"/>
                          <a:gd name="connsiteX77" fmla="*/ 16274 w 1426970"/>
                          <a:gd name="connsiteY77" fmla="*/ 0 h 14801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</a:cxnLst>
                        <a:rect l="l" t="t" r="r" b="b"/>
                        <a:pathLst>
                          <a:path w="1426970" h="1480140">
                            <a:moveTo>
                              <a:pt x="16274" y="0"/>
                            </a:moveTo>
                            <a:lnTo>
                              <a:pt x="1256018" y="0"/>
                            </a:lnTo>
                            <a:cubicBezTo>
                              <a:pt x="1265006" y="0"/>
                              <a:pt x="1272292" y="7286"/>
                              <a:pt x="1272292" y="16274"/>
                            </a:cubicBezTo>
                            <a:lnTo>
                              <a:pt x="1272292" y="81371"/>
                            </a:lnTo>
                            <a:cubicBezTo>
                              <a:pt x="1272292" y="85865"/>
                              <a:pt x="1270470" y="89933"/>
                              <a:pt x="1267525" y="92878"/>
                            </a:cubicBezTo>
                            <a:lnTo>
                              <a:pt x="1267412" y="92925"/>
                            </a:lnTo>
                            <a:lnTo>
                              <a:pt x="1267105" y="94713"/>
                            </a:lnTo>
                            <a:cubicBezTo>
                              <a:pt x="1264884" y="98236"/>
                              <a:pt x="1261319" y="100911"/>
                              <a:pt x="1256936" y="101905"/>
                            </a:cubicBezTo>
                            <a:lnTo>
                              <a:pt x="408430" y="294170"/>
                            </a:lnTo>
                            <a:lnTo>
                              <a:pt x="1299409" y="294170"/>
                            </a:lnTo>
                            <a:cubicBezTo>
                              <a:pt x="1308397" y="294170"/>
                              <a:pt x="1315684" y="301456"/>
                              <a:pt x="1315684" y="310444"/>
                            </a:cubicBezTo>
                            <a:lnTo>
                              <a:pt x="1315684" y="375541"/>
                            </a:lnTo>
                            <a:cubicBezTo>
                              <a:pt x="1315684" y="380035"/>
                              <a:pt x="1313862" y="384103"/>
                              <a:pt x="1310917" y="387048"/>
                            </a:cubicBezTo>
                            <a:lnTo>
                              <a:pt x="1310803" y="387096"/>
                            </a:lnTo>
                            <a:lnTo>
                              <a:pt x="1310496" y="388884"/>
                            </a:lnTo>
                            <a:cubicBezTo>
                              <a:pt x="1308275" y="392407"/>
                              <a:pt x="1304709" y="395083"/>
                              <a:pt x="1300327" y="396075"/>
                            </a:cubicBezTo>
                            <a:lnTo>
                              <a:pt x="451826" y="588339"/>
                            </a:lnTo>
                            <a:lnTo>
                              <a:pt x="1342801" y="588339"/>
                            </a:lnTo>
                            <a:cubicBezTo>
                              <a:pt x="1351789" y="588339"/>
                              <a:pt x="1359075" y="595625"/>
                              <a:pt x="1359075" y="604613"/>
                            </a:cubicBezTo>
                            <a:lnTo>
                              <a:pt x="1359075" y="669710"/>
                            </a:lnTo>
                            <a:cubicBezTo>
                              <a:pt x="1359075" y="674204"/>
                              <a:pt x="1357253" y="678273"/>
                              <a:pt x="1354308" y="681218"/>
                            </a:cubicBezTo>
                            <a:lnTo>
                              <a:pt x="1354194" y="681265"/>
                            </a:lnTo>
                            <a:lnTo>
                              <a:pt x="1353887" y="683055"/>
                            </a:lnTo>
                            <a:cubicBezTo>
                              <a:pt x="1351665" y="686578"/>
                              <a:pt x="1348100" y="689253"/>
                              <a:pt x="1343717" y="690246"/>
                            </a:cubicBezTo>
                            <a:lnTo>
                              <a:pt x="553260" y="869358"/>
                            </a:lnTo>
                            <a:lnTo>
                              <a:pt x="1366817" y="869358"/>
                            </a:lnTo>
                            <a:cubicBezTo>
                              <a:pt x="1375805" y="869358"/>
                              <a:pt x="1383091" y="876644"/>
                              <a:pt x="1383091" y="885632"/>
                            </a:cubicBezTo>
                            <a:lnTo>
                              <a:pt x="1383092" y="898767"/>
                            </a:lnTo>
                            <a:lnTo>
                              <a:pt x="1384997" y="901462"/>
                            </a:lnTo>
                            <a:lnTo>
                              <a:pt x="1399383" y="964949"/>
                            </a:lnTo>
                            <a:cubicBezTo>
                              <a:pt x="1401369" y="973715"/>
                              <a:pt x="1395874" y="982431"/>
                              <a:pt x="1387108" y="984417"/>
                            </a:cubicBezTo>
                            <a:lnTo>
                              <a:pt x="646066" y="1152331"/>
                            </a:lnTo>
                            <a:lnTo>
                              <a:pt x="1396166" y="1152331"/>
                            </a:lnTo>
                            <a:cubicBezTo>
                              <a:pt x="1405154" y="1152331"/>
                              <a:pt x="1412440" y="1159617"/>
                              <a:pt x="1412440" y="1168605"/>
                            </a:cubicBezTo>
                            <a:lnTo>
                              <a:pt x="1412440" y="1210986"/>
                            </a:lnTo>
                            <a:lnTo>
                              <a:pt x="1415685" y="1216857"/>
                            </a:lnTo>
                            <a:lnTo>
                              <a:pt x="1426812" y="1315545"/>
                            </a:lnTo>
                            <a:cubicBezTo>
                              <a:pt x="1428348" y="1329172"/>
                              <a:pt x="1418548" y="1341463"/>
                              <a:pt x="1404921" y="1343000"/>
                            </a:cubicBezTo>
                            <a:lnTo>
                              <a:pt x="189985" y="1479982"/>
                            </a:lnTo>
                            <a:cubicBezTo>
                              <a:pt x="176358" y="1481518"/>
                              <a:pt x="164067" y="1471718"/>
                              <a:pt x="162531" y="1458091"/>
                            </a:cubicBezTo>
                            <a:lnTo>
                              <a:pt x="151404" y="1359403"/>
                            </a:lnTo>
                            <a:cubicBezTo>
                              <a:pt x="149867" y="1345776"/>
                              <a:pt x="159668" y="1333484"/>
                              <a:pt x="173295" y="1331948"/>
                            </a:cubicBezTo>
                            <a:lnTo>
                              <a:pt x="900327" y="1249976"/>
                            </a:lnTo>
                            <a:lnTo>
                              <a:pt x="215139" y="1249976"/>
                            </a:lnTo>
                            <a:lnTo>
                              <a:pt x="204691" y="1252344"/>
                            </a:lnTo>
                            <a:cubicBezTo>
                              <a:pt x="200308" y="1253337"/>
                              <a:pt x="195938" y="1252460"/>
                              <a:pt x="192415" y="1250238"/>
                            </a:cubicBezTo>
                            <a:lnTo>
                              <a:pt x="192229" y="1249976"/>
                            </a:lnTo>
                            <a:lnTo>
                              <a:pt x="156422" y="1249976"/>
                            </a:lnTo>
                            <a:cubicBezTo>
                              <a:pt x="147434" y="1249976"/>
                              <a:pt x="140148" y="1242690"/>
                              <a:pt x="140148" y="1233702"/>
                            </a:cubicBezTo>
                            <a:lnTo>
                              <a:pt x="140148" y="1168605"/>
                            </a:lnTo>
                            <a:cubicBezTo>
                              <a:pt x="140148" y="1159617"/>
                              <a:pt x="147434" y="1152331"/>
                              <a:pt x="156422" y="1152331"/>
                            </a:cubicBezTo>
                            <a:lnTo>
                              <a:pt x="204215" y="1152331"/>
                            </a:lnTo>
                            <a:lnTo>
                              <a:pt x="1022110" y="967003"/>
                            </a:lnTo>
                            <a:lnTo>
                              <a:pt x="127074" y="967003"/>
                            </a:lnTo>
                            <a:cubicBezTo>
                              <a:pt x="118085" y="967003"/>
                              <a:pt x="110799" y="959717"/>
                              <a:pt x="110799" y="950729"/>
                            </a:cubicBezTo>
                            <a:lnTo>
                              <a:pt x="110799" y="885632"/>
                            </a:lnTo>
                            <a:cubicBezTo>
                              <a:pt x="110799" y="876644"/>
                              <a:pt x="118085" y="869358"/>
                              <a:pt x="127074" y="869358"/>
                            </a:cubicBezTo>
                            <a:lnTo>
                              <a:pt x="130650" y="869358"/>
                            </a:lnTo>
                            <a:lnTo>
                              <a:pt x="139721" y="862943"/>
                            </a:lnTo>
                            <a:lnTo>
                              <a:pt x="920676" y="685984"/>
                            </a:lnTo>
                            <a:lnTo>
                              <a:pt x="103057" y="685984"/>
                            </a:lnTo>
                            <a:cubicBezTo>
                              <a:pt x="94069" y="685984"/>
                              <a:pt x="86783" y="678698"/>
                              <a:pt x="86783" y="669710"/>
                            </a:cubicBezTo>
                            <a:lnTo>
                              <a:pt x="86783" y="604613"/>
                            </a:lnTo>
                            <a:lnTo>
                              <a:pt x="87418" y="603080"/>
                            </a:lnTo>
                            <a:lnTo>
                              <a:pt x="84056" y="588240"/>
                            </a:lnTo>
                            <a:cubicBezTo>
                              <a:pt x="82069" y="579474"/>
                              <a:pt x="87565" y="570758"/>
                              <a:pt x="96331" y="568772"/>
                            </a:cubicBezTo>
                            <a:lnTo>
                              <a:pt x="877281" y="391815"/>
                            </a:lnTo>
                            <a:lnTo>
                              <a:pt x="59666" y="391815"/>
                            </a:lnTo>
                            <a:cubicBezTo>
                              <a:pt x="50678" y="391815"/>
                              <a:pt x="43391" y="384529"/>
                              <a:pt x="43391" y="375541"/>
                            </a:cubicBezTo>
                            <a:lnTo>
                              <a:pt x="43392" y="310444"/>
                            </a:lnTo>
                            <a:lnTo>
                              <a:pt x="44028" y="308909"/>
                            </a:lnTo>
                            <a:lnTo>
                              <a:pt x="40665" y="294069"/>
                            </a:lnTo>
                            <a:cubicBezTo>
                              <a:pt x="38679" y="285303"/>
                              <a:pt x="44174" y="276587"/>
                              <a:pt x="52940" y="274601"/>
                            </a:cubicBezTo>
                            <a:lnTo>
                              <a:pt x="833884" y="97645"/>
                            </a:lnTo>
                            <a:lnTo>
                              <a:pt x="16274" y="97645"/>
                            </a:lnTo>
                            <a:cubicBezTo>
                              <a:pt x="7286" y="97645"/>
                              <a:pt x="0" y="90359"/>
                              <a:pt x="0" y="81371"/>
                            </a:cubicBezTo>
                            <a:lnTo>
                              <a:pt x="0" y="16274"/>
                            </a:lnTo>
                            <a:cubicBezTo>
                              <a:pt x="0" y="7286"/>
                              <a:pt x="7286" y="0"/>
                              <a:pt x="1627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2">
                          <a:lumMod val="5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00" name="Freeform: Shape 199">
                        <a:extLst>
                          <a:ext uri="{FF2B5EF4-FFF2-40B4-BE49-F238E27FC236}">
                            <a16:creationId xmlns:a16="http://schemas.microsoft.com/office/drawing/2014/main" id="{F322E522-7F65-4CFE-A983-3970855408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00600" y="1531620"/>
                        <a:ext cx="1882140" cy="4030980"/>
                      </a:xfrm>
                      <a:custGeom>
                        <a:avLst/>
                        <a:gdLst>
                          <a:gd name="connsiteX0" fmla="*/ 147815 w 1882140"/>
                          <a:gd name="connsiteY0" fmla="*/ 60960 h 4030980"/>
                          <a:gd name="connsiteX1" fmla="*/ 68580 w 1882140"/>
                          <a:gd name="connsiteY1" fmla="*/ 140195 h 4030980"/>
                          <a:gd name="connsiteX2" fmla="*/ 68580 w 1882140"/>
                          <a:gd name="connsiteY2" fmla="*/ 3890785 h 4030980"/>
                          <a:gd name="connsiteX3" fmla="*/ 147815 w 1882140"/>
                          <a:gd name="connsiteY3" fmla="*/ 3970020 h 4030980"/>
                          <a:gd name="connsiteX4" fmla="*/ 1741945 w 1882140"/>
                          <a:gd name="connsiteY4" fmla="*/ 3970020 h 4030980"/>
                          <a:gd name="connsiteX5" fmla="*/ 1821180 w 1882140"/>
                          <a:gd name="connsiteY5" fmla="*/ 3890785 h 4030980"/>
                          <a:gd name="connsiteX6" fmla="*/ 1821180 w 1882140"/>
                          <a:gd name="connsiteY6" fmla="*/ 140195 h 4030980"/>
                          <a:gd name="connsiteX7" fmla="*/ 1741945 w 1882140"/>
                          <a:gd name="connsiteY7" fmla="*/ 60960 h 4030980"/>
                          <a:gd name="connsiteX8" fmla="*/ 85092 w 1882140"/>
                          <a:gd name="connsiteY8" fmla="*/ 0 h 4030980"/>
                          <a:gd name="connsiteX9" fmla="*/ 1797048 w 1882140"/>
                          <a:gd name="connsiteY9" fmla="*/ 0 h 4030980"/>
                          <a:gd name="connsiteX10" fmla="*/ 1882140 w 1882140"/>
                          <a:gd name="connsiteY10" fmla="*/ 85092 h 4030980"/>
                          <a:gd name="connsiteX11" fmla="*/ 1882140 w 1882140"/>
                          <a:gd name="connsiteY11" fmla="*/ 3945888 h 4030980"/>
                          <a:gd name="connsiteX12" fmla="*/ 1797048 w 1882140"/>
                          <a:gd name="connsiteY12" fmla="*/ 4030980 h 4030980"/>
                          <a:gd name="connsiteX13" fmla="*/ 85092 w 1882140"/>
                          <a:gd name="connsiteY13" fmla="*/ 4030980 h 4030980"/>
                          <a:gd name="connsiteX14" fmla="*/ 0 w 1882140"/>
                          <a:gd name="connsiteY14" fmla="*/ 3945888 h 4030980"/>
                          <a:gd name="connsiteX15" fmla="*/ 0 w 1882140"/>
                          <a:gd name="connsiteY15" fmla="*/ 85092 h 4030980"/>
                          <a:gd name="connsiteX16" fmla="*/ 85092 w 1882140"/>
                          <a:gd name="connsiteY16" fmla="*/ 0 h 40309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882140" h="4030980">
                            <a:moveTo>
                              <a:pt x="147815" y="60960"/>
                            </a:moveTo>
                            <a:cubicBezTo>
                              <a:pt x="104055" y="60960"/>
                              <a:pt x="68580" y="96435"/>
                              <a:pt x="68580" y="140195"/>
                            </a:cubicBezTo>
                            <a:lnTo>
                              <a:pt x="68580" y="3890785"/>
                            </a:lnTo>
                            <a:cubicBezTo>
                              <a:pt x="68580" y="3934545"/>
                              <a:pt x="104055" y="3970020"/>
                              <a:pt x="147815" y="3970020"/>
                            </a:cubicBezTo>
                            <a:lnTo>
                              <a:pt x="1741945" y="3970020"/>
                            </a:lnTo>
                            <a:cubicBezTo>
                              <a:pt x="1785705" y="3970020"/>
                              <a:pt x="1821180" y="3934545"/>
                              <a:pt x="1821180" y="3890785"/>
                            </a:cubicBezTo>
                            <a:lnTo>
                              <a:pt x="1821180" y="140195"/>
                            </a:lnTo>
                            <a:cubicBezTo>
                              <a:pt x="1821180" y="96435"/>
                              <a:pt x="1785705" y="60960"/>
                              <a:pt x="1741945" y="60960"/>
                            </a:cubicBezTo>
                            <a:close/>
                            <a:moveTo>
                              <a:pt x="85092" y="0"/>
                            </a:moveTo>
                            <a:lnTo>
                              <a:pt x="1797048" y="0"/>
                            </a:lnTo>
                            <a:cubicBezTo>
                              <a:pt x="1844043" y="0"/>
                              <a:pt x="1882140" y="38097"/>
                              <a:pt x="1882140" y="85092"/>
                            </a:cubicBezTo>
                            <a:lnTo>
                              <a:pt x="1882140" y="3945888"/>
                            </a:lnTo>
                            <a:cubicBezTo>
                              <a:pt x="1882140" y="3992883"/>
                              <a:pt x="1844043" y="4030980"/>
                              <a:pt x="1797048" y="4030980"/>
                            </a:cubicBezTo>
                            <a:lnTo>
                              <a:pt x="85092" y="4030980"/>
                            </a:lnTo>
                            <a:cubicBezTo>
                              <a:pt x="38097" y="4030980"/>
                              <a:pt x="0" y="3992883"/>
                              <a:pt x="0" y="3945888"/>
                            </a:cubicBezTo>
                            <a:lnTo>
                              <a:pt x="0" y="85092"/>
                            </a:lnTo>
                            <a:cubicBezTo>
                              <a:pt x="0" y="38097"/>
                              <a:pt x="38097" y="0"/>
                              <a:pt x="8509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01" name="Rectangle: Rounded Corners 200">
                        <a:extLst>
                          <a:ext uri="{FF2B5EF4-FFF2-40B4-BE49-F238E27FC236}">
                            <a16:creationId xmlns:a16="http://schemas.microsoft.com/office/drawing/2014/main" id="{71AF13D8-4EC0-46AD-9206-A532B4FC2C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0160" y="3820160"/>
                        <a:ext cx="1310640" cy="287020"/>
                      </a:xfrm>
                      <a:prstGeom prst="round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02" name="Trapezoid 201">
                        <a:extLst>
                          <a:ext uri="{FF2B5EF4-FFF2-40B4-BE49-F238E27FC236}">
                            <a16:creationId xmlns:a16="http://schemas.microsoft.com/office/drawing/2014/main" id="{D8A8B2D4-ED86-4283-8491-C3B71BE89D50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5103493" y="1604931"/>
                        <a:ext cx="1272541" cy="961103"/>
                      </a:xfrm>
                      <a:prstGeom prst="trapezoid">
                        <a:avLst>
                          <a:gd name="adj" fmla="val 13987"/>
                        </a:avLst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195" name="Trapezoid 194">
                      <a:extLst>
                        <a:ext uri="{FF2B5EF4-FFF2-40B4-BE49-F238E27FC236}">
                          <a16:creationId xmlns:a16="http://schemas.microsoft.com/office/drawing/2014/main" id="{A0D20F8C-4C8C-4E47-A1E8-62A3D1D1EDE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2540" y="284035"/>
                      <a:ext cx="388620" cy="157926"/>
                    </a:xfrm>
                    <a:prstGeom prst="trapezoid">
                      <a:avLst>
                        <a:gd name="adj" fmla="val 13987"/>
                      </a:avLst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6" name="Rectangle 195">
                      <a:extLst>
                        <a:ext uri="{FF2B5EF4-FFF2-40B4-BE49-F238E27FC236}">
                          <a16:creationId xmlns:a16="http://schemas.microsoft.com/office/drawing/2014/main" id="{73FF550E-ACE6-45FC-BD80-935EEBDB72A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1270" y="452120"/>
                      <a:ext cx="391160" cy="218440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7" name="Rectangle 196">
                      <a:extLst>
                        <a:ext uri="{FF2B5EF4-FFF2-40B4-BE49-F238E27FC236}">
                          <a16:creationId xmlns:a16="http://schemas.microsoft.com/office/drawing/2014/main" id="{C9A4C2AC-82D6-4D1A-868E-4F300313CAB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63195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8" name="Rectangle 197">
                      <a:extLst>
                        <a:ext uri="{FF2B5EF4-FFF2-40B4-BE49-F238E27FC236}">
                          <a16:creationId xmlns:a16="http://schemas.microsoft.com/office/drawing/2014/main" id="{3A3F78D6-1FF8-4D5B-B7DF-34D79DB2C85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28397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80" name="Group 179">
                    <a:extLst>
                      <a:ext uri="{FF2B5EF4-FFF2-40B4-BE49-F238E27FC236}">
                        <a16:creationId xmlns:a16="http://schemas.microsoft.com/office/drawing/2014/main" id="{20850B56-FEF2-4AEF-9DD7-89DCB18E0713}"/>
                      </a:ext>
                    </a:extLst>
                  </p:cNvPr>
                  <p:cNvGrpSpPr/>
                  <p:nvPr/>
                </p:nvGrpSpPr>
                <p:grpSpPr>
                  <a:xfrm>
                    <a:off x="3871220" y="156120"/>
                    <a:ext cx="731260" cy="2961640"/>
                    <a:chOff x="3871220" y="154940"/>
                    <a:chExt cx="731260" cy="2961640"/>
                  </a:xfrm>
                </p:grpSpPr>
                <p:sp>
                  <p:nvSpPr>
                    <p:cNvPr id="181" name="Freeform: Shape 180">
                      <a:extLst>
                        <a:ext uri="{FF2B5EF4-FFF2-40B4-BE49-F238E27FC236}">
                          <a16:creationId xmlns:a16="http://schemas.microsoft.com/office/drawing/2014/main" id="{E0D8E42B-F868-40AD-8050-2797875E98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2550" y="154940"/>
                      <a:ext cx="228600" cy="1290320"/>
                    </a:xfrm>
                    <a:custGeom>
                      <a:avLst/>
                      <a:gdLst>
                        <a:gd name="connsiteX0" fmla="*/ 0 w 228600"/>
                        <a:gd name="connsiteY0" fmla="*/ 0 h 1290320"/>
                        <a:gd name="connsiteX1" fmla="*/ 228600 w 228600"/>
                        <a:gd name="connsiteY1" fmla="*/ 0 h 1290320"/>
                        <a:gd name="connsiteX2" fmla="*/ 228600 w 228600"/>
                        <a:gd name="connsiteY2" fmla="*/ 129540 h 1290320"/>
                        <a:gd name="connsiteX3" fmla="*/ 185420 w 228600"/>
                        <a:gd name="connsiteY3" fmla="*/ 129540 h 1290320"/>
                        <a:gd name="connsiteX4" fmla="*/ 185420 w 228600"/>
                        <a:gd name="connsiteY4" fmla="*/ 1290320 h 1290320"/>
                        <a:gd name="connsiteX5" fmla="*/ 43180 w 228600"/>
                        <a:gd name="connsiteY5" fmla="*/ 1290320 h 1290320"/>
                        <a:gd name="connsiteX6" fmla="*/ 43180 w 228600"/>
                        <a:gd name="connsiteY6" fmla="*/ 129540 h 1290320"/>
                        <a:gd name="connsiteX7" fmla="*/ 0 w 228600"/>
                        <a:gd name="connsiteY7" fmla="*/ 129540 h 1290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8600" h="1290320">
                          <a:moveTo>
                            <a:pt x="0" y="0"/>
                          </a:moveTo>
                          <a:lnTo>
                            <a:pt x="228600" y="0"/>
                          </a:lnTo>
                          <a:lnTo>
                            <a:pt x="228600" y="129540"/>
                          </a:lnTo>
                          <a:lnTo>
                            <a:pt x="185420" y="129540"/>
                          </a:lnTo>
                          <a:lnTo>
                            <a:pt x="185420" y="1290320"/>
                          </a:lnTo>
                          <a:lnTo>
                            <a:pt x="43180" y="1290320"/>
                          </a:lnTo>
                          <a:lnTo>
                            <a:pt x="43180" y="129540"/>
                          </a:lnTo>
                          <a:lnTo>
                            <a:pt x="0" y="129540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2" name="Freeform: Shape 181">
                      <a:extLst>
                        <a:ext uri="{FF2B5EF4-FFF2-40B4-BE49-F238E27FC236}">
                          <a16:creationId xmlns:a16="http://schemas.microsoft.com/office/drawing/2014/main" id="{18F8D850-2F3E-4EA0-8DAA-6ABB11CDDB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0645" y="1602740"/>
                      <a:ext cx="232410" cy="1513840"/>
                    </a:xfrm>
                    <a:custGeom>
                      <a:avLst/>
                      <a:gdLst>
                        <a:gd name="connsiteX0" fmla="*/ 40958 w 232410"/>
                        <a:gd name="connsiteY0" fmla="*/ 0 h 1541145"/>
                        <a:gd name="connsiteX1" fmla="*/ 191453 w 232410"/>
                        <a:gd name="connsiteY1" fmla="*/ 0 h 1541145"/>
                        <a:gd name="connsiteX2" fmla="*/ 191453 w 232410"/>
                        <a:gd name="connsiteY2" fmla="*/ 1415415 h 1541145"/>
                        <a:gd name="connsiteX3" fmla="*/ 232410 w 232410"/>
                        <a:gd name="connsiteY3" fmla="*/ 1415415 h 1541145"/>
                        <a:gd name="connsiteX4" fmla="*/ 232410 w 232410"/>
                        <a:gd name="connsiteY4" fmla="*/ 1541145 h 1541145"/>
                        <a:gd name="connsiteX5" fmla="*/ 0 w 232410"/>
                        <a:gd name="connsiteY5" fmla="*/ 1541145 h 1541145"/>
                        <a:gd name="connsiteX6" fmla="*/ 0 w 232410"/>
                        <a:gd name="connsiteY6" fmla="*/ 1415415 h 1541145"/>
                        <a:gd name="connsiteX7" fmla="*/ 40958 w 232410"/>
                        <a:gd name="connsiteY7" fmla="*/ 1415415 h 1541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2410" h="1541145">
                          <a:moveTo>
                            <a:pt x="40958" y="0"/>
                          </a:moveTo>
                          <a:lnTo>
                            <a:pt x="191453" y="0"/>
                          </a:lnTo>
                          <a:lnTo>
                            <a:pt x="191453" y="1415415"/>
                          </a:lnTo>
                          <a:lnTo>
                            <a:pt x="232410" y="1415415"/>
                          </a:lnTo>
                          <a:lnTo>
                            <a:pt x="232410" y="1541145"/>
                          </a:lnTo>
                          <a:lnTo>
                            <a:pt x="0" y="1541145"/>
                          </a:lnTo>
                          <a:lnTo>
                            <a:pt x="0" y="1415415"/>
                          </a:lnTo>
                          <a:lnTo>
                            <a:pt x="40958" y="1415415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183" name="Group 182">
                      <a:extLst>
                        <a:ext uri="{FF2B5EF4-FFF2-40B4-BE49-F238E27FC236}">
                          <a16:creationId xmlns:a16="http://schemas.microsoft.com/office/drawing/2014/main" id="{5300F502-257A-455E-A85B-1FA62A9C6C01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871220" y="914401"/>
                      <a:ext cx="731260" cy="1444814"/>
                      <a:chOff x="4800600" y="1531620"/>
                      <a:chExt cx="1882140" cy="4030980"/>
                    </a:xfrm>
                  </p:grpSpPr>
                  <p:sp>
                    <p:nvSpPr>
                      <p:cNvPr id="188" name="Freeform: Shape 187">
                        <a:extLst>
                          <a:ext uri="{FF2B5EF4-FFF2-40B4-BE49-F238E27FC236}">
                            <a16:creationId xmlns:a16="http://schemas.microsoft.com/office/drawing/2014/main" id="{A4725A9E-18A9-4704-8B09-E961188F0032}"/>
                          </a:ext>
                        </a:extLst>
                      </p:cNvPr>
                      <p:cNvSpPr/>
                      <p:nvPr/>
                    </p:nvSpPr>
                    <p:spPr>
                      <a:xfrm rot="385971">
                        <a:off x="5020728" y="4076461"/>
                        <a:ext cx="1426970" cy="1480140"/>
                      </a:xfrm>
                      <a:custGeom>
                        <a:avLst/>
                        <a:gdLst>
                          <a:gd name="connsiteX0" fmla="*/ 16274 w 1426970"/>
                          <a:gd name="connsiteY0" fmla="*/ 0 h 1480140"/>
                          <a:gd name="connsiteX1" fmla="*/ 1256018 w 1426970"/>
                          <a:gd name="connsiteY1" fmla="*/ 0 h 1480140"/>
                          <a:gd name="connsiteX2" fmla="*/ 1272292 w 1426970"/>
                          <a:gd name="connsiteY2" fmla="*/ 16274 h 1480140"/>
                          <a:gd name="connsiteX3" fmla="*/ 1272292 w 1426970"/>
                          <a:gd name="connsiteY3" fmla="*/ 81371 h 1480140"/>
                          <a:gd name="connsiteX4" fmla="*/ 1267525 w 1426970"/>
                          <a:gd name="connsiteY4" fmla="*/ 92878 h 1480140"/>
                          <a:gd name="connsiteX5" fmla="*/ 1267412 w 1426970"/>
                          <a:gd name="connsiteY5" fmla="*/ 92925 h 1480140"/>
                          <a:gd name="connsiteX6" fmla="*/ 1267105 w 1426970"/>
                          <a:gd name="connsiteY6" fmla="*/ 94713 h 1480140"/>
                          <a:gd name="connsiteX7" fmla="*/ 1256936 w 1426970"/>
                          <a:gd name="connsiteY7" fmla="*/ 101905 h 1480140"/>
                          <a:gd name="connsiteX8" fmla="*/ 408430 w 1426970"/>
                          <a:gd name="connsiteY8" fmla="*/ 294170 h 1480140"/>
                          <a:gd name="connsiteX9" fmla="*/ 1299409 w 1426970"/>
                          <a:gd name="connsiteY9" fmla="*/ 294170 h 1480140"/>
                          <a:gd name="connsiteX10" fmla="*/ 1315684 w 1426970"/>
                          <a:gd name="connsiteY10" fmla="*/ 310444 h 1480140"/>
                          <a:gd name="connsiteX11" fmla="*/ 1315684 w 1426970"/>
                          <a:gd name="connsiteY11" fmla="*/ 375541 h 1480140"/>
                          <a:gd name="connsiteX12" fmla="*/ 1310917 w 1426970"/>
                          <a:gd name="connsiteY12" fmla="*/ 387048 h 1480140"/>
                          <a:gd name="connsiteX13" fmla="*/ 1310803 w 1426970"/>
                          <a:gd name="connsiteY13" fmla="*/ 387096 h 1480140"/>
                          <a:gd name="connsiteX14" fmla="*/ 1310496 w 1426970"/>
                          <a:gd name="connsiteY14" fmla="*/ 388884 h 1480140"/>
                          <a:gd name="connsiteX15" fmla="*/ 1300327 w 1426970"/>
                          <a:gd name="connsiteY15" fmla="*/ 396075 h 1480140"/>
                          <a:gd name="connsiteX16" fmla="*/ 451826 w 1426970"/>
                          <a:gd name="connsiteY16" fmla="*/ 588339 h 1480140"/>
                          <a:gd name="connsiteX17" fmla="*/ 1342801 w 1426970"/>
                          <a:gd name="connsiteY17" fmla="*/ 588339 h 1480140"/>
                          <a:gd name="connsiteX18" fmla="*/ 1359075 w 1426970"/>
                          <a:gd name="connsiteY18" fmla="*/ 604613 h 1480140"/>
                          <a:gd name="connsiteX19" fmla="*/ 1359075 w 1426970"/>
                          <a:gd name="connsiteY19" fmla="*/ 669710 h 1480140"/>
                          <a:gd name="connsiteX20" fmla="*/ 1354308 w 1426970"/>
                          <a:gd name="connsiteY20" fmla="*/ 681218 h 1480140"/>
                          <a:gd name="connsiteX21" fmla="*/ 1354194 w 1426970"/>
                          <a:gd name="connsiteY21" fmla="*/ 681265 h 1480140"/>
                          <a:gd name="connsiteX22" fmla="*/ 1353887 w 1426970"/>
                          <a:gd name="connsiteY22" fmla="*/ 683055 h 1480140"/>
                          <a:gd name="connsiteX23" fmla="*/ 1343717 w 1426970"/>
                          <a:gd name="connsiteY23" fmla="*/ 690246 h 1480140"/>
                          <a:gd name="connsiteX24" fmla="*/ 553260 w 1426970"/>
                          <a:gd name="connsiteY24" fmla="*/ 869358 h 1480140"/>
                          <a:gd name="connsiteX25" fmla="*/ 1366817 w 1426970"/>
                          <a:gd name="connsiteY25" fmla="*/ 869358 h 1480140"/>
                          <a:gd name="connsiteX26" fmla="*/ 1383091 w 1426970"/>
                          <a:gd name="connsiteY26" fmla="*/ 885632 h 1480140"/>
                          <a:gd name="connsiteX27" fmla="*/ 1383092 w 1426970"/>
                          <a:gd name="connsiteY27" fmla="*/ 898767 h 1480140"/>
                          <a:gd name="connsiteX28" fmla="*/ 1384997 w 1426970"/>
                          <a:gd name="connsiteY28" fmla="*/ 901462 h 1480140"/>
                          <a:gd name="connsiteX29" fmla="*/ 1399383 w 1426970"/>
                          <a:gd name="connsiteY29" fmla="*/ 964949 h 1480140"/>
                          <a:gd name="connsiteX30" fmla="*/ 1387108 w 1426970"/>
                          <a:gd name="connsiteY30" fmla="*/ 984417 h 1480140"/>
                          <a:gd name="connsiteX31" fmla="*/ 646066 w 1426970"/>
                          <a:gd name="connsiteY31" fmla="*/ 1152331 h 1480140"/>
                          <a:gd name="connsiteX32" fmla="*/ 1396166 w 1426970"/>
                          <a:gd name="connsiteY32" fmla="*/ 1152331 h 1480140"/>
                          <a:gd name="connsiteX33" fmla="*/ 1412440 w 1426970"/>
                          <a:gd name="connsiteY33" fmla="*/ 1168605 h 1480140"/>
                          <a:gd name="connsiteX34" fmla="*/ 1412440 w 1426970"/>
                          <a:gd name="connsiteY34" fmla="*/ 1210986 h 1480140"/>
                          <a:gd name="connsiteX35" fmla="*/ 1415685 w 1426970"/>
                          <a:gd name="connsiteY35" fmla="*/ 1216857 h 1480140"/>
                          <a:gd name="connsiteX36" fmla="*/ 1426812 w 1426970"/>
                          <a:gd name="connsiteY36" fmla="*/ 1315545 h 1480140"/>
                          <a:gd name="connsiteX37" fmla="*/ 1404921 w 1426970"/>
                          <a:gd name="connsiteY37" fmla="*/ 1343000 h 1480140"/>
                          <a:gd name="connsiteX38" fmla="*/ 189985 w 1426970"/>
                          <a:gd name="connsiteY38" fmla="*/ 1479982 h 1480140"/>
                          <a:gd name="connsiteX39" fmla="*/ 162531 w 1426970"/>
                          <a:gd name="connsiteY39" fmla="*/ 1458091 h 1480140"/>
                          <a:gd name="connsiteX40" fmla="*/ 151404 w 1426970"/>
                          <a:gd name="connsiteY40" fmla="*/ 1359403 h 1480140"/>
                          <a:gd name="connsiteX41" fmla="*/ 173295 w 1426970"/>
                          <a:gd name="connsiteY41" fmla="*/ 1331948 h 1480140"/>
                          <a:gd name="connsiteX42" fmla="*/ 900327 w 1426970"/>
                          <a:gd name="connsiteY42" fmla="*/ 1249976 h 1480140"/>
                          <a:gd name="connsiteX43" fmla="*/ 215139 w 1426970"/>
                          <a:gd name="connsiteY43" fmla="*/ 1249976 h 1480140"/>
                          <a:gd name="connsiteX44" fmla="*/ 204691 w 1426970"/>
                          <a:gd name="connsiteY44" fmla="*/ 1252344 h 1480140"/>
                          <a:gd name="connsiteX45" fmla="*/ 192415 w 1426970"/>
                          <a:gd name="connsiteY45" fmla="*/ 1250238 h 1480140"/>
                          <a:gd name="connsiteX46" fmla="*/ 192229 w 1426970"/>
                          <a:gd name="connsiteY46" fmla="*/ 1249976 h 1480140"/>
                          <a:gd name="connsiteX47" fmla="*/ 156422 w 1426970"/>
                          <a:gd name="connsiteY47" fmla="*/ 1249976 h 1480140"/>
                          <a:gd name="connsiteX48" fmla="*/ 140148 w 1426970"/>
                          <a:gd name="connsiteY48" fmla="*/ 1233702 h 1480140"/>
                          <a:gd name="connsiteX49" fmla="*/ 140148 w 1426970"/>
                          <a:gd name="connsiteY49" fmla="*/ 1168605 h 1480140"/>
                          <a:gd name="connsiteX50" fmla="*/ 156422 w 1426970"/>
                          <a:gd name="connsiteY50" fmla="*/ 1152331 h 1480140"/>
                          <a:gd name="connsiteX51" fmla="*/ 204215 w 1426970"/>
                          <a:gd name="connsiteY51" fmla="*/ 1152331 h 1480140"/>
                          <a:gd name="connsiteX52" fmla="*/ 1022110 w 1426970"/>
                          <a:gd name="connsiteY52" fmla="*/ 967003 h 1480140"/>
                          <a:gd name="connsiteX53" fmla="*/ 127074 w 1426970"/>
                          <a:gd name="connsiteY53" fmla="*/ 967003 h 1480140"/>
                          <a:gd name="connsiteX54" fmla="*/ 110799 w 1426970"/>
                          <a:gd name="connsiteY54" fmla="*/ 950729 h 1480140"/>
                          <a:gd name="connsiteX55" fmla="*/ 110799 w 1426970"/>
                          <a:gd name="connsiteY55" fmla="*/ 885632 h 1480140"/>
                          <a:gd name="connsiteX56" fmla="*/ 127074 w 1426970"/>
                          <a:gd name="connsiteY56" fmla="*/ 869358 h 1480140"/>
                          <a:gd name="connsiteX57" fmla="*/ 130650 w 1426970"/>
                          <a:gd name="connsiteY57" fmla="*/ 869358 h 1480140"/>
                          <a:gd name="connsiteX58" fmla="*/ 139721 w 1426970"/>
                          <a:gd name="connsiteY58" fmla="*/ 862943 h 1480140"/>
                          <a:gd name="connsiteX59" fmla="*/ 920676 w 1426970"/>
                          <a:gd name="connsiteY59" fmla="*/ 685984 h 1480140"/>
                          <a:gd name="connsiteX60" fmla="*/ 103057 w 1426970"/>
                          <a:gd name="connsiteY60" fmla="*/ 685984 h 1480140"/>
                          <a:gd name="connsiteX61" fmla="*/ 86783 w 1426970"/>
                          <a:gd name="connsiteY61" fmla="*/ 669710 h 1480140"/>
                          <a:gd name="connsiteX62" fmla="*/ 86783 w 1426970"/>
                          <a:gd name="connsiteY62" fmla="*/ 604613 h 1480140"/>
                          <a:gd name="connsiteX63" fmla="*/ 87418 w 1426970"/>
                          <a:gd name="connsiteY63" fmla="*/ 603080 h 1480140"/>
                          <a:gd name="connsiteX64" fmla="*/ 84056 w 1426970"/>
                          <a:gd name="connsiteY64" fmla="*/ 588240 h 1480140"/>
                          <a:gd name="connsiteX65" fmla="*/ 96331 w 1426970"/>
                          <a:gd name="connsiteY65" fmla="*/ 568772 h 1480140"/>
                          <a:gd name="connsiteX66" fmla="*/ 877281 w 1426970"/>
                          <a:gd name="connsiteY66" fmla="*/ 391815 h 1480140"/>
                          <a:gd name="connsiteX67" fmla="*/ 59666 w 1426970"/>
                          <a:gd name="connsiteY67" fmla="*/ 391815 h 1480140"/>
                          <a:gd name="connsiteX68" fmla="*/ 43391 w 1426970"/>
                          <a:gd name="connsiteY68" fmla="*/ 375541 h 1480140"/>
                          <a:gd name="connsiteX69" fmla="*/ 43392 w 1426970"/>
                          <a:gd name="connsiteY69" fmla="*/ 310444 h 1480140"/>
                          <a:gd name="connsiteX70" fmla="*/ 44028 w 1426970"/>
                          <a:gd name="connsiteY70" fmla="*/ 308909 h 1480140"/>
                          <a:gd name="connsiteX71" fmla="*/ 40665 w 1426970"/>
                          <a:gd name="connsiteY71" fmla="*/ 294069 h 1480140"/>
                          <a:gd name="connsiteX72" fmla="*/ 52940 w 1426970"/>
                          <a:gd name="connsiteY72" fmla="*/ 274601 h 1480140"/>
                          <a:gd name="connsiteX73" fmla="*/ 833884 w 1426970"/>
                          <a:gd name="connsiteY73" fmla="*/ 97645 h 1480140"/>
                          <a:gd name="connsiteX74" fmla="*/ 16274 w 1426970"/>
                          <a:gd name="connsiteY74" fmla="*/ 97645 h 1480140"/>
                          <a:gd name="connsiteX75" fmla="*/ 0 w 1426970"/>
                          <a:gd name="connsiteY75" fmla="*/ 81371 h 1480140"/>
                          <a:gd name="connsiteX76" fmla="*/ 0 w 1426970"/>
                          <a:gd name="connsiteY76" fmla="*/ 16274 h 1480140"/>
                          <a:gd name="connsiteX77" fmla="*/ 16274 w 1426970"/>
                          <a:gd name="connsiteY77" fmla="*/ 0 h 14801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</a:cxnLst>
                        <a:rect l="l" t="t" r="r" b="b"/>
                        <a:pathLst>
                          <a:path w="1426970" h="1480140">
                            <a:moveTo>
                              <a:pt x="16274" y="0"/>
                            </a:moveTo>
                            <a:lnTo>
                              <a:pt x="1256018" y="0"/>
                            </a:lnTo>
                            <a:cubicBezTo>
                              <a:pt x="1265006" y="0"/>
                              <a:pt x="1272292" y="7286"/>
                              <a:pt x="1272292" y="16274"/>
                            </a:cubicBezTo>
                            <a:lnTo>
                              <a:pt x="1272292" y="81371"/>
                            </a:lnTo>
                            <a:cubicBezTo>
                              <a:pt x="1272292" y="85865"/>
                              <a:pt x="1270470" y="89933"/>
                              <a:pt x="1267525" y="92878"/>
                            </a:cubicBezTo>
                            <a:lnTo>
                              <a:pt x="1267412" y="92925"/>
                            </a:lnTo>
                            <a:lnTo>
                              <a:pt x="1267105" y="94713"/>
                            </a:lnTo>
                            <a:cubicBezTo>
                              <a:pt x="1264884" y="98236"/>
                              <a:pt x="1261319" y="100911"/>
                              <a:pt x="1256936" y="101905"/>
                            </a:cubicBezTo>
                            <a:lnTo>
                              <a:pt x="408430" y="294170"/>
                            </a:lnTo>
                            <a:lnTo>
                              <a:pt x="1299409" y="294170"/>
                            </a:lnTo>
                            <a:cubicBezTo>
                              <a:pt x="1308397" y="294170"/>
                              <a:pt x="1315684" y="301456"/>
                              <a:pt x="1315684" y="310444"/>
                            </a:cubicBezTo>
                            <a:lnTo>
                              <a:pt x="1315684" y="375541"/>
                            </a:lnTo>
                            <a:cubicBezTo>
                              <a:pt x="1315684" y="380035"/>
                              <a:pt x="1313862" y="384103"/>
                              <a:pt x="1310917" y="387048"/>
                            </a:cubicBezTo>
                            <a:lnTo>
                              <a:pt x="1310803" y="387096"/>
                            </a:lnTo>
                            <a:lnTo>
                              <a:pt x="1310496" y="388884"/>
                            </a:lnTo>
                            <a:cubicBezTo>
                              <a:pt x="1308275" y="392407"/>
                              <a:pt x="1304709" y="395083"/>
                              <a:pt x="1300327" y="396075"/>
                            </a:cubicBezTo>
                            <a:lnTo>
                              <a:pt x="451826" y="588339"/>
                            </a:lnTo>
                            <a:lnTo>
                              <a:pt x="1342801" y="588339"/>
                            </a:lnTo>
                            <a:cubicBezTo>
                              <a:pt x="1351789" y="588339"/>
                              <a:pt x="1359075" y="595625"/>
                              <a:pt x="1359075" y="604613"/>
                            </a:cubicBezTo>
                            <a:lnTo>
                              <a:pt x="1359075" y="669710"/>
                            </a:lnTo>
                            <a:cubicBezTo>
                              <a:pt x="1359075" y="674204"/>
                              <a:pt x="1357253" y="678273"/>
                              <a:pt x="1354308" y="681218"/>
                            </a:cubicBezTo>
                            <a:lnTo>
                              <a:pt x="1354194" y="681265"/>
                            </a:lnTo>
                            <a:lnTo>
                              <a:pt x="1353887" y="683055"/>
                            </a:lnTo>
                            <a:cubicBezTo>
                              <a:pt x="1351665" y="686578"/>
                              <a:pt x="1348100" y="689253"/>
                              <a:pt x="1343717" y="690246"/>
                            </a:cubicBezTo>
                            <a:lnTo>
                              <a:pt x="553260" y="869358"/>
                            </a:lnTo>
                            <a:lnTo>
                              <a:pt x="1366817" y="869358"/>
                            </a:lnTo>
                            <a:cubicBezTo>
                              <a:pt x="1375805" y="869358"/>
                              <a:pt x="1383091" y="876644"/>
                              <a:pt x="1383091" y="885632"/>
                            </a:cubicBezTo>
                            <a:lnTo>
                              <a:pt x="1383092" y="898767"/>
                            </a:lnTo>
                            <a:lnTo>
                              <a:pt x="1384997" y="901462"/>
                            </a:lnTo>
                            <a:lnTo>
                              <a:pt x="1399383" y="964949"/>
                            </a:lnTo>
                            <a:cubicBezTo>
                              <a:pt x="1401369" y="973715"/>
                              <a:pt x="1395874" y="982431"/>
                              <a:pt x="1387108" y="984417"/>
                            </a:cubicBezTo>
                            <a:lnTo>
                              <a:pt x="646066" y="1152331"/>
                            </a:lnTo>
                            <a:lnTo>
                              <a:pt x="1396166" y="1152331"/>
                            </a:lnTo>
                            <a:cubicBezTo>
                              <a:pt x="1405154" y="1152331"/>
                              <a:pt x="1412440" y="1159617"/>
                              <a:pt x="1412440" y="1168605"/>
                            </a:cubicBezTo>
                            <a:lnTo>
                              <a:pt x="1412440" y="1210986"/>
                            </a:lnTo>
                            <a:lnTo>
                              <a:pt x="1415685" y="1216857"/>
                            </a:lnTo>
                            <a:lnTo>
                              <a:pt x="1426812" y="1315545"/>
                            </a:lnTo>
                            <a:cubicBezTo>
                              <a:pt x="1428348" y="1329172"/>
                              <a:pt x="1418548" y="1341463"/>
                              <a:pt x="1404921" y="1343000"/>
                            </a:cubicBezTo>
                            <a:lnTo>
                              <a:pt x="189985" y="1479982"/>
                            </a:lnTo>
                            <a:cubicBezTo>
                              <a:pt x="176358" y="1481518"/>
                              <a:pt x="164067" y="1471718"/>
                              <a:pt x="162531" y="1458091"/>
                            </a:cubicBezTo>
                            <a:lnTo>
                              <a:pt x="151404" y="1359403"/>
                            </a:lnTo>
                            <a:cubicBezTo>
                              <a:pt x="149867" y="1345776"/>
                              <a:pt x="159668" y="1333484"/>
                              <a:pt x="173295" y="1331948"/>
                            </a:cubicBezTo>
                            <a:lnTo>
                              <a:pt x="900327" y="1249976"/>
                            </a:lnTo>
                            <a:lnTo>
                              <a:pt x="215139" y="1249976"/>
                            </a:lnTo>
                            <a:lnTo>
                              <a:pt x="204691" y="1252344"/>
                            </a:lnTo>
                            <a:cubicBezTo>
                              <a:pt x="200308" y="1253337"/>
                              <a:pt x="195938" y="1252460"/>
                              <a:pt x="192415" y="1250238"/>
                            </a:cubicBezTo>
                            <a:lnTo>
                              <a:pt x="192229" y="1249976"/>
                            </a:lnTo>
                            <a:lnTo>
                              <a:pt x="156422" y="1249976"/>
                            </a:lnTo>
                            <a:cubicBezTo>
                              <a:pt x="147434" y="1249976"/>
                              <a:pt x="140148" y="1242690"/>
                              <a:pt x="140148" y="1233702"/>
                            </a:cubicBezTo>
                            <a:lnTo>
                              <a:pt x="140148" y="1168605"/>
                            </a:lnTo>
                            <a:cubicBezTo>
                              <a:pt x="140148" y="1159617"/>
                              <a:pt x="147434" y="1152331"/>
                              <a:pt x="156422" y="1152331"/>
                            </a:cubicBezTo>
                            <a:lnTo>
                              <a:pt x="204215" y="1152331"/>
                            </a:lnTo>
                            <a:lnTo>
                              <a:pt x="1022110" y="967003"/>
                            </a:lnTo>
                            <a:lnTo>
                              <a:pt x="127074" y="967003"/>
                            </a:lnTo>
                            <a:cubicBezTo>
                              <a:pt x="118085" y="967003"/>
                              <a:pt x="110799" y="959717"/>
                              <a:pt x="110799" y="950729"/>
                            </a:cubicBezTo>
                            <a:lnTo>
                              <a:pt x="110799" y="885632"/>
                            </a:lnTo>
                            <a:cubicBezTo>
                              <a:pt x="110799" y="876644"/>
                              <a:pt x="118085" y="869358"/>
                              <a:pt x="127074" y="869358"/>
                            </a:cubicBezTo>
                            <a:lnTo>
                              <a:pt x="130650" y="869358"/>
                            </a:lnTo>
                            <a:lnTo>
                              <a:pt x="139721" y="862943"/>
                            </a:lnTo>
                            <a:lnTo>
                              <a:pt x="920676" y="685984"/>
                            </a:lnTo>
                            <a:lnTo>
                              <a:pt x="103057" y="685984"/>
                            </a:lnTo>
                            <a:cubicBezTo>
                              <a:pt x="94069" y="685984"/>
                              <a:pt x="86783" y="678698"/>
                              <a:pt x="86783" y="669710"/>
                            </a:cubicBezTo>
                            <a:lnTo>
                              <a:pt x="86783" y="604613"/>
                            </a:lnTo>
                            <a:lnTo>
                              <a:pt x="87418" y="603080"/>
                            </a:lnTo>
                            <a:lnTo>
                              <a:pt x="84056" y="588240"/>
                            </a:lnTo>
                            <a:cubicBezTo>
                              <a:pt x="82069" y="579474"/>
                              <a:pt x="87565" y="570758"/>
                              <a:pt x="96331" y="568772"/>
                            </a:cubicBezTo>
                            <a:lnTo>
                              <a:pt x="877281" y="391815"/>
                            </a:lnTo>
                            <a:lnTo>
                              <a:pt x="59666" y="391815"/>
                            </a:lnTo>
                            <a:cubicBezTo>
                              <a:pt x="50678" y="391815"/>
                              <a:pt x="43391" y="384529"/>
                              <a:pt x="43391" y="375541"/>
                            </a:cubicBezTo>
                            <a:lnTo>
                              <a:pt x="43392" y="310444"/>
                            </a:lnTo>
                            <a:lnTo>
                              <a:pt x="44028" y="308909"/>
                            </a:lnTo>
                            <a:lnTo>
                              <a:pt x="40665" y="294069"/>
                            </a:lnTo>
                            <a:cubicBezTo>
                              <a:pt x="38679" y="285303"/>
                              <a:pt x="44174" y="276587"/>
                              <a:pt x="52940" y="274601"/>
                            </a:cubicBezTo>
                            <a:lnTo>
                              <a:pt x="833884" y="97645"/>
                            </a:lnTo>
                            <a:lnTo>
                              <a:pt x="16274" y="97645"/>
                            </a:lnTo>
                            <a:cubicBezTo>
                              <a:pt x="7286" y="97645"/>
                              <a:pt x="0" y="90359"/>
                              <a:pt x="0" y="81371"/>
                            </a:cubicBezTo>
                            <a:lnTo>
                              <a:pt x="0" y="16274"/>
                            </a:lnTo>
                            <a:cubicBezTo>
                              <a:pt x="0" y="7286"/>
                              <a:pt x="7286" y="0"/>
                              <a:pt x="1627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2">
                          <a:lumMod val="5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89" name="Freeform: Shape 188">
                        <a:extLst>
                          <a:ext uri="{FF2B5EF4-FFF2-40B4-BE49-F238E27FC236}">
                            <a16:creationId xmlns:a16="http://schemas.microsoft.com/office/drawing/2014/main" id="{96ECD877-7052-4B9C-AC74-5BB24839E8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00600" y="1531620"/>
                        <a:ext cx="1882140" cy="4030980"/>
                      </a:xfrm>
                      <a:custGeom>
                        <a:avLst/>
                        <a:gdLst>
                          <a:gd name="connsiteX0" fmla="*/ 147815 w 1882140"/>
                          <a:gd name="connsiteY0" fmla="*/ 60960 h 4030980"/>
                          <a:gd name="connsiteX1" fmla="*/ 68580 w 1882140"/>
                          <a:gd name="connsiteY1" fmla="*/ 140195 h 4030980"/>
                          <a:gd name="connsiteX2" fmla="*/ 68580 w 1882140"/>
                          <a:gd name="connsiteY2" fmla="*/ 3890785 h 4030980"/>
                          <a:gd name="connsiteX3" fmla="*/ 147815 w 1882140"/>
                          <a:gd name="connsiteY3" fmla="*/ 3970020 h 4030980"/>
                          <a:gd name="connsiteX4" fmla="*/ 1741945 w 1882140"/>
                          <a:gd name="connsiteY4" fmla="*/ 3970020 h 4030980"/>
                          <a:gd name="connsiteX5" fmla="*/ 1821180 w 1882140"/>
                          <a:gd name="connsiteY5" fmla="*/ 3890785 h 4030980"/>
                          <a:gd name="connsiteX6" fmla="*/ 1821180 w 1882140"/>
                          <a:gd name="connsiteY6" fmla="*/ 140195 h 4030980"/>
                          <a:gd name="connsiteX7" fmla="*/ 1741945 w 1882140"/>
                          <a:gd name="connsiteY7" fmla="*/ 60960 h 4030980"/>
                          <a:gd name="connsiteX8" fmla="*/ 85092 w 1882140"/>
                          <a:gd name="connsiteY8" fmla="*/ 0 h 4030980"/>
                          <a:gd name="connsiteX9" fmla="*/ 1797048 w 1882140"/>
                          <a:gd name="connsiteY9" fmla="*/ 0 h 4030980"/>
                          <a:gd name="connsiteX10" fmla="*/ 1882140 w 1882140"/>
                          <a:gd name="connsiteY10" fmla="*/ 85092 h 4030980"/>
                          <a:gd name="connsiteX11" fmla="*/ 1882140 w 1882140"/>
                          <a:gd name="connsiteY11" fmla="*/ 3945888 h 4030980"/>
                          <a:gd name="connsiteX12" fmla="*/ 1797048 w 1882140"/>
                          <a:gd name="connsiteY12" fmla="*/ 4030980 h 4030980"/>
                          <a:gd name="connsiteX13" fmla="*/ 85092 w 1882140"/>
                          <a:gd name="connsiteY13" fmla="*/ 4030980 h 4030980"/>
                          <a:gd name="connsiteX14" fmla="*/ 0 w 1882140"/>
                          <a:gd name="connsiteY14" fmla="*/ 3945888 h 4030980"/>
                          <a:gd name="connsiteX15" fmla="*/ 0 w 1882140"/>
                          <a:gd name="connsiteY15" fmla="*/ 85092 h 4030980"/>
                          <a:gd name="connsiteX16" fmla="*/ 85092 w 1882140"/>
                          <a:gd name="connsiteY16" fmla="*/ 0 h 40309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882140" h="4030980">
                            <a:moveTo>
                              <a:pt x="147815" y="60960"/>
                            </a:moveTo>
                            <a:cubicBezTo>
                              <a:pt x="104055" y="60960"/>
                              <a:pt x="68580" y="96435"/>
                              <a:pt x="68580" y="140195"/>
                            </a:cubicBezTo>
                            <a:lnTo>
                              <a:pt x="68580" y="3890785"/>
                            </a:lnTo>
                            <a:cubicBezTo>
                              <a:pt x="68580" y="3934545"/>
                              <a:pt x="104055" y="3970020"/>
                              <a:pt x="147815" y="3970020"/>
                            </a:cubicBezTo>
                            <a:lnTo>
                              <a:pt x="1741945" y="3970020"/>
                            </a:lnTo>
                            <a:cubicBezTo>
                              <a:pt x="1785705" y="3970020"/>
                              <a:pt x="1821180" y="3934545"/>
                              <a:pt x="1821180" y="3890785"/>
                            </a:cubicBezTo>
                            <a:lnTo>
                              <a:pt x="1821180" y="140195"/>
                            </a:lnTo>
                            <a:cubicBezTo>
                              <a:pt x="1821180" y="96435"/>
                              <a:pt x="1785705" y="60960"/>
                              <a:pt x="1741945" y="60960"/>
                            </a:cubicBezTo>
                            <a:close/>
                            <a:moveTo>
                              <a:pt x="85092" y="0"/>
                            </a:moveTo>
                            <a:lnTo>
                              <a:pt x="1797048" y="0"/>
                            </a:lnTo>
                            <a:cubicBezTo>
                              <a:pt x="1844043" y="0"/>
                              <a:pt x="1882140" y="38097"/>
                              <a:pt x="1882140" y="85092"/>
                            </a:cubicBezTo>
                            <a:lnTo>
                              <a:pt x="1882140" y="3945888"/>
                            </a:lnTo>
                            <a:cubicBezTo>
                              <a:pt x="1882140" y="3992883"/>
                              <a:pt x="1844043" y="4030980"/>
                              <a:pt x="1797048" y="4030980"/>
                            </a:cubicBezTo>
                            <a:lnTo>
                              <a:pt x="85092" y="4030980"/>
                            </a:lnTo>
                            <a:cubicBezTo>
                              <a:pt x="38097" y="4030980"/>
                              <a:pt x="0" y="3992883"/>
                              <a:pt x="0" y="3945888"/>
                            </a:cubicBezTo>
                            <a:lnTo>
                              <a:pt x="0" y="85092"/>
                            </a:lnTo>
                            <a:cubicBezTo>
                              <a:pt x="0" y="38097"/>
                              <a:pt x="38097" y="0"/>
                              <a:pt x="8509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90" name="Rectangle: Rounded Corners 189">
                        <a:extLst>
                          <a:ext uri="{FF2B5EF4-FFF2-40B4-BE49-F238E27FC236}">
                            <a16:creationId xmlns:a16="http://schemas.microsoft.com/office/drawing/2014/main" id="{FAE356BE-D643-42DB-8E16-EB40BDFFF63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0160" y="3820160"/>
                        <a:ext cx="1310640" cy="287020"/>
                      </a:xfrm>
                      <a:prstGeom prst="round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91" name="Trapezoid 190">
                        <a:extLst>
                          <a:ext uri="{FF2B5EF4-FFF2-40B4-BE49-F238E27FC236}">
                            <a16:creationId xmlns:a16="http://schemas.microsoft.com/office/drawing/2014/main" id="{065F23B4-132A-4466-91C9-C2D7FBE8FA8E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5103493" y="1604931"/>
                        <a:ext cx="1272541" cy="961103"/>
                      </a:xfrm>
                      <a:prstGeom prst="trapezoid">
                        <a:avLst>
                          <a:gd name="adj" fmla="val 13987"/>
                        </a:avLst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184" name="Trapezoid 183">
                      <a:extLst>
                        <a:ext uri="{FF2B5EF4-FFF2-40B4-BE49-F238E27FC236}">
                          <a16:creationId xmlns:a16="http://schemas.microsoft.com/office/drawing/2014/main" id="{965CDC22-F13B-4708-8D1D-B41774CD6BD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2540" y="284035"/>
                      <a:ext cx="388620" cy="157926"/>
                    </a:xfrm>
                    <a:prstGeom prst="trapezoid">
                      <a:avLst>
                        <a:gd name="adj" fmla="val 13987"/>
                      </a:avLst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5" name="Rectangle 184">
                      <a:extLst>
                        <a:ext uri="{FF2B5EF4-FFF2-40B4-BE49-F238E27FC236}">
                          <a16:creationId xmlns:a16="http://schemas.microsoft.com/office/drawing/2014/main" id="{CC3036B7-F662-4A75-B404-7FD33B03D29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1270" y="452120"/>
                      <a:ext cx="391160" cy="218440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6" name="Rectangle 185">
                      <a:extLst>
                        <a:ext uri="{FF2B5EF4-FFF2-40B4-BE49-F238E27FC236}">
                          <a16:creationId xmlns:a16="http://schemas.microsoft.com/office/drawing/2014/main" id="{78657268-20FC-4CA3-AA31-C56AA09CA21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63195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7" name="Rectangle 186">
                      <a:extLst>
                        <a:ext uri="{FF2B5EF4-FFF2-40B4-BE49-F238E27FC236}">
                          <a16:creationId xmlns:a16="http://schemas.microsoft.com/office/drawing/2014/main" id="{62FF40E0-0FE2-45A9-8252-D1FE1A02BC6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28397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59" name="Group 158">
                  <a:extLst>
                    <a:ext uri="{FF2B5EF4-FFF2-40B4-BE49-F238E27FC236}">
                      <a16:creationId xmlns:a16="http://schemas.microsoft.com/office/drawing/2014/main" id="{A87944F6-6E34-450A-9058-AAF01F130D85}"/>
                    </a:ext>
                  </a:extLst>
                </p:cNvPr>
                <p:cNvGrpSpPr/>
                <p:nvPr/>
              </p:nvGrpSpPr>
              <p:grpSpPr>
                <a:xfrm>
                  <a:off x="4000500" y="2334768"/>
                  <a:ext cx="4225290" cy="3712971"/>
                  <a:chOff x="4000500" y="2334768"/>
                  <a:chExt cx="4225290" cy="3712971"/>
                </a:xfrm>
              </p:grpSpPr>
              <p:sp>
                <p:nvSpPr>
                  <p:cNvPr id="160" name="Freeform: Shape 159">
                    <a:extLst>
                      <a:ext uri="{FF2B5EF4-FFF2-40B4-BE49-F238E27FC236}">
                        <a16:creationId xmlns:a16="http://schemas.microsoft.com/office/drawing/2014/main" id="{F93D2149-12EA-415A-A664-DC9360EBD577}"/>
                      </a:ext>
                    </a:extLst>
                  </p:cNvPr>
                  <p:cNvSpPr/>
                  <p:nvPr/>
                </p:nvSpPr>
                <p:spPr>
                  <a:xfrm>
                    <a:off x="5957843" y="2334768"/>
                    <a:ext cx="298704" cy="593217"/>
                  </a:xfrm>
                  <a:custGeom>
                    <a:avLst/>
                    <a:gdLst>
                      <a:gd name="connsiteX0" fmla="*/ 0 w 298704"/>
                      <a:gd name="connsiteY0" fmla="*/ 0 h 593217"/>
                      <a:gd name="connsiteX1" fmla="*/ 298704 w 298704"/>
                      <a:gd name="connsiteY1" fmla="*/ 0 h 593217"/>
                      <a:gd name="connsiteX2" fmla="*/ 298704 w 298704"/>
                      <a:gd name="connsiteY2" fmla="*/ 536448 h 593217"/>
                      <a:gd name="connsiteX3" fmla="*/ 275082 w 298704"/>
                      <a:gd name="connsiteY3" fmla="*/ 536448 h 593217"/>
                      <a:gd name="connsiteX4" fmla="*/ 275082 w 298704"/>
                      <a:gd name="connsiteY4" fmla="*/ 593217 h 593217"/>
                      <a:gd name="connsiteX5" fmla="*/ 23622 w 298704"/>
                      <a:gd name="connsiteY5" fmla="*/ 593217 h 593217"/>
                      <a:gd name="connsiteX6" fmla="*/ 23622 w 298704"/>
                      <a:gd name="connsiteY6" fmla="*/ 536448 h 593217"/>
                      <a:gd name="connsiteX7" fmla="*/ 0 w 298704"/>
                      <a:gd name="connsiteY7" fmla="*/ 536448 h 5932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98704" h="593217">
                        <a:moveTo>
                          <a:pt x="0" y="0"/>
                        </a:moveTo>
                        <a:lnTo>
                          <a:pt x="298704" y="0"/>
                        </a:lnTo>
                        <a:lnTo>
                          <a:pt x="298704" y="536448"/>
                        </a:lnTo>
                        <a:lnTo>
                          <a:pt x="275082" y="536448"/>
                        </a:lnTo>
                        <a:lnTo>
                          <a:pt x="275082" y="593217"/>
                        </a:lnTo>
                        <a:lnTo>
                          <a:pt x="23622" y="593217"/>
                        </a:lnTo>
                        <a:lnTo>
                          <a:pt x="23622" y="536448"/>
                        </a:lnTo>
                        <a:lnTo>
                          <a:pt x="0" y="536448"/>
                        </a:lnTo>
                        <a:close/>
                      </a:path>
                    </a:pathLst>
                  </a:custGeom>
                  <a:solidFill>
                    <a:srgbClr val="DD2B2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" name="Rectangle 160">
                    <a:extLst>
                      <a:ext uri="{FF2B5EF4-FFF2-40B4-BE49-F238E27FC236}">
                        <a16:creationId xmlns:a16="http://schemas.microsoft.com/office/drawing/2014/main" id="{5ED1C07E-EC8A-4C48-8E39-855E4597E4F2}"/>
                      </a:ext>
                    </a:extLst>
                  </p:cNvPr>
                  <p:cNvSpPr/>
                  <p:nvPr/>
                </p:nvSpPr>
                <p:spPr>
                  <a:xfrm>
                    <a:off x="6058618" y="2769870"/>
                    <a:ext cx="97155" cy="62865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" name="Freeform: Shape 161">
                    <a:extLst>
                      <a:ext uri="{FF2B5EF4-FFF2-40B4-BE49-F238E27FC236}">
                        <a16:creationId xmlns:a16="http://schemas.microsoft.com/office/drawing/2014/main" id="{90972D5F-03EE-492A-8AFB-FADC01D47869}"/>
                      </a:ext>
                    </a:extLst>
                  </p:cNvPr>
                  <p:cNvSpPr/>
                  <p:nvPr/>
                </p:nvSpPr>
                <p:spPr>
                  <a:xfrm>
                    <a:off x="4931816" y="2998500"/>
                    <a:ext cx="2350758" cy="3049239"/>
                  </a:xfrm>
                  <a:custGeom>
                    <a:avLst/>
                    <a:gdLst>
                      <a:gd name="connsiteX0" fmla="*/ 0 w 2341984"/>
                      <a:gd name="connsiteY0" fmla="*/ 0 h 1129004"/>
                      <a:gd name="connsiteX1" fmla="*/ 2341984 w 2341984"/>
                      <a:gd name="connsiteY1" fmla="*/ 0 h 1129004"/>
                      <a:gd name="connsiteX2" fmla="*/ 2341984 w 2341984"/>
                      <a:gd name="connsiteY2" fmla="*/ 326572 h 1129004"/>
                      <a:gd name="connsiteX3" fmla="*/ 1436915 w 2341984"/>
                      <a:gd name="connsiteY3" fmla="*/ 326572 h 1129004"/>
                      <a:gd name="connsiteX4" fmla="*/ 1436915 w 2341984"/>
                      <a:gd name="connsiteY4" fmla="*/ 1129004 h 1129004"/>
                      <a:gd name="connsiteX5" fmla="*/ 905070 w 2341984"/>
                      <a:gd name="connsiteY5" fmla="*/ 1129004 h 1129004"/>
                      <a:gd name="connsiteX6" fmla="*/ 905070 w 2341984"/>
                      <a:gd name="connsiteY6" fmla="*/ 326572 h 1129004"/>
                      <a:gd name="connsiteX7" fmla="*/ 0 w 2341984"/>
                      <a:gd name="connsiteY7" fmla="*/ 326572 h 1129004"/>
                      <a:gd name="connsiteX0" fmla="*/ 0 w 2341984"/>
                      <a:gd name="connsiteY0" fmla="*/ 0 h 4499077"/>
                      <a:gd name="connsiteX1" fmla="*/ 2341984 w 2341984"/>
                      <a:gd name="connsiteY1" fmla="*/ 0 h 4499077"/>
                      <a:gd name="connsiteX2" fmla="*/ 2341984 w 2341984"/>
                      <a:gd name="connsiteY2" fmla="*/ 326572 h 4499077"/>
                      <a:gd name="connsiteX3" fmla="*/ 1436915 w 2341984"/>
                      <a:gd name="connsiteY3" fmla="*/ 326572 h 4499077"/>
                      <a:gd name="connsiteX4" fmla="*/ 1436915 w 2341984"/>
                      <a:gd name="connsiteY4" fmla="*/ 1129004 h 4499077"/>
                      <a:gd name="connsiteX5" fmla="*/ 884705 w 2341984"/>
                      <a:gd name="connsiteY5" fmla="*/ 4499077 h 4499077"/>
                      <a:gd name="connsiteX6" fmla="*/ 905070 w 2341984"/>
                      <a:gd name="connsiteY6" fmla="*/ 326572 h 4499077"/>
                      <a:gd name="connsiteX7" fmla="*/ 0 w 2341984"/>
                      <a:gd name="connsiteY7" fmla="*/ 326572 h 4499077"/>
                      <a:gd name="connsiteX8" fmla="*/ 0 w 2341984"/>
                      <a:gd name="connsiteY8" fmla="*/ 0 h 4499077"/>
                      <a:gd name="connsiteX0" fmla="*/ 0 w 2341984"/>
                      <a:gd name="connsiteY0" fmla="*/ 0 h 4499077"/>
                      <a:gd name="connsiteX1" fmla="*/ 2341984 w 2341984"/>
                      <a:gd name="connsiteY1" fmla="*/ 0 h 4499077"/>
                      <a:gd name="connsiteX2" fmla="*/ 2341984 w 2341984"/>
                      <a:gd name="connsiteY2" fmla="*/ 326572 h 4499077"/>
                      <a:gd name="connsiteX3" fmla="*/ 1436915 w 2341984"/>
                      <a:gd name="connsiteY3" fmla="*/ 326572 h 4499077"/>
                      <a:gd name="connsiteX4" fmla="*/ 1467463 w 2341984"/>
                      <a:gd name="connsiteY4" fmla="*/ 4499077 h 4499077"/>
                      <a:gd name="connsiteX5" fmla="*/ 884705 w 2341984"/>
                      <a:gd name="connsiteY5" fmla="*/ 4499077 h 4499077"/>
                      <a:gd name="connsiteX6" fmla="*/ 905070 w 2341984"/>
                      <a:gd name="connsiteY6" fmla="*/ 326572 h 4499077"/>
                      <a:gd name="connsiteX7" fmla="*/ 0 w 2341984"/>
                      <a:gd name="connsiteY7" fmla="*/ 326572 h 4499077"/>
                      <a:gd name="connsiteX8" fmla="*/ 0 w 2341984"/>
                      <a:gd name="connsiteY8" fmla="*/ 0 h 4499077"/>
                      <a:gd name="connsiteX0" fmla="*/ 0 w 2341984"/>
                      <a:gd name="connsiteY0" fmla="*/ 0 h 4524694"/>
                      <a:gd name="connsiteX1" fmla="*/ 2341984 w 2341984"/>
                      <a:gd name="connsiteY1" fmla="*/ 0 h 4524694"/>
                      <a:gd name="connsiteX2" fmla="*/ 2341984 w 2341984"/>
                      <a:gd name="connsiteY2" fmla="*/ 326572 h 4524694"/>
                      <a:gd name="connsiteX3" fmla="*/ 1436915 w 2341984"/>
                      <a:gd name="connsiteY3" fmla="*/ 326572 h 4524694"/>
                      <a:gd name="connsiteX4" fmla="*/ 1467463 w 2341984"/>
                      <a:gd name="connsiteY4" fmla="*/ 4499077 h 4524694"/>
                      <a:gd name="connsiteX5" fmla="*/ 877068 w 2341984"/>
                      <a:gd name="connsiteY5" fmla="*/ 4524694 h 4524694"/>
                      <a:gd name="connsiteX6" fmla="*/ 905070 w 2341984"/>
                      <a:gd name="connsiteY6" fmla="*/ 326572 h 4524694"/>
                      <a:gd name="connsiteX7" fmla="*/ 0 w 2341984"/>
                      <a:gd name="connsiteY7" fmla="*/ 326572 h 4524694"/>
                      <a:gd name="connsiteX8" fmla="*/ 0 w 2341984"/>
                      <a:gd name="connsiteY8" fmla="*/ 0 h 4524694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36915 w 2341984"/>
                      <a:gd name="connsiteY3" fmla="*/ 326572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90507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71281 w 2341984"/>
                      <a:gd name="connsiteY3" fmla="*/ 329419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90507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71281 w 2341984"/>
                      <a:gd name="connsiteY3" fmla="*/ 329419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88025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7712"/>
                      <a:gd name="connsiteY0" fmla="*/ 19924 h 4553157"/>
                      <a:gd name="connsiteX1" fmla="*/ 2347712 w 2347712"/>
                      <a:gd name="connsiteY1" fmla="*/ 0 h 4553157"/>
                      <a:gd name="connsiteX2" fmla="*/ 2341984 w 2347712"/>
                      <a:gd name="connsiteY2" fmla="*/ 346496 h 4553157"/>
                      <a:gd name="connsiteX3" fmla="*/ 1471281 w 2347712"/>
                      <a:gd name="connsiteY3" fmla="*/ 349343 h 4553157"/>
                      <a:gd name="connsiteX4" fmla="*/ 1463644 w 2347712"/>
                      <a:gd name="connsiteY4" fmla="*/ 4553157 h 4553157"/>
                      <a:gd name="connsiteX5" fmla="*/ 877068 w 2347712"/>
                      <a:gd name="connsiteY5" fmla="*/ 4544618 h 4553157"/>
                      <a:gd name="connsiteX6" fmla="*/ 880250 w 2347712"/>
                      <a:gd name="connsiteY6" fmla="*/ 346496 h 4553157"/>
                      <a:gd name="connsiteX7" fmla="*/ 0 w 2347712"/>
                      <a:gd name="connsiteY7" fmla="*/ 346496 h 4553157"/>
                      <a:gd name="connsiteX8" fmla="*/ 0 w 2347712"/>
                      <a:gd name="connsiteY8" fmla="*/ 19924 h 4553157"/>
                      <a:gd name="connsiteX0" fmla="*/ 0 w 2351530"/>
                      <a:gd name="connsiteY0" fmla="*/ 0 h 4556003"/>
                      <a:gd name="connsiteX1" fmla="*/ 2351530 w 2351530"/>
                      <a:gd name="connsiteY1" fmla="*/ 2846 h 4556003"/>
                      <a:gd name="connsiteX2" fmla="*/ 2345802 w 2351530"/>
                      <a:gd name="connsiteY2" fmla="*/ 349342 h 4556003"/>
                      <a:gd name="connsiteX3" fmla="*/ 1475099 w 2351530"/>
                      <a:gd name="connsiteY3" fmla="*/ 352189 h 4556003"/>
                      <a:gd name="connsiteX4" fmla="*/ 1467462 w 2351530"/>
                      <a:gd name="connsiteY4" fmla="*/ 4556003 h 4556003"/>
                      <a:gd name="connsiteX5" fmla="*/ 880886 w 2351530"/>
                      <a:gd name="connsiteY5" fmla="*/ 4547464 h 4556003"/>
                      <a:gd name="connsiteX6" fmla="*/ 884068 w 2351530"/>
                      <a:gd name="connsiteY6" fmla="*/ 349342 h 4556003"/>
                      <a:gd name="connsiteX7" fmla="*/ 3818 w 2351530"/>
                      <a:gd name="connsiteY7" fmla="*/ 349342 h 4556003"/>
                      <a:gd name="connsiteX8" fmla="*/ 0 w 2351530"/>
                      <a:gd name="connsiteY8" fmla="*/ 0 h 4556003"/>
                      <a:gd name="connsiteX0" fmla="*/ 2140 w 2353670"/>
                      <a:gd name="connsiteY0" fmla="*/ 0 h 4556003"/>
                      <a:gd name="connsiteX1" fmla="*/ 2353670 w 2353670"/>
                      <a:gd name="connsiteY1" fmla="*/ 2846 h 4556003"/>
                      <a:gd name="connsiteX2" fmla="*/ 2347942 w 2353670"/>
                      <a:gd name="connsiteY2" fmla="*/ 349342 h 4556003"/>
                      <a:gd name="connsiteX3" fmla="*/ 1477239 w 2353670"/>
                      <a:gd name="connsiteY3" fmla="*/ 352189 h 4556003"/>
                      <a:gd name="connsiteX4" fmla="*/ 1469602 w 2353670"/>
                      <a:gd name="connsiteY4" fmla="*/ 4556003 h 4556003"/>
                      <a:gd name="connsiteX5" fmla="*/ 883026 w 2353670"/>
                      <a:gd name="connsiteY5" fmla="*/ 4547464 h 4556003"/>
                      <a:gd name="connsiteX6" fmla="*/ 886208 w 2353670"/>
                      <a:gd name="connsiteY6" fmla="*/ 349342 h 4556003"/>
                      <a:gd name="connsiteX7" fmla="*/ 231 w 2353670"/>
                      <a:gd name="connsiteY7" fmla="*/ 349341 h 4556003"/>
                      <a:gd name="connsiteX8" fmla="*/ 2140 w 2353670"/>
                      <a:gd name="connsiteY8" fmla="*/ 0 h 4556003"/>
                      <a:gd name="connsiteX0" fmla="*/ 2140 w 2355974"/>
                      <a:gd name="connsiteY0" fmla="*/ 0 h 4556003"/>
                      <a:gd name="connsiteX1" fmla="*/ 2353670 w 2355974"/>
                      <a:gd name="connsiteY1" fmla="*/ 2846 h 4556003"/>
                      <a:gd name="connsiteX2" fmla="*/ 2355579 w 2355974"/>
                      <a:gd name="connsiteY2" fmla="*/ 349341 h 4556003"/>
                      <a:gd name="connsiteX3" fmla="*/ 1477239 w 2355974"/>
                      <a:gd name="connsiteY3" fmla="*/ 352189 h 4556003"/>
                      <a:gd name="connsiteX4" fmla="*/ 1469602 w 2355974"/>
                      <a:gd name="connsiteY4" fmla="*/ 4556003 h 4556003"/>
                      <a:gd name="connsiteX5" fmla="*/ 883026 w 2355974"/>
                      <a:gd name="connsiteY5" fmla="*/ 4547464 h 4556003"/>
                      <a:gd name="connsiteX6" fmla="*/ 886208 w 2355974"/>
                      <a:gd name="connsiteY6" fmla="*/ 349342 h 4556003"/>
                      <a:gd name="connsiteX7" fmla="*/ 231 w 2355974"/>
                      <a:gd name="connsiteY7" fmla="*/ 349341 h 4556003"/>
                      <a:gd name="connsiteX8" fmla="*/ 2140 w 2355974"/>
                      <a:gd name="connsiteY8" fmla="*/ 0 h 4556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55974" h="4556003">
                        <a:moveTo>
                          <a:pt x="2140" y="0"/>
                        </a:moveTo>
                        <a:lnTo>
                          <a:pt x="2353670" y="2846"/>
                        </a:lnTo>
                        <a:cubicBezTo>
                          <a:pt x="2351761" y="118345"/>
                          <a:pt x="2357488" y="233842"/>
                          <a:pt x="2355579" y="349341"/>
                        </a:cubicBezTo>
                        <a:lnTo>
                          <a:pt x="1477239" y="352189"/>
                        </a:lnTo>
                        <a:cubicBezTo>
                          <a:pt x="1474693" y="1753460"/>
                          <a:pt x="1472148" y="3154732"/>
                          <a:pt x="1469602" y="4556003"/>
                        </a:cubicBezTo>
                        <a:lnTo>
                          <a:pt x="883026" y="4547464"/>
                        </a:lnTo>
                        <a:cubicBezTo>
                          <a:pt x="889814" y="3156629"/>
                          <a:pt x="879420" y="1740177"/>
                          <a:pt x="886208" y="349342"/>
                        </a:cubicBezTo>
                        <a:lnTo>
                          <a:pt x="231" y="349341"/>
                        </a:lnTo>
                        <a:cubicBezTo>
                          <a:pt x="-1042" y="232894"/>
                          <a:pt x="3413" y="116447"/>
                          <a:pt x="2140" y="0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63" name="Group 162">
                    <a:extLst>
                      <a:ext uri="{FF2B5EF4-FFF2-40B4-BE49-F238E27FC236}">
                        <a16:creationId xmlns:a16="http://schemas.microsoft.com/office/drawing/2014/main" id="{EEF6522B-F375-4DF2-A950-71732CCD15AF}"/>
                      </a:ext>
                    </a:extLst>
                  </p:cNvPr>
                  <p:cNvGrpSpPr/>
                  <p:nvPr/>
                </p:nvGrpSpPr>
                <p:grpSpPr>
                  <a:xfrm>
                    <a:off x="4585334" y="3000374"/>
                    <a:ext cx="411481" cy="504824"/>
                    <a:chOff x="4585334" y="3000374"/>
                    <a:chExt cx="411481" cy="504824"/>
                  </a:xfrm>
                </p:grpSpPr>
                <p:sp>
                  <p:nvSpPr>
                    <p:cNvPr id="177" name="Freeform: Shape 176">
                      <a:extLst>
                        <a:ext uri="{FF2B5EF4-FFF2-40B4-BE49-F238E27FC236}">
                          <a16:creationId xmlns:a16="http://schemas.microsoft.com/office/drawing/2014/main" id="{BBA2FC2F-86B6-4C42-8878-F4E7371282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5334" y="3000374"/>
                      <a:ext cx="411481" cy="504824"/>
                    </a:xfrm>
                    <a:custGeom>
                      <a:avLst/>
                      <a:gdLst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3718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480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099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411481" h="504824">
                          <a:moveTo>
                            <a:pt x="0" y="0"/>
                          </a:moveTo>
                          <a:lnTo>
                            <a:pt x="337185" y="0"/>
                          </a:lnTo>
                          <a:lnTo>
                            <a:pt x="337185" y="43815"/>
                          </a:lnTo>
                          <a:lnTo>
                            <a:pt x="337185" y="45719"/>
                          </a:lnTo>
                          <a:lnTo>
                            <a:pt x="340995" y="459105"/>
                          </a:lnTo>
                          <a:lnTo>
                            <a:pt x="411481" y="459105"/>
                          </a:lnTo>
                          <a:lnTo>
                            <a:pt x="411481" y="504824"/>
                          </a:lnTo>
                          <a:lnTo>
                            <a:pt x="291466" y="504824"/>
                          </a:lnTo>
                          <a:lnTo>
                            <a:pt x="291466" y="461010"/>
                          </a:lnTo>
                          <a:lnTo>
                            <a:pt x="291466" y="459105"/>
                          </a:lnTo>
                          <a:lnTo>
                            <a:pt x="291466" y="45719"/>
                          </a:lnTo>
                          <a:lnTo>
                            <a:pt x="22860" y="4571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78" name="Rectangle 177">
                      <a:extLst>
                        <a:ext uri="{FF2B5EF4-FFF2-40B4-BE49-F238E27FC236}">
                          <a16:creationId xmlns:a16="http://schemas.microsoft.com/office/drawing/2014/main" id="{F86EF8AE-F28A-4911-A420-A8561CA879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5855" y="3326130"/>
                      <a:ext cx="60960" cy="12573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64" name="Group 163">
                    <a:extLst>
                      <a:ext uri="{FF2B5EF4-FFF2-40B4-BE49-F238E27FC236}">
                        <a16:creationId xmlns:a16="http://schemas.microsoft.com/office/drawing/2014/main" id="{5F9EE4F8-0D63-434C-AFE2-45752D6D77ED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7212318" y="2998469"/>
                    <a:ext cx="411492" cy="504824"/>
                    <a:chOff x="4585323" y="3000374"/>
                    <a:chExt cx="411492" cy="504824"/>
                  </a:xfrm>
                </p:grpSpPr>
                <p:sp>
                  <p:nvSpPr>
                    <p:cNvPr id="175" name="Freeform: Shape 174">
                      <a:extLst>
                        <a:ext uri="{FF2B5EF4-FFF2-40B4-BE49-F238E27FC236}">
                          <a16:creationId xmlns:a16="http://schemas.microsoft.com/office/drawing/2014/main" id="{EEE3FCC7-DAC0-4496-9DA7-E3F49CD85E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5323" y="3000374"/>
                      <a:ext cx="411480" cy="504824"/>
                    </a:xfrm>
                    <a:custGeom>
                      <a:avLst/>
                      <a:gdLst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3718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480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099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411481" h="504824">
                          <a:moveTo>
                            <a:pt x="0" y="0"/>
                          </a:moveTo>
                          <a:lnTo>
                            <a:pt x="337185" y="0"/>
                          </a:lnTo>
                          <a:lnTo>
                            <a:pt x="337185" y="43815"/>
                          </a:lnTo>
                          <a:lnTo>
                            <a:pt x="337185" y="45719"/>
                          </a:lnTo>
                          <a:lnTo>
                            <a:pt x="340995" y="459105"/>
                          </a:lnTo>
                          <a:lnTo>
                            <a:pt x="411481" y="459105"/>
                          </a:lnTo>
                          <a:lnTo>
                            <a:pt x="411481" y="504824"/>
                          </a:lnTo>
                          <a:lnTo>
                            <a:pt x="291466" y="504824"/>
                          </a:lnTo>
                          <a:lnTo>
                            <a:pt x="291466" y="461010"/>
                          </a:lnTo>
                          <a:lnTo>
                            <a:pt x="291466" y="459105"/>
                          </a:lnTo>
                          <a:lnTo>
                            <a:pt x="291466" y="45719"/>
                          </a:lnTo>
                          <a:lnTo>
                            <a:pt x="22860" y="4571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76" name="Rectangle 175">
                      <a:extLst>
                        <a:ext uri="{FF2B5EF4-FFF2-40B4-BE49-F238E27FC236}">
                          <a16:creationId xmlns:a16="http://schemas.microsoft.com/office/drawing/2014/main" id="{4C2CDD91-8BC2-4B26-9E0C-D7CF420491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5855" y="3326130"/>
                      <a:ext cx="60960" cy="12573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165" name="Rectangle 164">
                    <a:extLst>
                      <a:ext uri="{FF2B5EF4-FFF2-40B4-BE49-F238E27FC236}">
                        <a16:creationId xmlns:a16="http://schemas.microsoft.com/office/drawing/2014/main" id="{1C02336D-2215-4E60-AAD4-81657F161C02}"/>
                      </a:ext>
                    </a:extLst>
                  </p:cNvPr>
                  <p:cNvSpPr/>
                  <p:nvPr/>
                </p:nvSpPr>
                <p:spPr>
                  <a:xfrm>
                    <a:off x="4000500" y="2937510"/>
                    <a:ext cx="4225290" cy="57150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66" name="Group 165">
                    <a:extLst>
                      <a:ext uri="{FF2B5EF4-FFF2-40B4-BE49-F238E27FC236}">
                        <a16:creationId xmlns:a16="http://schemas.microsoft.com/office/drawing/2014/main" id="{1E53C3AD-F79E-46BC-AB6F-D1F4F5F6000B}"/>
                      </a:ext>
                    </a:extLst>
                  </p:cNvPr>
                  <p:cNvGrpSpPr/>
                  <p:nvPr/>
                </p:nvGrpSpPr>
                <p:grpSpPr>
                  <a:xfrm>
                    <a:off x="4639310" y="2839719"/>
                    <a:ext cx="227330" cy="311151"/>
                    <a:chOff x="4639310" y="2839719"/>
                    <a:chExt cx="227330" cy="311151"/>
                  </a:xfrm>
                </p:grpSpPr>
                <p:sp>
                  <p:nvSpPr>
                    <p:cNvPr id="173" name="Rectangle 172">
                      <a:extLst>
                        <a:ext uri="{FF2B5EF4-FFF2-40B4-BE49-F238E27FC236}">
                          <a16:creationId xmlns:a16="http://schemas.microsoft.com/office/drawing/2014/main" id="{2C0F9A9B-FDB1-4D3F-A997-D72E3BA08C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20" y="2839719"/>
                      <a:ext cx="223520" cy="882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74" name="Rectangle 173">
                      <a:extLst>
                        <a:ext uri="{FF2B5EF4-FFF2-40B4-BE49-F238E27FC236}">
                          <a16:creationId xmlns:a16="http://schemas.microsoft.com/office/drawing/2014/main" id="{4F1045B0-83C2-4385-9205-60ADC7BC44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9310" y="3056889"/>
                      <a:ext cx="223520" cy="93981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67" name="Group 166">
                    <a:extLst>
                      <a:ext uri="{FF2B5EF4-FFF2-40B4-BE49-F238E27FC236}">
                        <a16:creationId xmlns:a16="http://schemas.microsoft.com/office/drawing/2014/main" id="{630FD26D-F635-478A-B39C-39E9AF641174}"/>
                      </a:ext>
                    </a:extLst>
                  </p:cNvPr>
                  <p:cNvGrpSpPr/>
                  <p:nvPr/>
                </p:nvGrpSpPr>
                <p:grpSpPr>
                  <a:xfrm>
                    <a:off x="7346315" y="2839719"/>
                    <a:ext cx="227330" cy="311151"/>
                    <a:chOff x="4639310" y="2839719"/>
                    <a:chExt cx="227330" cy="311151"/>
                  </a:xfrm>
                </p:grpSpPr>
                <p:sp>
                  <p:nvSpPr>
                    <p:cNvPr id="171" name="Rectangle 170">
                      <a:extLst>
                        <a:ext uri="{FF2B5EF4-FFF2-40B4-BE49-F238E27FC236}">
                          <a16:creationId xmlns:a16="http://schemas.microsoft.com/office/drawing/2014/main" id="{E477BE4B-9084-450D-A71A-3C6C94BEB6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20" y="2839719"/>
                      <a:ext cx="223520" cy="882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72" name="Rectangle 171">
                      <a:extLst>
                        <a:ext uri="{FF2B5EF4-FFF2-40B4-BE49-F238E27FC236}">
                          <a16:creationId xmlns:a16="http://schemas.microsoft.com/office/drawing/2014/main" id="{CEA53335-3653-4CFA-8118-749CDB9141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9310" y="3056889"/>
                      <a:ext cx="223520" cy="93981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68" name="Group 167">
                    <a:extLst>
                      <a:ext uri="{FF2B5EF4-FFF2-40B4-BE49-F238E27FC236}">
                        <a16:creationId xmlns:a16="http://schemas.microsoft.com/office/drawing/2014/main" id="{DBAB74E2-FD8F-4757-9458-ADD5B49469D8}"/>
                      </a:ext>
                    </a:extLst>
                  </p:cNvPr>
                  <p:cNvGrpSpPr/>
                  <p:nvPr/>
                </p:nvGrpSpPr>
                <p:grpSpPr>
                  <a:xfrm>
                    <a:off x="5189938" y="2868930"/>
                    <a:ext cx="1834515" cy="62865"/>
                    <a:chOff x="5189855" y="2868930"/>
                    <a:chExt cx="1834515" cy="62865"/>
                  </a:xfrm>
                </p:grpSpPr>
                <p:sp>
                  <p:nvSpPr>
                    <p:cNvPr id="169" name="Rectangle 168">
                      <a:extLst>
                        <a:ext uri="{FF2B5EF4-FFF2-40B4-BE49-F238E27FC236}">
                          <a16:creationId xmlns:a16="http://schemas.microsoft.com/office/drawing/2014/main" id="{A6AD6691-FD8E-4081-AF7F-96CB43BBD4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89855" y="2868930"/>
                      <a:ext cx="97155" cy="628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70" name="Rectangle 169">
                      <a:extLst>
                        <a:ext uri="{FF2B5EF4-FFF2-40B4-BE49-F238E27FC236}">
                          <a16:creationId xmlns:a16="http://schemas.microsoft.com/office/drawing/2014/main" id="{55EA09EE-3FA1-4E6F-87DC-4EBCBF6A73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27215" y="2868930"/>
                      <a:ext cx="97155" cy="628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90D1816D-55BC-4906-81DF-38856BDEB492}"/>
                  </a:ext>
                </a:extLst>
              </p:cNvPr>
              <p:cNvGrpSpPr/>
              <p:nvPr/>
            </p:nvGrpSpPr>
            <p:grpSpPr>
              <a:xfrm>
                <a:off x="3060680" y="672784"/>
                <a:ext cx="6125864" cy="6078629"/>
                <a:chOff x="3060680" y="672784"/>
                <a:chExt cx="6125864" cy="6078629"/>
              </a:xfrm>
            </p:grpSpPr>
            <p:grpSp>
              <p:nvGrpSpPr>
                <p:cNvPr id="110" name="Group 109">
                  <a:extLst>
                    <a:ext uri="{FF2B5EF4-FFF2-40B4-BE49-F238E27FC236}">
                      <a16:creationId xmlns:a16="http://schemas.microsoft.com/office/drawing/2014/main" id="{EA8BD2EF-1D6C-4436-8615-9819B1B63572}"/>
                    </a:ext>
                  </a:extLst>
                </p:cNvPr>
                <p:cNvGrpSpPr/>
                <p:nvPr/>
              </p:nvGrpSpPr>
              <p:grpSpPr>
                <a:xfrm rot="10800000">
                  <a:off x="3060680" y="5852573"/>
                  <a:ext cx="955040" cy="898840"/>
                  <a:chOff x="8231504" y="672709"/>
                  <a:chExt cx="955040" cy="898840"/>
                </a:xfrm>
              </p:grpSpPr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id="{698AA99C-4C3D-4566-9EBA-ABEAD0384A68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09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" name="Oval 150">
                    <a:extLst>
                      <a:ext uri="{FF2B5EF4-FFF2-40B4-BE49-F238E27FC236}">
                        <a16:creationId xmlns:a16="http://schemas.microsoft.com/office/drawing/2014/main" id="{C8A7E21B-DD47-45DD-A128-17E873070D5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" name="Oval 151">
                    <a:extLst>
                      <a:ext uri="{FF2B5EF4-FFF2-40B4-BE49-F238E27FC236}">
                        <a16:creationId xmlns:a16="http://schemas.microsoft.com/office/drawing/2014/main" id="{A20963CD-3E0B-42EE-A75F-A0C0218AC36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" name="Oval 152">
                    <a:extLst>
                      <a:ext uri="{FF2B5EF4-FFF2-40B4-BE49-F238E27FC236}">
                        <a16:creationId xmlns:a16="http://schemas.microsoft.com/office/drawing/2014/main" id="{0B975C0F-D04A-4BAC-A1A5-233AF42018F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" name="Oval 153">
                    <a:extLst>
                      <a:ext uri="{FF2B5EF4-FFF2-40B4-BE49-F238E27FC236}">
                        <a16:creationId xmlns:a16="http://schemas.microsoft.com/office/drawing/2014/main" id="{141F6A90-EAC2-469F-9BB0-A48A08732E2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" name="Oval 154">
                    <a:extLst>
                      <a:ext uri="{FF2B5EF4-FFF2-40B4-BE49-F238E27FC236}">
                        <a16:creationId xmlns:a16="http://schemas.microsoft.com/office/drawing/2014/main" id="{E08F481B-7618-4EA9-BF6C-0017741F255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" name="Oval 155">
                    <a:extLst>
                      <a:ext uri="{FF2B5EF4-FFF2-40B4-BE49-F238E27FC236}">
                        <a16:creationId xmlns:a16="http://schemas.microsoft.com/office/drawing/2014/main" id="{3102924A-1F5A-4487-A197-A2341B1020F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" name="Oval 156">
                    <a:extLst>
                      <a:ext uri="{FF2B5EF4-FFF2-40B4-BE49-F238E27FC236}">
                        <a16:creationId xmlns:a16="http://schemas.microsoft.com/office/drawing/2014/main" id="{51F21971-399A-4B22-BD93-DC50B2D9344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C381B17A-CD49-4B55-857D-8E2D49831275}"/>
                    </a:ext>
                  </a:extLst>
                </p:cNvPr>
                <p:cNvSpPr/>
                <p:nvPr/>
              </p:nvSpPr>
              <p:spPr>
                <a:xfrm>
                  <a:off x="4013894" y="672784"/>
                  <a:ext cx="4217613" cy="2286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17" name="Group 116">
                  <a:extLst>
                    <a:ext uri="{FF2B5EF4-FFF2-40B4-BE49-F238E27FC236}">
                      <a16:creationId xmlns:a16="http://schemas.microsoft.com/office/drawing/2014/main" id="{6C1C5434-DF39-4DE1-9B79-2E4FAB82D4BE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 rot="10800000" flipH="1">
                  <a:off x="8234060" y="5855301"/>
                  <a:ext cx="950976" cy="896112"/>
                  <a:chOff x="8231504" y="671742"/>
                  <a:chExt cx="955040" cy="898840"/>
                </a:xfrm>
              </p:grpSpPr>
              <p:sp>
                <p:nvSpPr>
                  <p:cNvPr id="142" name="Freeform: Shape 141">
                    <a:extLst>
                      <a:ext uri="{FF2B5EF4-FFF2-40B4-BE49-F238E27FC236}">
                        <a16:creationId xmlns:a16="http://schemas.microsoft.com/office/drawing/2014/main" id="{240086BC-2953-42D4-B2A6-32DA7BF177B0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1742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" name="Oval 142">
                    <a:extLst>
                      <a:ext uri="{FF2B5EF4-FFF2-40B4-BE49-F238E27FC236}">
                        <a16:creationId xmlns:a16="http://schemas.microsoft.com/office/drawing/2014/main" id="{6392A30F-A40E-40E1-8662-36EE1E9B806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" name="Oval 143">
                    <a:extLst>
                      <a:ext uri="{FF2B5EF4-FFF2-40B4-BE49-F238E27FC236}">
                        <a16:creationId xmlns:a16="http://schemas.microsoft.com/office/drawing/2014/main" id="{ED55C231-A4D5-4997-93BF-A14EFDB6352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" name="Oval 144">
                    <a:extLst>
                      <a:ext uri="{FF2B5EF4-FFF2-40B4-BE49-F238E27FC236}">
                        <a16:creationId xmlns:a16="http://schemas.microsoft.com/office/drawing/2014/main" id="{A06107D1-C55E-427E-89FE-8355E332CB1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" name="Oval 145">
                    <a:extLst>
                      <a:ext uri="{FF2B5EF4-FFF2-40B4-BE49-F238E27FC236}">
                        <a16:creationId xmlns:a16="http://schemas.microsoft.com/office/drawing/2014/main" id="{DF55C520-6B0C-4547-AA61-43DD1A98C9B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" name="Oval 146">
                    <a:extLst>
                      <a:ext uri="{FF2B5EF4-FFF2-40B4-BE49-F238E27FC236}">
                        <a16:creationId xmlns:a16="http://schemas.microsoft.com/office/drawing/2014/main" id="{5E2A9DB3-6728-4257-AE49-4B3C6537A14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" name="Oval 147">
                    <a:extLst>
                      <a:ext uri="{FF2B5EF4-FFF2-40B4-BE49-F238E27FC236}">
                        <a16:creationId xmlns:a16="http://schemas.microsoft.com/office/drawing/2014/main" id="{7E84E013-53C2-400F-BD15-024A8B5F194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" name="Oval 148">
                    <a:extLst>
                      <a:ext uri="{FF2B5EF4-FFF2-40B4-BE49-F238E27FC236}">
                        <a16:creationId xmlns:a16="http://schemas.microsoft.com/office/drawing/2014/main" id="{49A08F85-9115-49CB-8510-6DF741428EB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E11F8388-A52D-42C1-A29A-2AE031903ACE}"/>
                    </a:ext>
                  </a:extLst>
                </p:cNvPr>
                <p:cNvGrpSpPr/>
                <p:nvPr/>
              </p:nvGrpSpPr>
              <p:grpSpPr>
                <a:xfrm>
                  <a:off x="8231504" y="672784"/>
                  <a:ext cx="955040" cy="898840"/>
                  <a:chOff x="8231504" y="672784"/>
                  <a:chExt cx="955040" cy="898840"/>
                </a:xfrm>
              </p:grpSpPr>
              <p:sp>
                <p:nvSpPr>
                  <p:cNvPr id="134" name="Freeform: Shape 133">
                    <a:extLst>
                      <a:ext uri="{FF2B5EF4-FFF2-40B4-BE49-F238E27FC236}">
                        <a16:creationId xmlns:a16="http://schemas.microsoft.com/office/drawing/2014/main" id="{E5849DA2-35B8-4F67-9815-BCE6CF5C68F3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84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" name="Oval 134">
                    <a:extLst>
                      <a:ext uri="{FF2B5EF4-FFF2-40B4-BE49-F238E27FC236}">
                        <a16:creationId xmlns:a16="http://schemas.microsoft.com/office/drawing/2014/main" id="{541DAE79-5113-45F7-B655-0497FA65F76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" name="Oval 135">
                    <a:extLst>
                      <a:ext uri="{FF2B5EF4-FFF2-40B4-BE49-F238E27FC236}">
                        <a16:creationId xmlns:a16="http://schemas.microsoft.com/office/drawing/2014/main" id="{A0117E28-B099-4F70-8A13-D3F87C94BF1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" name="Oval 136">
                    <a:extLst>
                      <a:ext uri="{FF2B5EF4-FFF2-40B4-BE49-F238E27FC236}">
                        <a16:creationId xmlns:a16="http://schemas.microsoft.com/office/drawing/2014/main" id="{B2ADC021-76F5-4D5B-BACD-E220697DB89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" name="Oval 137">
                    <a:extLst>
                      <a:ext uri="{FF2B5EF4-FFF2-40B4-BE49-F238E27FC236}">
                        <a16:creationId xmlns:a16="http://schemas.microsoft.com/office/drawing/2014/main" id="{75F6698E-CA3B-4F71-A6EB-0A83CAB467C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" name="Oval 138">
                    <a:extLst>
                      <a:ext uri="{FF2B5EF4-FFF2-40B4-BE49-F238E27FC236}">
                        <a16:creationId xmlns:a16="http://schemas.microsoft.com/office/drawing/2014/main" id="{317302E0-122D-4BCC-878C-A1941089889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0" name="Oval 139">
                    <a:extLst>
                      <a:ext uri="{FF2B5EF4-FFF2-40B4-BE49-F238E27FC236}">
                        <a16:creationId xmlns:a16="http://schemas.microsoft.com/office/drawing/2014/main" id="{8E53EBC0-6D68-4364-A825-3E900356D38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" name="Oval 140">
                    <a:extLst>
                      <a:ext uri="{FF2B5EF4-FFF2-40B4-BE49-F238E27FC236}">
                        <a16:creationId xmlns:a16="http://schemas.microsoft.com/office/drawing/2014/main" id="{64D0AE63-BBB4-43A9-9F93-D4794E10D48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19" name="Group 118">
                  <a:extLst>
                    <a:ext uri="{FF2B5EF4-FFF2-40B4-BE49-F238E27FC236}">
                      <a16:creationId xmlns:a16="http://schemas.microsoft.com/office/drawing/2014/main" id="{314B93F8-936C-471B-A922-275AE04B095C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 flipH="1">
                  <a:off x="3062169" y="672784"/>
                  <a:ext cx="950976" cy="896112"/>
                  <a:chOff x="8231504" y="672784"/>
                  <a:chExt cx="955040" cy="898840"/>
                </a:xfrm>
              </p:grpSpPr>
              <p:sp>
                <p:nvSpPr>
                  <p:cNvPr id="126" name="Freeform: Shape 125">
                    <a:extLst>
                      <a:ext uri="{FF2B5EF4-FFF2-40B4-BE49-F238E27FC236}">
                        <a16:creationId xmlns:a16="http://schemas.microsoft.com/office/drawing/2014/main" id="{92BFAA1E-262A-4A31-8EA3-193A992E595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84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" name="Oval 126">
                    <a:extLst>
                      <a:ext uri="{FF2B5EF4-FFF2-40B4-BE49-F238E27FC236}">
                        <a16:creationId xmlns:a16="http://schemas.microsoft.com/office/drawing/2014/main" id="{6573B688-A4D4-40EA-B55E-B681905A6C3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" name="Oval 127">
                    <a:extLst>
                      <a:ext uri="{FF2B5EF4-FFF2-40B4-BE49-F238E27FC236}">
                        <a16:creationId xmlns:a16="http://schemas.microsoft.com/office/drawing/2014/main" id="{95632CDB-D5CE-472C-A8E3-0FEA6B499FB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" name="Oval 128">
                    <a:extLst>
                      <a:ext uri="{FF2B5EF4-FFF2-40B4-BE49-F238E27FC236}">
                        <a16:creationId xmlns:a16="http://schemas.microsoft.com/office/drawing/2014/main" id="{033D2DDE-6049-40B2-BDF9-12C5F838A1B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" name="Oval 129">
                    <a:extLst>
                      <a:ext uri="{FF2B5EF4-FFF2-40B4-BE49-F238E27FC236}">
                        <a16:creationId xmlns:a16="http://schemas.microsoft.com/office/drawing/2014/main" id="{680CE93F-D0E5-45DE-B6B0-AD8BFEF7C2F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" name="Oval 130">
                    <a:extLst>
                      <a:ext uri="{FF2B5EF4-FFF2-40B4-BE49-F238E27FC236}">
                        <a16:creationId xmlns:a16="http://schemas.microsoft.com/office/drawing/2014/main" id="{EC481B6C-8B0B-42E5-BCC8-F2BA7D56EF8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" name="Oval 131">
                    <a:extLst>
                      <a:ext uri="{FF2B5EF4-FFF2-40B4-BE49-F238E27FC236}">
                        <a16:creationId xmlns:a16="http://schemas.microsoft.com/office/drawing/2014/main" id="{AA9894BC-5CB0-4B45-AB06-535AF479ACF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" name="Oval 132">
                    <a:extLst>
                      <a:ext uri="{FF2B5EF4-FFF2-40B4-BE49-F238E27FC236}">
                        <a16:creationId xmlns:a16="http://schemas.microsoft.com/office/drawing/2014/main" id="{2452CC91-507A-486D-9E16-D7C12F93593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CAF3C17C-015B-4553-BDC8-D3C7B470DE0F}"/>
                    </a:ext>
                  </a:extLst>
                </p:cNvPr>
                <p:cNvSpPr/>
                <p:nvPr/>
              </p:nvSpPr>
              <p:spPr>
                <a:xfrm>
                  <a:off x="4017645" y="6522813"/>
                  <a:ext cx="4217670" cy="2286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608E982D-140E-4935-9753-664253D91DB9}"/>
                    </a:ext>
                  </a:extLst>
                </p:cNvPr>
                <p:cNvSpPr/>
                <p:nvPr/>
              </p:nvSpPr>
              <p:spPr>
                <a:xfrm rot="5400000">
                  <a:off x="1065212" y="3568383"/>
                  <a:ext cx="4280536" cy="28702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8852C159-E33B-4B5C-8870-9A3FE03BC876}"/>
                    </a:ext>
                  </a:extLst>
                </p:cNvPr>
                <p:cNvSpPr/>
                <p:nvPr/>
              </p:nvSpPr>
              <p:spPr>
                <a:xfrm rot="5400000">
                  <a:off x="6899168" y="3569091"/>
                  <a:ext cx="4286738" cy="28702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pic>
        <p:nvPicPr>
          <p:cNvPr id="203" name="Picture 202" descr="A picture containing toy, skiing&#10;&#10;Description automatically generated">
            <a:extLst>
              <a:ext uri="{FF2B5EF4-FFF2-40B4-BE49-F238E27FC236}">
                <a16:creationId xmlns:a16="http://schemas.microsoft.com/office/drawing/2014/main" id="{FB91BD8D-F89F-4B71-AA19-1F1E154E9F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0935" r="26108" b="2032"/>
          <a:stretch/>
        </p:blipFill>
        <p:spPr>
          <a:xfrm>
            <a:off x="7678692" y="1226916"/>
            <a:ext cx="4257799" cy="4114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sp>
        <p:nvSpPr>
          <p:cNvPr id="205" name="Content Placeholder 6">
            <a:extLst>
              <a:ext uri="{FF2B5EF4-FFF2-40B4-BE49-F238E27FC236}">
                <a16:creationId xmlns:a16="http://schemas.microsoft.com/office/drawing/2014/main" id="{2B9ACEBD-B988-4B59-A547-832BAF5FDD37}"/>
              </a:ext>
            </a:extLst>
          </p:cNvPr>
          <p:cNvSpPr txBox="1">
            <a:spLocks/>
          </p:cNvSpPr>
          <p:nvPr/>
        </p:nvSpPr>
        <p:spPr>
          <a:xfrm>
            <a:off x="4701697" y="3000614"/>
            <a:ext cx="2607171" cy="750292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28575"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What </a:t>
            </a:r>
            <a:r>
              <a:rPr lang="en-US" sz="2400" dirty="0">
                <a:solidFill>
                  <a:sysClr val="windowText" lastClr="000000"/>
                </a:solidFill>
              </a:rPr>
              <a:t>About Powder Containment?</a:t>
            </a:r>
            <a:endParaRPr kumimoji="0" lang="en-US" sz="2400" i="0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206" name="Content Placeholder 3">
            <a:extLst>
              <a:ext uri="{FF2B5EF4-FFF2-40B4-BE49-F238E27FC236}">
                <a16:creationId xmlns:a16="http://schemas.microsoft.com/office/drawing/2014/main" id="{7FAE95A9-DF22-4277-B84E-B858BB49D73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Noah Tipton</a:t>
            </a:r>
          </a:p>
        </p:txBody>
      </p:sp>
    </p:spTree>
    <p:extLst>
      <p:ext uri="{BB962C8B-B14F-4D97-AF65-F5344CB8AC3E}">
        <p14:creationId xmlns:p14="http://schemas.microsoft.com/office/powerpoint/2010/main" val="41266076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2AAF2538-168B-457A-8C48-963FD2E76570}"/>
              </a:ext>
            </a:extLst>
          </p:cNvPr>
          <p:cNvSpPr txBox="1">
            <a:spLocks/>
          </p:cNvSpPr>
          <p:nvPr/>
        </p:nvSpPr>
        <p:spPr>
          <a:xfrm>
            <a:off x="784571" y="209039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Chosen Barrier and Operation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FFB08BCF-30A1-4246-9658-95EB0CE41EF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Kevin Richter</a:t>
            </a:r>
          </a:p>
        </p:txBody>
      </p:sp>
      <p:sp>
        <p:nvSpPr>
          <p:cNvPr id="30" name="Content Placeholder 6">
            <a:extLst>
              <a:ext uri="{FF2B5EF4-FFF2-40B4-BE49-F238E27FC236}">
                <a16:creationId xmlns:a16="http://schemas.microsoft.com/office/drawing/2014/main" id="{637E5D63-1519-4644-899D-0EFF0597E5FB}"/>
              </a:ext>
            </a:extLst>
          </p:cNvPr>
          <p:cNvSpPr txBox="1">
            <a:spLocks/>
          </p:cNvSpPr>
          <p:nvPr/>
        </p:nvSpPr>
        <p:spPr>
          <a:xfrm>
            <a:off x="12840034" y="1780394"/>
            <a:ext cx="3291840" cy="2696901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28575"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BADBOY Blaster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Clamshell Design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Fits </a:t>
            </a:r>
            <a:r>
              <a:rPr lang="en-US" sz="2400" dirty="0">
                <a:solidFill>
                  <a:sysClr val="windowText" lastClr="000000"/>
                </a:solidFill>
              </a:rPr>
              <a:t>D</a:t>
            </a: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esign Well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Industrial Quality</a:t>
            </a:r>
            <a:endParaRPr kumimoji="0" lang="en-US" sz="2400" i="0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51E8A472-56AE-497D-8495-A68F68C34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3674" y="287254"/>
            <a:ext cx="3273550" cy="4937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C64705ED-E11C-4B7B-ADBA-D8C3E87E1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5849" y="298829"/>
            <a:ext cx="3455290" cy="4937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09638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20" name="Title 4">
            <a:extLst>
              <a:ext uri="{FF2B5EF4-FFF2-40B4-BE49-F238E27FC236}">
                <a16:creationId xmlns:a16="http://schemas.microsoft.com/office/drawing/2014/main" id="{E70AB17E-1C6C-4A32-94E8-A2BC842AEC4A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Chosen Barrier</a:t>
            </a:r>
          </a:p>
        </p:txBody>
      </p:sp>
      <p:sp>
        <p:nvSpPr>
          <p:cNvPr id="112" name="Content Placeholder 6">
            <a:extLst>
              <a:ext uri="{FF2B5EF4-FFF2-40B4-BE49-F238E27FC236}">
                <a16:creationId xmlns:a16="http://schemas.microsoft.com/office/drawing/2014/main" id="{562A27AC-96EB-41A9-83A0-4E7066A94955}"/>
              </a:ext>
            </a:extLst>
          </p:cNvPr>
          <p:cNvSpPr txBox="1">
            <a:spLocks/>
          </p:cNvSpPr>
          <p:nvPr/>
        </p:nvSpPr>
        <p:spPr>
          <a:xfrm>
            <a:off x="800434" y="1871834"/>
            <a:ext cx="3291840" cy="2696901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28575"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BADBOY Blaster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Clamshell Design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Fits </a:t>
            </a:r>
            <a:r>
              <a:rPr lang="en-US" sz="2400" dirty="0">
                <a:solidFill>
                  <a:sysClr val="windowText" lastClr="000000"/>
                </a:solidFill>
              </a:rPr>
              <a:t>D</a:t>
            </a: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esign Well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Industrial Quality</a:t>
            </a:r>
            <a:endParaRPr kumimoji="0" lang="en-US" sz="2400" i="0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pic>
        <p:nvPicPr>
          <p:cNvPr id="114" name="Picture 2">
            <a:extLst>
              <a:ext uri="{FF2B5EF4-FFF2-40B4-BE49-F238E27FC236}">
                <a16:creationId xmlns:a16="http://schemas.microsoft.com/office/drawing/2014/main" id="{E333C46D-7714-4D72-B30F-FE27E0451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4074" y="378694"/>
            <a:ext cx="3273550" cy="4937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115" name="Picture 4">
            <a:extLst>
              <a:ext uri="{FF2B5EF4-FFF2-40B4-BE49-F238E27FC236}">
                <a16:creationId xmlns:a16="http://schemas.microsoft.com/office/drawing/2014/main" id="{B552EED8-70A6-4843-9DE1-3FF162761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6249" y="390269"/>
            <a:ext cx="3455290" cy="4937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11DACAB-72E9-47EC-B01F-286E3A038B3A}"/>
              </a:ext>
            </a:extLst>
          </p:cNvPr>
          <p:cNvGrpSpPr/>
          <p:nvPr/>
        </p:nvGrpSpPr>
        <p:grpSpPr>
          <a:xfrm>
            <a:off x="12616116" y="422857"/>
            <a:ext cx="4377834" cy="4937760"/>
            <a:chOff x="12616116" y="422857"/>
            <a:chExt cx="4377834" cy="4937760"/>
          </a:xfrm>
        </p:grpSpPr>
        <p:pic>
          <p:nvPicPr>
            <p:cNvPr id="103" name="Picture 2">
              <a:extLst>
                <a:ext uri="{FF2B5EF4-FFF2-40B4-BE49-F238E27FC236}">
                  <a16:creationId xmlns:a16="http://schemas.microsoft.com/office/drawing/2014/main" id="{769FC8B9-EFEF-4F69-884E-0454AC87E1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616116" y="422857"/>
              <a:ext cx="4377834" cy="493776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ysClr val="windowText" lastClr="000000"/>
              </a:solidFill>
            </a:ln>
            <a:effectLst/>
          </p:spPr>
        </p:pic>
        <p:sp>
          <p:nvSpPr>
            <p:cNvPr id="104" name="Content Placeholder 6">
              <a:extLst>
                <a:ext uri="{FF2B5EF4-FFF2-40B4-BE49-F238E27FC236}">
                  <a16:creationId xmlns:a16="http://schemas.microsoft.com/office/drawing/2014/main" id="{14793B9D-EF75-4057-846A-8E4EC22C68DC}"/>
                </a:ext>
              </a:extLst>
            </p:cNvPr>
            <p:cNvSpPr txBox="1">
              <a:spLocks/>
            </p:cNvSpPr>
            <p:nvPr/>
          </p:nvSpPr>
          <p:spPr>
            <a:xfrm>
              <a:off x="13261611" y="4490977"/>
              <a:ext cx="3086844" cy="83475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en-US" sz="2400" dirty="0">
                  <a:solidFill>
                    <a:sysClr val="windowText" lastClr="000000"/>
                  </a:solidFill>
                </a:rPr>
                <a:t>AFRL is Familiar with BADBOY’s Quality</a:t>
              </a:r>
              <a:endPara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  <p:sp>
        <p:nvSpPr>
          <p:cNvPr id="108" name="Content Placeholder 3">
            <a:extLst>
              <a:ext uri="{FF2B5EF4-FFF2-40B4-BE49-F238E27FC236}">
                <a16:creationId xmlns:a16="http://schemas.microsoft.com/office/drawing/2014/main" id="{8E3E9C5E-9196-4768-93A1-AFC4CBD79D8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Kevin Richter</a:t>
            </a:r>
          </a:p>
        </p:txBody>
      </p:sp>
    </p:spTree>
    <p:extLst>
      <p:ext uri="{BB962C8B-B14F-4D97-AF65-F5344CB8AC3E}">
        <p14:creationId xmlns:p14="http://schemas.microsoft.com/office/powerpoint/2010/main" val="14366296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20" name="Title 4">
            <a:extLst>
              <a:ext uri="{FF2B5EF4-FFF2-40B4-BE49-F238E27FC236}">
                <a16:creationId xmlns:a16="http://schemas.microsoft.com/office/drawing/2014/main" id="{E70AB17E-1C6C-4A32-94E8-A2BC842AEC4A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Chosen Barrier</a:t>
            </a:r>
          </a:p>
        </p:txBody>
      </p:sp>
      <p:sp>
        <p:nvSpPr>
          <p:cNvPr id="112" name="Content Placeholder 6">
            <a:extLst>
              <a:ext uri="{FF2B5EF4-FFF2-40B4-BE49-F238E27FC236}">
                <a16:creationId xmlns:a16="http://schemas.microsoft.com/office/drawing/2014/main" id="{562A27AC-96EB-41A9-83A0-4E7066A94955}"/>
              </a:ext>
            </a:extLst>
          </p:cNvPr>
          <p:cNvSpPr txBox="1">
            <a:spLocks/>
          </p:cNvSpPr>
          <p:nvPr/>
        </p:nvSpPr>
        <p:spPr>
          <a:xfrm>
            <a:off x="-3560550" y="1871834"/>
            <a:ext cx="3291840" cy="2696901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28575"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BADBOY Blaster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Clamshell Design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Fits </a:t>
            </a:r>
            <a:r>
              <a:rPr lang="en-US" sz="2400" dirty="0">
                <a:solidFill>
                  <a:sysClr val="windowText" lastClr="000000"/>
                </a:solidFill>
              </a:rPr>
              <a:t>D</a:t>
            </a: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esign Well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Industrial Quality</a:t>
            </a:r>
            <a:endParaRPr kumimoji="0" lang="en-US" sz="2400" i="0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pic>
        <p:nvPicPr>
          <p:cNvPr id="114" name="Picture 2">
            <a:extLst>
              <a:ext uri="{FF2B5EF4-FFF2-40B4-BE49-F238E27FC236}">
                <a16:creationId xmlns:a16="http://schemas.microsoft.com/office/drawing/2014/main" id="{E333C46D-7714-4D72-B30F-FE27E0451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327" y="1215340"/>
            <a:ext cx="2903050" cy="43789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115" name="Picture 4">
            <a:extLst>
              <a:ext uri="{FF2B5EF4-FFF2-40B4-BE49-F238E27FC236}">
                <a16:creationId xmlns:a16="http://schemas.microsoft.com/office/drawing/2014/main" id="{B552EED8-70A6-4843-9DE1-3FF162761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6542" y="1226915"/>
            <a:ext cx="3064221" cy="43789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grpSp>
        <p:nvGrpSpPr>
          <p:cNvPr id="107" name="Group 106">
            <a:extLst>
              <a:ext uri="{FF2B5EF4-FFF2-40B4-BE49-F238E27FC236}">
                <a16:creationId xmlns:a16="http://schemas.microsoft.com/office/drawing/2014/main" id="{57E73A54-B32D-47DD-BEDD-276B1BED6990}"/>
              </a:ext>
            </a:extLst>
          </p:cNvPr>
          <p:cNvGrpSpPr/>
          <p:nvPr/>
        </p:nvGrpSpPr>
        <p:grpSpPr>
          <a:xfrm>
            <a:off x="7152865" y="341834"/>
            <a:ext cx="4377834" cy="4937760"/>
            <a:chOff x="12616116" y="422857"/>
            <a:chExt cx="4377834" cy="4937760"/>
          </a:xfrm>
        </p:grpSpPr>
        <p:pic>
          <p:nvPicPr>
            <p:cNvPr id="108" name="Picture 2">
              <a:extLst>
                <a:ext uri="{FF2B5EF4-FFF2-40B4-BE49-F238E27FC236}">
                  <a16:creationId xmlns:a16="http://schemas.microsoft.com/office/drawing/2014/main" id="{96AA3CB0-8989-46A5-941A-28FE6A9E0C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616116" y="422857"/>
              <a:ext cx="4377834" cy="493776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ysClr val="windowText" lastClr="000000"/>
              </a:solidFill>
            </a:ln>
            <a:effectLst/>
          </p:spPr>
        </p:pic>
        <p:sp>
          <p:nvSpPr>
            <p:cNvPr id="109" name="Content Placeholder 6">
              <a:extLst>
                <a:ext uri="{FF2B5EF4-FFF2-40B4-BE49-F238E27FC236}">
                  <a16:creationId xmlns:a16="http://schemas.microsoft.com/office/drawing/2014/main" id="{4BC48931-0780-4AC8-BE68-6158CDC250A5}"/>
                </a:ext>
              </a:extLst>
            </p:cNvPr>
            <p:cNvSpPr txBox="1">
              <a:spLocks/>
            </p:cNvSpPr>
            <p:nvPr/>
          </p:nvSpPr>
          <p:spPr>
            <a:xfrm>
              <a:off x="13261611" y="4490977"/>
              <a:ext cx="3086844" cy="83475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en-US" sz="2400" dirty="0">
                  <a:solidFill>
                    <a:sysClr val="windowText" lastClr="000000"/>
                  </a:solidFill>
                </a:rPr>
                <a:t>AFRL is Familiar with BADBOY’s Quality</a:t>
              </a:r>
              <a:endPara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7E4B54C5-9CD8-4029-B681-B04D717F869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Kevin Richter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19D4DC7-D11E-4BB4-B854-11200EC19A65}"/>
              </a:ext>
            </a:extLst>
          </p:cNvPr>
          <p:cNvGrpSpPr/>
          <p:nvPr/>
        </p:nvGrpSpPr>
        <p:grpSpPr>
          <a:xfrm>
            <a:off x="13531607" y="2206750"/>
            <a:ext cx="3533384" cy="1560426"/>
            <a:chOff x="7588007" y="1901950"/>
            <a:chExt cx="3533384" cy="1560426"/>
          </a:xfrm>
        </p:grpSpPr>
        <p:sp>
          <p:nvSpPr>
            <p:cNvPr id="16" name="Content Placeholder 6">
              <a:extLst>
                <a:ext uri="{FF2B5EF4-FFF2-40B4-BE49-F238E27FC236}">
                  <a16:creationId xmlns:a16="http://schemas.microsoft.com/office/drawing/2014/main" id="{5A5EBD53-A102-4C2E-8BFC-58D602C3BC83}"/>
                </a:ext>
              </a:extLst>
            </p:cNvPr>
            <p:cNvSpPr txBox="1">
              <a:spLocks/>
            </p:cNvSpPr>
            <p:nvPr/>
          </p:nvSpPr>
          <p:spPr>
            <a:xfrm>
              <a:off x="7588007" y="1901950"/>
              <a:ext cx="3533384" cy="1560426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buNone/>
                <a:defRPr/>
              </a:pPr>
              <a:r>
                <a:rPr lang="en-US" sz="2400" b="1" dirty="0">
                  <a:solidFill>
                    <a:sysClr val="windowText" lastClr="000000"/>
                  </a:solidFill>
                  <a:latin typeface="Helvetica Neue" panose="02000503000000020004"/>
                </a:rPr>
                <a:t>Target Check </a:t>
              </a:r>
            </a:p>
            <a:p>
              <a:pPr marL="0" lvl="0" indent="0" algn="ctr">
                <a:buNone/>
                <a:defRPr/>
              </a:pPr>
              <a:r>
                <a:rPr lang="en-US" sz="2400" dirty="0">
                  <a:latin typeface="Helvetica Neue" panose="02000503000000020004"/>
                  <a:cs typeface="Arial" panose="020B0604020202020204" pitchFamily="34" charset="0"/>
                </a:rPr>
                <a:t>Pass Bioenvironmental Engineering Flight (BEF) air test.</a:t>
              </a:r>
            </a:p>
          </p:txBody>
        </p:sp>
        <p:pic>
          <p:nvPicPr>
            <p:cNvPr id="17" name="Graphic 16" descr="Checkmark">
              <a:extLst>
                <a:ext uri="{FF2B5EF4-FFF2-40B4-BE49-F238E27FC236}">
                  <a16:creationId xmlns:a16="http://schemas.microsoft.com/office/drawing/2014/main" id="{364B148B-F2FE-454A-8F8A-E21DBCF35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546861" y="2941319"/>
              <a:ext cx="491197" cy="491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25368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20" name="Title 4">
            <a:extLst>
              <a:ext uri="{FF2B5EF4-FFF2-40B4-BE49-F238E27FC236}">
                <a16:creationId xmlns:a16="http://schemas.microsoft.com/office/drawing/2014/main" id="{E70AB17E-1C6C-4A32-94E8-A2BC842AEC4A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Chosen Barrier</a:t>
            </a:r>
          </a:p>
        </p:txBody>
      </p:sp>
      <p:pic>
        <p:nvPicPr>
          <p:cNvPr id="114" name="Picture 2">
            <a:extLst>
              <a:ext uri="{FF2B5EF4-FFF2-40B4-BE49-F238E27FC236}">
                <a16:creationId xmlns:a16="http://schemas.microsoft.com/office/drawing/2014/main" id="{E333C46D-7714-4D72-B30F-FE27E0451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327" y="1215340"/>
            <a:ext cx="2903050" cy="43789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115" name="Picture 4">
            <a:extLst>
              <a:ext uri="{FF2B5EF4-FFF2-40B4-BE49-F238E27FC236}">
                <a16:creationId xmlns:a16="http://schemas.microsoft.com/office/drawing/2014/main" id="{B552EED8-70A6-4843-9DE1-3FF162761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6542" y="1226915"/>
            <a:ext cx="3064221" cy="43789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grpSp>
        <p:nvGrpSpPr>
          <p:cNvPr id="107" name="Group 106">
            <a:extLst>
              <a:ext uri="{FF2B5EF4-FFF2-40B4-BE49-F238E27FC236}">
                <a16:creationId xmlns:a16="http://schemas.microsoft.com/office/drawing/2014/main" id="{57E73A54-B32D-47DD-BEDD-276B1BED6990}"/>
              </a:ext>
            </a:extLst>
          </p:cNvPr>
          <p:cNvGrpSpPr/>
          <p:nvPr/>
        </p:nvGrpSpPr>
        <p:grpSpPr>
          <a:xfrm>
            <a:off x="7152865" y="341834"/>
            <a:ext cx="4377834" cy="4937760"/>
            <a:chOff x="12616116" y="422857"/>
            <a:chExt cx="4377834" cy="4937760"/>
          </a:xfrm>
        </p:grpSpPr>
        <p:pic>
          <p:nvPicPr>
            <p:cNvPr id="108" name="Picture 2">
              <a:extLst>
                <a:ext uri="{FF2B5EF4-FFF2-40B4-BE49-F238E27FC236}">
                  <a16:creationId xmlns:a16="http://schemas.microsoft.com/office/drawing/2014/main" id="{96AA3CB0-8989-46A5-941A-28FE6A9E0C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616116" y="422857"/>
              <a:ext cx="4377834" cy="493776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ysClr val="windowText" lastClr="000000"/>
              </a:solidFill>
            </a:ln>
            <a:effectLst/>
          </p:spPr>
        </p:pic>
        <p:sp>
          <p:nvSpPr>
            <p:cNvPr id="109" name="Content Placeholder 6">
              <a:extLst>
                <a:ext uri="{FF2B5EF4-FFF2-40B4-BE49-F238E27FC236}">
                  <a16:creationId xmlns:a16="http://schemas.microsoft.com/office/drawing/2014/main" id="{4BC48931-0780-4AC8-BE68-6158CDC250A5}"/>
                </a:ext>
              </a:extLst>
            </p:cNvPr>
            <p:cNvSpPr txBox="1">
              <a:spLocks/>
            </p:cNvSpPr>
            <p:nvPr/>
          </p:nvSpPr>
          <p:spPr>
            <a:xfrm>
              <a:off x="13261611" y="4490977"/>
              <a:ext cx="3086844" cy="83475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en-US" sz="2400" dirty="0">
                  <a:solidFill>
                    <a:sysClr val="windowText" lastClr="000000"/>
                  </a:solidFill>
                </a:rPr>
                <a:t>AFRL is Familiar with BADBOY’s Quality</a:t>
              </a:r>
              <a:endPara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075C0341-4D78-4E88-B009-55ED5E4384E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Kevin Richter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EAB04FC-878A-40CB-B42B-A85F040A0565}"/>
              </a:ext>
            </a:extLst>
          </p:cNvPr>
          <p:cNvGrpSpPr/>
          <p:nvPr/>
        </p:nvGrpSpPr>
        <p:grpSpPr>
          <a:xfrm>
            <a:off x="7588007" y="1901950"/>
            <a:ext cx="3533384" cy="1560426"/>
            <a:chOff x="7588007" y="1901950"/>
            <a:chExt cx="3533384" cy="1560426"/>
          </a:xfrm>
        </p:grpSpPr>
        <p:sp>
          <p:nvSpPr>
            <p:cNvPr id="11" name="Content Placeholder 6">
              <a:extLst>
                <a:ext uri="{FF2B5EF4-FFF2-40B4-BE49-F238E27FC236}">
                  <a16:creationId xmlns:a16="http://schemas.microsoft.com/office/drawing/2014/main" id="{125DE194-ACEA-4C29-881F-9C7CE3BBD385}"/>
                </a:ext>
              </a:extLst>
            </p:cNvPr>
            <p:cNvSpPr txBox="1">
              <a:spLocks/>
            </p:cNvSpPr>
            <p:nvPr/>
          </p:nvSpPr>
          <p:spPr>
            <a:xfrm>
              <a:off x="7588007" y="1901950"/>
              <a:ext cx="3533384" cy="1560426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rgbClr val="00BC64"/>
              </a:solidFill>
            </a:ln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buNone/>
                <a:defRPr/>
              </a:pPr>
              <a:r>
                <a:rPr lang="en-US" sz="2400" b="1" dirty="0">
                  <a:solidFill>
                    <a:sysClr val="windowText" lastClr="000000"/>
                  </a:solidFill>
                  <a:latin typeface="Helvetica Neue" panose="02000503000000020004"/>
                </a:rPr>
                <a:t>Target Check </a:t>
              </a:r>
            </a:p>
            <a:p>
              <a:pPr marL="0" lvl="0" indent="0" algn="ctr">
                <a:buNone/>
                <a:defRPr/>
              </a:pPr>
              <a:r>
                <a:rPr lang="en-US" sz="2400" dirty="0">
                  <a:latin typeface="Helvetica Neue" panose="02000503000000020004"/>
                  <a:cs typeface="Arial" panose="020B0604020202020204" pitchFamily="34" charset="0"/>
                </a:rPr>
                <a:t>Pass Bioenvironmental Engineering Flight (BEF) air test.</a:t>
              </a:r>
            </a:p>
          </p:txBody>
        </p:sp>
        <p:pic>
          <p:nvPicPr>
            <p:cNvPr id="21" name="Graphic 20" descr="Checkmark">
              <a:extLst>
                <a:ext uri="{FF2B5EF4-FFF2-40B4-BE49-F238E27FC236}">
                  <a16:creationId xmlns:a16="http://schemas.microsoft.com/office/drawing/2014/main" id="{7B06EF64-B69F-4174-ACE4-689B41D03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546861" y="2941319"/>
              <a:ext cx="491197" cy="491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19390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20" name="Title 4">
            <a:extLst>
              <a:ext uri="{FF2B5EF4-FFF2-40B4-BE49-F238E27FC236}">
                <a16:creationId xmlns:a16="http://schemas.microsoft.com/office/drawing/2014/main" id="{E70AB17E-1C6C-4A32-94E8-A2BC842AEC4A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Design Operation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309A758-2556-48E0-B19A-8B35BAA5DD61}"/>
              </a:ext>
            </a:extLst>
          </p:cNvPr>
          <p:cNvSpPr txBox="1">
            <a:spLocks/>
          </p:cNvSpPr>
          <p:nvPr/>
        </p:nvSpPr>
        <p:spPr>
          <a:xfrm>
            <a:off x="996707" y="2435350"/>
            <a:ext cx="3533384" cy="139370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28575"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Helvetica Neue" panose="02000503000000020004"/>
              </a:rPr>
              <a:t>Open blasting cabinet and slide build plate in upside down.</a:t>
            </a:r>
            <a:endParaRPr lang="en-US" sz="2400" dirty="0">
              <a:latin typeface="Helvetica Neue" panose="02000503000000020004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69AB36-485E-4A92-929B-BB4FFACCF7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4175" y="476249"/>
            <a:ext cx="6337300" cy="4752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8828DE-1318-4205-AEC5-ECE9C7859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5850" y="405765"/>
            <a:ext cx="6477000" cy="4857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9BB83242-4EA5-4A56-B3EE-500BB08BB95A}"/>
              </a:ext>
            </a:extLst>
          </p:cNvPr>
          <p:cNvSpPr txBox="1">
            <a:spLocks/>
          </p:cNvSpPr>
          <p:nvPr/>
        </p:nvSpPr>
        <p:spPr>
          <a:xfrm>
            <a:off x="-4123933" y="2526790"/>
            <a:ext cx="3533384" cy="139370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28575"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Helvetica Neue" panose="02000503000000020004"/>
              </a:rPr>
              <a:t>Align threaded holes on build plate with holes shown and fasten.</a:t>
            </a:r>
            <a:endParaRPr lang="en-US" sz="2400" dirty="0">
              <a:latin typeface="Helvetica Neue" panose="02000503000000020004"/>
              <a:cs typeface="Arial" panose="020B0604020202020204" pitchFamily="34" charset="0"/>
            </a:endParaRP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8AE1379-1B9E-44BF-877F-484689B722F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Kevin Richter</a:t>
            </a:r>
          </a:p>
        </p:txBody>
      </p:sp>
    </p:spTree>
    <p:extLst>
      <p:ext uri="{BB962C8B-B14F-4D97-AF65-F5344CB8AC3E}">
        <p14:creationId xmlns:p14="http://schemas.microsoft.com/office/powerpoint/2010/main" val="200310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20" name="Title 4">
            <a:extLst>
              <a:ext uri="{FF2B5EF4-FFF2-40B4-BE49-F238E27FC236}">
                <a16:creationId xmlns:a16="http://schemas.microsoft.com/office/drawing/2014/main" id="{E70AB17E-1C6C-4A32-94E8-A2BC842AEC4A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Design Operation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309A758-2556-48E0-B19A-8B35BAA5DD61}"/>
              </a:ext>
            </a:extLst>
          </p:cNvPr>
          <p:cNvSpPr txBox="1">
            <a:spLocks/>
          </p:cNvSpPr>
          <p:nvPr/>
        </p:nvSpPr>
        <p:spPr>
          <a:xfrm>
            <a:off x="996707" y="2435350"/>
            <a:ext cx="3533384" cy="139370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28575"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Helvetica Neue" panose="02000503000000020004"/>
              </a:rPr>
              <a:t>Align threaded holes on build plate with holes shown and fasten.</a:t>
            </a:r>
            <a:endParaRPr lang="en-US" sz="2400" dirty="0">
              <a:latin typeface="Helvetica Neue" panose="02000503000000020004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936F5F-4AA6-4242-A87E-824B39314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5450" y="390525"/>
            <a:ext cx="6477000" cy="4857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5EF78B-169B-4C79-A8FE-FF41E19103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84840" y="417267"/>
            <a:ext cx="6427808" cy="4820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DF062B-1E2C-4227-A752-E361B71E69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0855" y="-4933951"/>
            <a:ext cx="6337300" cy="4752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025E943F-5767-4EDA-A641-116D149A8A0F}"/>
              </a:ext>
            </a:extLst>
          </p:cNvPr>
          <p:cNvSpPr txBox="1">
            <a:spLocks/>
          </p:cNvSpPr>
          <p:nvPr/>
        </p:nvSpPr>
        <p:spPr>
          <a:xfrm>
            <a:off x="1103387" y="7312150"/>
            <a:ext cx="3533384" cy="139370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28575"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Helvetica Neue" panose="02000503000000020004"/>
              </a:rPr>
              <a:t>Open blasting cabinet and slide build plate in upside down.</a:t>
            </a:r>
            <a:endParaRPr lang="en-US" sz="2400" dirty="0">
              <a:latin typeface="Helvetica Neue" panose="02000503000000020004"/>
              <a:cs typeface="Arial" panose="020B0604020202020204" pitchFamily="34" charset="0"/>
            </a:endParaRP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F7ABDC72-330F-4627-A77D-38FD0C9E0A9C}"/>
              </a:ext>
            </a:extLst>
          </p:cNvPr>
          <p:cNvSpPr txBox="1">
            <a:spLocks/>
          </p:cNvSpPr>
          <p:nvPr/>
        </p:nvSpPr>
        <p:spPr>
          <a:xfrm>
            <a:off x="-4672574" y="2465830"/>
            <a:ext cx="3887809" cy="139370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28575"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Helvetica Neue" panose="02000503000000020004"/>
              </a:rPr>
              <a:t>Noting that the build plate is fully lifted and secured, close the blasting cabinet.</a:t>
            </a:r>
            <a:endParaRPr lang="en-US" sz="2400" dirty="0">
              <a:latin typeface="Helvetica Neue" panose="02000503000000020004"/>
              <a:cs typeface="Arial" panose="020B0604020202020204" pitchFamily="34" charset="0"/>
            </a:endParaRP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73FC994B-6A98-4D68-A1E8-70035A93818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Kevin Richter</a:t>
            </a:r>
          </a:p>
        </p:txBody>
      </p:sp>
    </p:spTree>
    <p:extLst>
      <p:ext uri="{BB962C8B-B14F-4D97-AF65-F5344CB8AC3E}">
        <p14:creationId xmlns:p14="http://schemas.microsoft.com/office/powerpoint/2010/main" val="2280104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20" name="Title 4">
            <a:extLst>
              <a:ext uri="{FF2B5EF4-FFF2-40B4-BE49-F238E27FC236}">
                <a16:creationId xmlns:a16="http://schemas.microsoft.com/office/drawing/2014/main" id="{E70AB17E-1C6C-4A32-94E8-A2BC842AEC4A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Design Operation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309A758-2556-48E0-B19A-8B35BAA5DD61}"/>
              </a:ext>
            </a:extLst>
          </p:cNvPr>
          <p:cNvSpPr txBox="1">
            <a:spLocks/>
          </p:cNvSpPr>
          <p:nvPr/>
        </p:nvSpPr>
        <p:spPr>
          <a:xfrm>
            <a:off x="996706" y="2435350"/>
            <a:ext cx="3887809" cy="139370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28575"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Helvetica Neue" panose="02000503000000020004"/>
              </a:rPr>
              <a:t>Noting that the build plate is fully lifted and secured, close the blasting cabinet.</a:t>
            </a:r>
            <a:endParaRPr lang="en-US" sz="2400" dirty="0">
              <a:latin typeface="Helvetica Neue" panose="02000503000000020004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936F5F-4AA6-4242-A87E-824B39314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558" y="-5330336"/>
            <a:ext cx="6477000" cy="4857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9755EF-62F2-41C4-B4E4-15C7D0735D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3960" y="462987"/>
            <a:ext cx="6427808" cy="4820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60CB9E-6693-456B-A1B6-0C7AF16D89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91958" y="227303"/>
            <a:ext cx="3380512" cy="54311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EF86748C-D37C-48DE-9398-2BF61B0A81D4}"/>
              </a:ext>
            </a:extLst>
          </p:cNvPr>
          <p:cNvSpPr txBox="1">
            <a:spLocks/>
          </p:cNvSpPr>
          <p:nvPr/>
        </p:nvSpPr>
        <p:spPr>
          <a:xfrm>
            <a:off x="1179587" y="7647430"/>
            <a:ext cx="3533384" cy="139370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28575"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Helvetica Neue" panose="02000503000000020004"/>
              </a:rPr>
              <a:t>Align threaded holes on build plate with holes shown and fasten.</a:t>
            </a:r>
            <a:endParaRPr lang="en-US" sz="2400" dirty="0">
              <a:latin typeface="Helvetica Neue" panose="02000503000000020004"/>
              <a:cs typeface="Arial" panose="020B0604020202020204" pitchFamily="34" charset="0"/>
            </a:endParaRP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2770604E-A95E-4018-98A2-53C9D44003D5}"/>
              </a:ext>
            </a:extLst>
          </p:cNvPr>
          <p:cNvSpPr txBox="1">
            <a:spLocks/>
          </p:cNvSpPr>
          <p:nvPr/>
        </p:nvSpPr>
        <p:spPr>
          <a:xfrm>
            <a:off x="-5099294" y="2435350"/>
            <a:ext cx="4188752" cy="139370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28575"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Helvetica Neue" panose="02000503000000020004"/>
              </a:rPr>
              <a:t>Raise the tool air pressure until the in-line gauge reads the desired pressure.</a:t>
            </a:r>
            <a:endParaRPr lang="en-US" sz="2400" dirty="0">
              <a:latin typeface="Helvetica Neue" panose="020005030000000200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822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120" name="Title 4">
            <a:extLst>
              <a:ext uri="{FF2B5EF4-FFF2-40B4-BE49-F238E27FC236}">
                <a16:creationId xmlns:a16="http://schemas.microsoft.com/office/drawing/2014/main" id="{E70AB17E-1C6C-4A32-94E8-A2BC842AEC4A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Design Operation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309A758-2556-48E0-B19A-8B35BAA5DD61}"/>
              </a:ext>
            </a:extLst>
          </p:cNvPr>
          <p:cNvSpPr txBox="1">
            <a:spLocks/>
          </p:cNvSpPr>
          <p:nvPr/>
        </p:nvSpPr>
        <p:spPr>
          <a:xfrm>
            <a:off x="996706" y="2435350"/>
            <a:ext cx="4188752" cy="139370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28575"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Helvetica Neue" panose="02000503000000020004"/>
              </a:rPr>
              <a:t>Raise the tool air pressure until the in-line gauge reads the desired pressure.</a:t>
            </a:r>
            <a:endParaRPr lang="en-US" sz="2400" dirty="0">
              <a:latin typeface="Helvetica Neue" panose="02000503000000020004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9755EF-62F2-41C4-B4E4-15C7D0735D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0852" y="-5234429"/>
            <a:ext cx="6427808" cy="4820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18AE3C-2799-4195-AFAB-AC7B870B19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0638" y="257783"/>
            <a:ext cx="3380512" cy="54311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8ADD3E91-415F-4258-B2DB-917C8B805DAD}"/>
              </a:ext>
            </a:extLst>
          </p:cNvPr>
          <p:cNvSpPr txBox="1">
            <a:spLocks/>
          </p:cNvSpPr>
          <p:nvPr/>
        </p:nvSpPr>
        <p:spPr>
          <a:xfrm>
            <a:off x="1149106" y="7677910"/>
            <a:ext cx="3887809" cy="139370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28575"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Helvetica Neue" panose="02000503000000020004"/>
              </a:rPr>
              <a:t>Noting that the build plate is fully lifted and secured, close the blasting cabinet.</a:t>
            </a:r>
            <a:endParaRPr lang="en-US" sz="2400" dirty="0">
              <a:latin typeface="Helvetica Neue" panose="02000503000000020004"/>
              <a:cs typeface="Arial" panose="020B0604020202020204" pitchFamily="34" charset="0"/>
            </a:endParaRP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8450E94-37A0-40D5-A1B7-C0453B103B7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Kevin Richter</a:t>
            </a:r>
          </a:p>
        </p:txBody>
      </p:sp>
    </p:spTree>
    <p:extLst>
      <p:ext uri="{BB962C8B-B14F-4D97-AF65-F5344CB8AC3E}">
        <p14:creationId xmlns:p14="http://schemas.microsoft.com/office/powerpoint/2010/main" val="13885575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65E65F0C-F012-401C-83B6-A45395D7B235}"/>
              </a:ext>
            </a:extLst>
          </p:cNvPr>
          <p:cNvSpPr txBox="1">
            <a:spLocks/>
          </p:cNvSpPr>
          <p:nvPr/>
        </p:nvSpPr>
        <p:spPr>
          <a:xfrm>
            <a:off x="228600" y="100682"/>
            <a:ext cx="11734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Sponsor – Air Force Research Labs (AFRL)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53FDDFC-E94D-442A-AACC-DB97B00006BF}"/>
              </a:ext>
            </a:extLst>
          </p:cNvPr>
          <p:cNvSpPr txBox="1"/>
          <p:nvPr/>
        </p:nvSpPr>
        <p:spPr>
          <a:xfrm>
            <a:off x="4962886" y="1519178"/>
            <a:ext cx="6669590" cy="3507343"/>
          </a:xfrm>
          <a:prstGeom prst="roundRect">
            <a:avLst>
              <a:gd name="adj" fmla="val 11612"/>
            </a:avLst>
          </a:prstGeom>
          <a:solidFill>
            <a:sysClr val="window" lastClr="FFFFFF">
              <a:lumMod val="85000"/>
            </a:sysClr>
          </a:solidFill>
          <a:ln w="28575">
            <a:solidFill>
              <a:sysClr val="windowText" lastClr="000000"/>
            </a:solidFill>
          </a:ln>
        </p:spPr>
        <p:txBody>
          <a:bodyPr wrap="square" rtlCol="0" anchor="ctr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/>
              </a:rPr>
              <a:t>AFRL/RWMW – Ordnance Division, Damage Mechanisms Branch (Eglin Air Force Base)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/>
              </a:rPr>
              <a:t>A global leader in advancing weapons science and technology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/>
              </a:rPr>
              <a:t>Specific Contact - Dr. Philip Flater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/>
              </a:rPr>
              <a:t>Lead for the metal additive manufacturing lab at AFRL/RWMW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1A1C303-79B0-4287-96A4-CCF390D4D48A}"/>
              </a:ext>
            </a:extLst>
          </p:cNvPr>
          <p:cNvGrpSpPr>
            <a:grpSpLocks noChangeAspect="1"/>
          </p:cNvGrpSpPr>
          <p:nvPr/>
        </p:nvGrpSpPr>
        <p:grpSpPr>
          <a:xfrm>
            <a:off x="504360" y="1287685"/>
            <a:ext cx="3859296" cy="4159386"/>
            <a:chOff x="1295400" y="2375880"/>
            <a:chExt cx="2819400" cy="3054774"/>
          </a:xfrm>
        </p:grpSpPr>
        <p:sp>
          <p:nvSpPr>
            <p:cNvPr id="41" name="Content Placeholder 5">
              <a:extLst>
                <a:ext uri="{FF2B5EF4-FFF2-40B4-BE49-F238E27FC236}">
                  <a16:creationId xmlns:a16="http://schemas.microsoft.com/office/drawing/2014/main" id="{5573ABEC-F456-41A4-BE95-437D7FFB11E0}"/>
                </a:ext>
              </a:extLst>
            </p:cNvPr>
            <p:cNvSpPr txBox="1">
              <a:spLocks/>
            </p:cNvSpPr>
            <p:nvPr/>
          </p:nvSpPr>
          <p:spPr>
            <a:xfrm>
              <a:off x="1295400" y="2375880"/>
              <a:ext cx="2819400" cy="3054774"/>
            </a:xfrm>
            <a:prstGeom prst="roundRect">
              <a:avLst>
                <a:gd name="adj" fmla="val 10623"/>
              </a:avLst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2AA4B85-5C4B-449B-8EF7-F937AA539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71600" y="2620891"/>
              <a:ext cx="2677254" cy="2617760"/>
            </a:xfrm>
            <a:prstGeom prst="rect">
              <a:avLst/>
            </a:prstGeom>
          </p:spPr>
        </p:pic>
      </p:grpSp>
      <p:sp>
        <p:nvSpPr>
          <p:cNvPr id="44" name="Content Placeholder 3">
            <a:extLst>
              <a:ext uri="{FF2B5EF4-FFF2-40B4-BE49-F238E27FC236}">
                <a16:creationId xmlns:a16="http://schemas.microsoft.com/office/drawing/2014/main" id="{3D7D5296-2B9A-4B62-8254-6C6D9696C64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Vincent Giannetti</a:t>
            </a:r>
          </a:p>
        </p:txBody>
      </p:sp>
    </p:spTree>
    <p:extLst>
      <p:ext uri="{BB962C8B-B14F-4D97-AF65-F5344CB8AC3E}">
        <p14:creationId xmlns:p14="http://schemas.microsoft.com/office/powerpoint/2010/main" val="264325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hlinkClick r:id="rId3" action="ppaction://hlinksldjump"/>
            <a:extLst>
              <a:ext uri="{FF2B5EF4-FFF2-40B4-BE49-F238E27FC236}">
                <a16:creationId xmlns:a16="http://schemas.microsoft.com/office/drawing/2014/main" id="{3D473EC1-85BC-415A-BDE3-89B5BAC42006}"/>
              </a:ext>
            </a:extLst>
          </p:cNvPr>
          <p:cNvSpPr/>
          <p:nvPr/>
        </p:nvSpPr>
        <p:spPr>
          <a:xfrm>
            <a:off x="0" y="85725"/>
            <a:ext cx="12096750" cy="570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19" name="Title 4">
            <a:extLst>
              <a:ext uri="{FF2B5EF4-FFF2-40B4-BE49-F238E27FC236}">
                <a16:creationId xmlns:a16="http://schemas.microsoft.com/office/drawing/2014/main" id="{D406B136-6989-45D4-A158-16957EFBADEB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Validation Plan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D5888A-46C7-4841-A2B5-30D65D5EF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76" y="2153814"/>
            <a:ext cx="3360334" cy="2239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6" name="Picture 5" descr="A picture containing person, indoor, food, cup&#10;&#10;Description automatically generated">
            <a:extLst>
              <a:ext uri="{FF2B5EF4-FFF2-40B4-BE49-F238E27FC236}">
                <a16:creationId xmlns:a16="http://schemas.microsoft.com/office/drawing/2014/main" id="{B909C84F-DF46-4A83-BA64-DC4C979213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r="14014"/>
          <a:stretch/>
        </p:blipFill>
        <p:spPr>
          <a:xfrm rot="5400000">
            <a:off x="3750535" y="2201891"/>
            <a:ext cx="2237726" cy="21415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023E4518-FD84-44CB-AB2C-E5EF946F2B85}"/>
              </a:ext>
            </a:extLst>
          </p:cNvPr>
          <p:cNvSpPr txBox="1">
            <a:spLocks/>
          </p:cNvSpPr>
          <p:nvPr/>
        </p:nvSpPr>
        <p:spPr>
          <a:xfrm>
            <a:off x="3919471" y="4644248"/>
            <a:ext cx="1919332" cy="54864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28575"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75 </a:t>
            </a:r>
            <a:r>
              <a:rPr lang="en-US" sz="2400" dirty="0" err="1">
                <a:solidFill>
                  <a:prstClr val="black"/>
                </a:solidFill>
                <a:cs typeface="Arial" panose="020B0604020202020204" pitchFamily="34" charset="0"/>
              </a:rPr>
              <a:t>μm</a:t>
            </a: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 Mesh</a:t>
            </a:r>
            <a:endParaRPr kumimoji="0" lang="en-US" sz="2400" i="0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3CCCCC1-16CE-4256-B95B-A9288FC629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9885" y="2153814"/>
            <a:ext cx="2164080" cy="21929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sp>
        <p:nvSpPr>
          <p:cNvPr id="26" name="Content Placeholder 6">
            <a:extLst>
              <a:ext uri="{FF2B5EF4-FFF2-40B4-BE49-F238E27FC236}">
                <a16:creationId xmlns:a16="http://schemas.microsoft.com/office/drawing/2014/main" id="{7C46109A-0573-47AB-AE90-429EF9B64B3E}"/>
              </a:ext>
            </a:extLst>
          </p:cNvPr>
          <p:cNvSpPr txBox="1">
            <a:spLocks/>
          </p:cNvSpPr>
          <p:nvPr/>
        </p:nvSpPr>
        <p:spPr>
          <a:xfrm>
            <a:off x="6585165" y="4644248"/>
            <a:ext cx="1544320" cy="54864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28575"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Scaled 4x</a:t>
            </a:r>
          </a:p>
        </p:txBody>
      </p:sp>
      <p:pic>
        <p:nvPicPr>
          <p:cNvPr id="28" name="Picture 27" descr="A picture containing toy, skiing&#10;&#10;Description automatically generated">
            <a:extLst>
              <a:ext uri="{FF2B5EF4-FFF2-40B4-BE49-F238E27FC236}">
                <a16:creationId xmlns:a16="http://schemas.microsoft.com/office/drawing/2014/main" id="{E9CAFABD-B541-4B7E-BC18-634BF9BD9D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0935" r="26108" b="2032"/>
          <a:stretch/>
        </p:blipFill>
        <p:spPr>
          <a:xfrm>
            <a:off x="8695673" y="2153814"/>
            <a:ext cx="3305184" cy="31941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sp>
        <p:nvSpPr>
          <p:cNvPr id="23" name="Arrow: Curved Down 22">
            <a:extLst>
              <a:ext uri="{FF2B5EF4-FFF2-40B4-BE49-F238E27FC236}">
                <a16:creationId xmlns:a16="http://schemas.microsoft.com/office/drawing/2014/main" id="{0304E1D7-7148-4C92-AC55-CE69F6A32445}"/>
              </a:ext>
            </a:extLst>
          </p:cNvPr>
          <p:cNvSpPr/>
          <p:nvPr/>
        </p:nvSpPr>
        <p:spPr>
          <a:xfrm>
            <a:off x="3041780" y="1265855"/>
            <a:ext cx="1216152" cy="731520"/>
          </a:xfrm>
          <a:prstGeom prst="curvedDownArrow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Arrow: Curved Down 29">
            <a:extLst>
              <a:ext uri="{FF2B5EF4-FFF2-40B4-BE49-F238E27FC236}">
                <a16:creationId xmlns:a16="http://schemas.microsoft.com/office/drawing/2014/main" id="{E43357FE-98D7-4559-A79F-91AF4CB9B68F}"/>
              </a:ext>
            </a:extLst>
          </p:cNvPr>
          <p:cNvSpPr/>
          <p:nvPr/>
        </p:nvSpPr>
        <p:spPr>
          <a:xfrm>
            <a:off x="5498836" y="1265855"/>
            <a:ext cx="1216152" cy="731520"/>
          </a:xfrm>
          <a:prstGeom prst="curvedDownArrow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Arrow: Curved Down 30">
            <a:extLst>
              <a:ext uri="{FF2B5EF4-FFF2-40B4-BE49-F238E27FC236}">
                <a16:creationId xmlns:a16="http://schemas.microsoft.com/office/drawing/2014/main" id="{68A1B184-AAD3-4D03-879D-A69C19D5DBBC}"/>
              </a:ext>
            </a:extLst>
          </p:cNvPr>
          <p:cNvSpPr/>
          <p:nvPr/>
        </p:nvSpPr>
        <p:spPr>
          <a:xfrm>
            <a:off x="7974554" y="1265855"/>
            <a:ext cx="1216152" cy="731520"/>
          </a:xfrm>
          <a:prstGeom prst="curvedDownArrow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37160F04-1AAC-4CAB-B465-C44B737B1EBC}"/>
              </a:ext>
            </a:extLst>
          </p:cNvPr>
          <p:cNvSpPr txBox="1">
            <a:spLocks/>
          </p:cNvSpPr>
          <p:nvPr/>
        </p:nvSpPr>
        <p:spPr>
          <a:xfrm>
            <a:off x="584590" y="4644248"/>
            <a:ext cx="2448305" cy="54864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28575"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kumimoji="0" lang="en-US" sz="22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Flour: 25-400 </a:t>
            </a:r>
            <a:r>
              <a:rPr lang="en-US" sz="2200" dirty="0" err="1">
                <a:solidFill>
                  <a:prstClr val="black"/>
                </a:solidFill>
                <a:cs typeface="Arial" panose="020B0604020202020204" pitchFamily="34" charset="0"/>
              </a:rPr>
              <a:t>μm</a:t>
            </a:r>
            <a:endParaRPr kumimoji="0" lang="en-US" sz="2200" i="0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B0C316A8-D11E-4353-AAAD-F253F27603D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Kevin Richter</a:t>
            </a:r>
          </a:p>
        </p:txBody>
      </p:sp>
    </p:spTree>
    <p:extLst>
      <p:ext uri="{BB962C8B-B14F-4D97-AF65-F5344CB8AC3E}">
        <p14:creationId xmlns:p14="http://schemas.microsoft.com/office/powerpoint/2010/main" val="311668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2AAF2538-168B-457A-8C48-963FD2E76570}"/>
              </a:ext>
            </a:extLst>
          </p:cNvPr>
          <p:cNvSpPr txBox="1">
            <a:spLocks/>
          </p:cNvSpPr>
          <p:nvPr/>
        </p:nvSpPr>
        <p:spPr>
          <a:xfrm>
            <a:off x="784571" y="209039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Validation Test and Results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FFB08BCF-30A1-4246-9658-95EB0CE41EF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Arlan Ohrt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3CD8414-C7BE-413A-B596-4056DDC3553D}"/>
              </a:ext>
            </a:extLst>
          </p:cNvPr>
          <p:cNvGrpSpPr/>
          <p:nvPr/>
        </p:nvGrpSpPr>
        <p:grpSpPr>
          <a:xfrm>
            <a:off x="12955944" y="1053080"/>
            <a:ext cx="6256237" cy="4235660"/>
            <a:chOff x="3148312" y="1123418"/>
            <a:chExt cx="6256237" cy="4235660"/>
          </a:xfrm>
        </p:grpSpPr>
        <p:sp>
          <p:nvSpPr>
            <p:cNvPr id="35" name="Content Placeholder 6">
              <a:extLst>
                <a:ext uri="{FF2B5EF4-FFF2-40B4-BE49-F238E27FC236}">
                  <a16:creationId xmlns:a16="http://schemas.microsoft.com/office/drawing/2014/main" id="{112EBAE7-79CF-4B5F-96C4-69819A3D8AF1}"/>
                </a:ext>
              </a:extLst>
            </p:cNvPr>
            <p:cNvSpPr txBox="1">
              <a:spLocks/>
            </p:cNvSpPr>
            <p:nvPr/>
          </p:nvSpPr>
          <p:spPr>
            <a:xfrm>
              <a:off x="3894973" y="4609523"/>
              <a:ext cx="4762914" cy="74955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buNone/>
                <a:defRPr/>
              </a:pPr>
              <a:r>
                <a:rPr kumimoji="0" lang="en-US" sz="22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The Three </a:t>
              </a:r>
              <a:r>
                <a:rPr lang="en-US" sz="2200" dirty="0">
                  <a:solidFill>
                    <a:sysClr val="windowText" lastClr="000000"/>
                  </a:solidFill>
                </a:rPr>
                <a:t>P</a:t>
              </a:r>
              <a:r>
                <a:rPr kumimoji="0" lang="en-US" sz="2200" i="0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olymer</a:t>
              </a:r>
              <a:r>
                <a:rPr kumimoji="0" lang="en-US" sz="22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 Test </a:t>
              </a:r>
              <a:r>
                <a:rPr lang="en-US" sz="2200" dirty="0">
                  <a:solidFill>
                    <a:sysClr val="windowText" lastClr="000000"/>
                  </a:solidFill>
                </a:rPr>
                <a:t>P</a:t>
              </a:r>
              <a:r>
                <a:rPr kumimoji="0" lang="en-US" sz="2200" i="0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rints</a:t>
              </a:r>
              <a:endParaRPr kumimoji="0" lang="en-US" sz="22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B1F8EB6-F680-41CA-A3F3-818AE16F10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2204" b="5972"/>
            <a:stretch/>
          </p:blipFill>
          <p:spPr>
            <a:xfrm>
              <a:off x="3148312" y="1123418"/>
              <a:ext cx="6256237" cy="336755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chemeClr val="tx1"/>
              </a:solidFill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80626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19" name="Title 4">
            <a:extLst>
              <a:ext uri="{FF2B5EF4-FFF2-40B4-BE49-F238E27FC236}">
                <a16:creationId xmlns:a16="http://schemas.microsoft.com/office/drawing/2014/main" id="{D406B136-6989-45D4-A158-16957EFBADEB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Validation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267FA4D-B80F-4CB3-9F0B-0F95320BD815}"/>
              </a:ext>
            </a:extLst>
          </p:cNvPr>
          <p:cNvGrpSpPr/>
          <p:nvPr/>
        </p:nvGrpSpPr>
        <p:grpSpPr>
          <a:xfrm>
            <a:off x="2967882" y="1123418"/>
            <a:ext cx="6256237" cy="4235660"/>
            <a:chOff x="3148312" y="1123418"/>
            <a:chExt cx="6256237" cy="4235660"/>
          </a:xfrm>
        </p:grpSpPr>
        <p:sp>
          <p:nvSpPr>
            <p:cNvPr id="22" name="Content Placeholder 6">
              <a:extLst>
                <a:ext uri="{FF2B5EF4-FFF2-40B4-BE49-F238E27FC236}">
                  <a16:creationId xmlns:a16="http://schemas.microsoft.com/office/drawing/2014/main" id="{37160F04-1AAC-4CAB-B465-C44B737B1EBC}"/>
                </a:ext>
              </a:extLst>
            </p:cNvPr>
            <p:cNvSpPr txBox="1">
              <a:spLocks/>
            </p:cNvSpPr>
            <p:nvPr/>
          </p:nvSpPr>
          <p:spPr>
            <a:xfrm>
              <a:off x="3894973" y="4609523"/>
              <a:ext cx="4762914" cy="74955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buNone/>
                <a:defRPr/>
              </a:pPr>
              <a:r>
                <a:rPr kumimoji="0" lang="en-US" sz="22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The Three </a:t>
              </a:r>
              <a:r>
                <a:rPr lang="en-US" sz="2200" dirty="0">
                  <a:solidFill>
                    <a:sysClr val="windowText" lastClr="000000"/>
                  </a:solidFill>
                </a:rPr>
                <a:t>P</a:t>
              </a:r>
              <a:r>
                <a:rPr kumimoji="0" lang="en-US" sz="2200" i="0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olymer</a:t>
              </a:r>
              <a:r>
                <a:rPr kumimoji="0" lang="en-US" sz="22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 Test </a:t>
              </a:r>
              <a:r>
                <a:rPr lang="en-US" sz="2200" dirty="0">
                  <a:solidFill>
                    <a:sysClr val="windowText" lastClr="000000"/>
                  </a:solidFill>
                </a:rPr>
                <a:t>P</a:t>
              </a:r>
              <a:r>
                <a:rPr kumimoji="0" lang="en-US" sz="2200" i="0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rints</a:t>
              </a:r>
              <a:endParaRPr kumimoji="0" lang="en-US" sz="22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28B3AC0-7D8F-4978-991B-AC073AE8A7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48312" y="1123418"/>
              <a:ext cx="6256237" cy="336755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chemeClr val="tx1"/>
              </a:solidFill>
            </a:ln>
            <a:effectLst/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23A49FE-88E1-4465-AFAD-99180AD609B9}"/>
              </a:ext>
            </a:extLst>
          </p:cNvPr>
          <p:cNvGrpSpPr/>
          <p:nvPr/>
        </p:nvGrpSpPr>
        <p:grpSpPr>
          <a:xfrm>
            <a:off x="12385900" y="1170778"/>
            <a:ext cx="4846320" cy="4640247"/>
            <a:chOff x="12385900" y="1170778"/>
            <a:chExt cx="4846320" cy="464024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A0BF9B1-8DA1-4F5B-B50A-DD06B41CA5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2949256" y="607422"/>
              <a:ext cx="3719607" cy="484632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chemeClr val="tx1"/>
              </a:solidFill>
            </a:ln>
            <a:effectLst/>
          </p:spPr>
        </p:pic>
        <p:sp>
          <p:nvSpPr>
            <p:cNvPr id="29" name="Content Placeholder 6">
              <a:extLst>
                <a:ext uri="{FF2B5EF4-FFF2-40B4-BE49-F238E27FC236}">
                  <a16:creationId xmlns:a16="http://schemas.microsoft.com/office/drawing/2014/main" id="{153F82B0-1F64-466B-9619-C312A185CE7A}"/>
                </a:ext>
              </a:extLst>
            </p:cNvPr>
            <p:cNvSpPr txBox="1">
              <a:spLocks/>
            </p:cNvSpPr>
            <p:nvPr/>
          </p:nvSpPr>
          <p:spPr>
            <a:xfrm>
              <a:off x="13025979" y="5061470"/>
              <a:ext cx="3566160" cy="74955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9050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buNone/>
                <a:defRPr/>
              </a:pPr>
              <a:r>
                <a:rPr kumimoji="0" lang="en-US" sz="22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Add Flour to Test </a:t>
              </a:r>
              <a:r>
                <a:rPr lang="en-US" sz="2200" dirty="0">
                  <a:solidFill>
                    <a:sysClr val="windowText" lastClr="000000"/>
                  </a:solidFill>
                </a:rPr>
                <a:t>P</a:t>
              </a:r>
              <a:r>
                <a:rPr kumimoji="0" lang="en-US" sz="2200" i="0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rint</a:t>
              </a:r>
              <a:endParaRPr kumimoji="0" lang="en-US" sz="22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C1ED805-E2FD-4A26-B406-762E3C8CAD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7283820" y="1634100"/>
            <a:ext cx="3725589" cy="27941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00A3EAAE-E1E4-4854-95ED-59C3EE380E4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Arlan Ohrt</a:t>
            </a:r>
          </a:p>
        </p:txBody>
      </p:sp>
    </p:spTree>
    <p:extLst>
      <p:ext uri="{BB962C8B-B14F-4D97-AF65-F5344CB8AC3E}">
        <p14:creationId xmlns:p14="http://schemas.microsoft.com/office/powerpoint/2010/main" val="56748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119" name="Title 4">
            <a:extLst>
              <a:ext uri="{FF2B5EF4-FFF2-40B4-BE49-F238E27FC236}">
                <a16:creationId xmlns:a16="http://schemas.microsoft.com/office/drawing/2014/main" id="{D406B136-6989-45D4-A158-16957EFBADEB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Validation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267FA4D-B80F-4CB3-9F0B-0F95320BD815}"/>
              </a:ext>
            </a:extLst>
          </p:cNvPr>
          <p:cNvGrpSpPr/>
          <p:nvPr/>
        </p:nvGrpSpPr>
        <p:grpSpPr>
          <a:xfrm>
            <a:off x="-7254641" y="1193757"/>
            <a:ext cx="6256237" cy="4235660"/>
            <a:chOff x="3148312" y="1123418"/>
            <a:chExt cx="6256237" cy="4235660"/>
          </a:xfrm>
        </p:grpSpPr>
        <p:sp>
          <p:nvSpPr>
            <p:cNvPr id="22" name="Content Placeholder 6">
              <a:extLst>
                <a:ext uri="{FF2B5EF4-FFF2-40B4-BE49-F238E27FC236}">
                  <a16:creationId xmlns:a16="http://schemas.microsoft.com/office/drawing/2014/main" id="{37160F04-1AAC-4CAB-B465-C44B737B1EBC}"/>
                </a:ext>
              </a:extLst>
            </p:cNvPr>
            <p:cNvSpPr txBox="1">
              <a:spLocks/>
            </p:cNvSpPr>
            <p:nvPr/>
          </p:nvSpPr>
          <p:spPr>
            <a:xfrm>
              <a:off x="3894973" y="4609523"/>
              <a:ext cx="4762914" cy="74955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9050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buNone/>
                <a:defRPr/>
              </a:pPr>
              <a:r>
                <a:rPr kumimoji="0" lang="en-US" sz="22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The Three </a:t>
              </a:r>
              <a:r>
                <a:rPr lang="en-US" sz="2200" dirty="0">
                  <a:solidFill>
                    <a:sysClr val="windowText" lastClr="000000"/>
                  </a:solidFill>
                </a:rPr>
                <a:t>P</a:t>
              </a:r>
              <a:r>
                <a:rPr kumimoji="0" lang="en-US" sz="2200" i="0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olymer</a:t>
              </a:r>
              <a:r>
                <a:rPr kumimoji="0" lang="en-US" sz="22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 Test </a:t>
              </a:r>
              <a:r>
                <a:rPr lang="en-US" sz="2200" dirty="0">
                  <a:solidFill>
                    <a:sysClr val="windowText" lastClr="000000"/>
                  </a:solidFill>
                </a:rPr>
                <a:t>P</a:t>
              </a:r>
              <a:r>
                <a:rPr kumimoji="0" lang="en-US" sz="2200" i="0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rints</a:t>
              </a:r>
              <a:endParaRPr kumimoji="0" lang="en-US" sz="22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28B3AC0-7D8F-4978-991B-AC073AE8A7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48312" y="1123418"/>
              <a:ext cx="6256237" cy="336755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chemeClr val="tx1"/>
              </a:solidFill>
            </a:ln>
            <a:effectLst/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23A49FE-88E1-4465-AFAD-99180AD609B9}"/>
              </a:ext>
            </a:extLst>
          </p:cNvPr>
          <p:cNvGrpSpPr/>
          <p:nvPr/>
        </p:nvGrpSpPr>
        <p:grpSpPr>
          <a:xfrm>
            <a:off x="1295869" y="1100439"/>
            <a:ext cx="4846320" cy="4640247"/>
            <a:chOff x="12385900" y="1170778"/>
            <a:chExt cx="4846320" cy="464024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A0BF9B1-8DA1-4F5B-B50A-DD06B41CA5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2949256" y="607422"/>
              <a:ext cx="3719607" cy="484632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chemeClr val="tx1"/>
              </a:solidFill>
            </a:ln>
            <a:effectLst/>
          </p:spPr>
        </p:pic>
        <p:sp>
          <p:nvSpPr>
            <p:cNvPr id="29" name="Content Placeholder 6">
              <a:extLst>
                <a:ext uri="{FF2B5EF4-FFF2-40B4-BE49-F238E27FC236}">
                  <a16:creationId xmlns:a16="http://schemas.microsoft.com/office/drawing/2014/main" id="{153F82B0-1F64-466B-9619-C312A185CE7A}"/>
                </a:ext>
              </a:extLst>
            </p:cNvPr>
            <p:cNvSpPr txBox="1">
              <a:spLocks/>
            </p:cNvSpPr>
            <p:nvPr/>
          </p:nvSpPr>
          <p:spPr>
            <a:xfrm>
              <a:off x="13025979" y="5061470"/>
              <a:ext cx="3566160" cy="74955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buNone/>
                <a:defRPr/>
              </a:pPr>
              <a:r>
                <a:rPr kumimoji="0" lang="en-US" sz="22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Add Flour to Test </a:t>
              </a:r>
              <a:r>
                <a:rPr lang="en-US" sz="2200" dirty="0">
                  <a:solidFill>
                    <a:sysClr val="windowText" lastClr="000000"/>
                  </a:solidFill>
                </a:rPr>
                <a:t>P</a:t>
              </a:r>
              <a:r>
                <a:rPr kumimoji="0" lang="en-US" sz="2200" i="0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rint</a:t>
              </a:r>
              <a:endParaRPr kumimoji="0" lang="en-US" sz="22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C1ED805-E2FD-4A26-B406-762E3C8CAD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901894" y="1268562"/>
            <a:ext cx="4438099" cy="33285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592746C-343D-48E4-BF07-E96A4F646381}"/>
              </a:ext>
            </a:extLst>
          </p:cNvPr>
          <p:cNvGrpSpPr/>
          <p:nvPr/>
        </p:nvGrpSpPr>
        <p:grpSpPr>
          <a:xfrm>
            <a:off x="12420600" y="0"/>
            <a:ext cx="3337560" cy="5359686"/>
            <a:chOff x="12420600" y="0"/>
            <a:chExt cx="3337560" cy="5359686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FCA7A255-2FEC-4F10-A57A-47EBFF3B11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1864340" y="556260"/>
              <a:ext cx="4450080" cy="333756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chemeClr val="tx1"/>
              </a:solidFill>
            </a:ln>
            <a:effectLst/>
          </p:spPr>
        </p:pic>
        <p:sp>
          <p:nvSpPr>
            <p:cNvPr id="13" name="Content Placeholder 6">
              <a:extLst>
                <a:ext uri="{FF2B5EF4-FFF2-40B4-BE49-F238E27FC236}">
                  <a16:creationId xmlns:a16="http://schemas.microsoft.com/office/drawing/2014/main" id="{E10FD478-969C-43D6-996B-2B3EBA675FE1}"/>
                </a:ext>
              </a:extLst>
            </p:cNvPr>
            <p:cNvSpPr txBox="1">
              <a:spLocks/>
            </p:cNvSpPr>
            <p:nvPr/>
          </p:nvSpPr>
          <p:spPr>
            <a:xfrm>
              <a:off x="12580854" y="4610131"/>
              <a:ext cx="3017052" cy="74955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9050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buNone/>
                <a:defRPr/>
              </a:pPr>
              <a:r>
                <a:rPr lang="en-US" sz="2200" dirty="0">
                  <a:solidFill>
                    <a:sysClr val="windowText" lastClr="000000"/>
                  </a:solidFill>
                </a:rPr>
                <a:t>Remove Bulk Powder</a:t>
              </a:r>
              <a:endParaRPr kumimoji="0" lang="en-US" sz="22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4FCE02EC-D370-4743-9FE4-A385DCB340C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Arlan Ohrt</a:t>
            </a:r>
          </a:p>
        </p:txBody>
      </p:sp>
    </p:spTree>
    <p:extLst>
      <p:ext uri="{BB962C8B-B14F-4D97-AF65-F5344CB8AC3E}">
        <p14:creationId xmlns:p14="http://schemas.microsoft.com/office/powerpoint/2010/main" val="34272772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119" name="Title 4">
            <a:extLst>
              <a:ext uri="{FF2B5EF4-FFF2-40B4-BE49-F238E27FC236}">
                <a16:creationId xmlns:a16="http://schemas.microsoft.com/office/drawing/2014/main" id="{D406B136-6989-45D4-A158-16957EFBADEB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Validation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23A49FE-88E1-4465-AFAD-99180AD609B9}"/>
              </a:ext>
            </a:extLst>
          </p:cNvPr>
          <p:cNvGrpSpPr/>
          <p:nvPr/>
        </p:nvGrpSpPr>
        <p:grpSpPr>
          <a:xfrm>
            <a:off x="-5501171" y="1054719"/>
            <a:ext cx="4846320" cy="4640247"/>
            <a:chOff x="12385900" y="1170778"/>
            <a:chExt cx="4846320" cy="464024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A0BF9B1-8DA1-4F5B-B50A-DD06B41CA5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2949256" y="607422"/>
              <a:ext cx="3719607" cy="484632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chemeClr val="tx1"/>
              </a:solidFill>
            </a:ln>
            <a:effectLst/>
          </p:spPr>
        </p:pic>
        <p:sp>
          <p:nvSpPr>
            <p:cNvPr id="29" name="Content Placeholder 6">
              <a:extLst>
                <a:ext uri="{FF2B5EF4-FFF2-40B4-BE49-F238E27FC236}">
                  <a16:creationId xmlns:a16="http://schemas.microsoft.com/office/drawing/2014/main" id="{153F82B0-1F64-466B-9619-C312A185CE7A}"/>
                </a:ext>
              </a:extLst>
            </p:cNvPr>
            <p:cNvSpPr txBox="1">
              <a:spLocks/>
            </p:cNvSpPr>
            <p:nvPr/>
          </p:nvSpPr>
          <p:spPr>
            <a:xfrm>
              <a:off x="13025979" y="5061470"/>
              <a:ext cx="3566160" cy="74955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9050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buNone/>
                <a:defRPr/>
              </a:pPr>
              <a:r>
                <a:rPr kumimoji="0" lang="en-US" sz="22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Add Flour to Test </a:t>
              </a:r>
              <a:r>
                <a:rPr lang="en-US" sz="2200" dirty="0">
                  <a:solidFill>
                    <a:sysClr val="windowText" lastClr="000000"/>
                  </a:solidFill>
                </a:rPr>
                <a:t>P</a:t>
              </a:r>
              <a:r>
                <a:rPr kumimoji="0" lang="en-US" sz="2200" i="0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rint</a:t>
              </a:r>
              <a:endParaRPr kumimoji="0" lang="en-US" sz="22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C1ED805-E2FD-4A26-B406-762E3C8CAD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47854" y="1649562"/>
            <a:ext cx="4438099" cy="33285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592746C-343D-48E4-BF07-E96A4F646381}"/>
              </a:ext>
            </a:extLst>
          </p:cNvPr>
          <p:cNvGrpSpPr/>
          <p:nvPr/>
        </p:nvGrpSpPr>
        <p:grpSpPr>
          <a:xfrm>
            <a:off x="7254240" y="335280"/>
            <a:ext cx="3337560" cy="5359686"/>
            <a:chOff x="12420600" y="0"/>
            <a:chExt cx="3337560" cy="5359686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FCA7A255-2FEC-4F10-A57A-47EBFF3B11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1864340" y="556260"/>
              <a:ext cx="4450080" cy="333756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chemeClr val="tx1"/>
              </a:solidFill>
            </a:ln>
            <a:effectLst/>
          </p:spPr>
        </p:pic>
        <p:sp>
          <p:nvSpPr>
            <p:cNvPr id="13" name="Content Placeholder 6">
              <a:extLst>
                <a:ext uri="{FF2B5EF4-FFF2-40B4-BE49-F238E27FC236}">
                  <a16:creationId xmlns:a16="http://schemas.microsoft.com/office/drawing/2014/main" id="{E10FD478-969C-43D6-996B-2B3EBA675FE1}"/>
                </a:ext>
              </a:extLst>
            </p:cNvPr>
            <p:cNvSpPr txBox="1">
              <a:spLocks/>
            </p:cNvSpPr>
            <p:nvPr/>
          </p:nvSpPr>
          <p:spPr>
            <a:xfrm>
              <a:off x="12580854" y="4610131"/>
              <a:ext cx="3017052" cy="74955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buNone/>
                <a:defRPr/>
              </a:pPr>
              <a:r>
                <a:rPr lang="en-US" sz="2200" dirty="0">
                  <a:solidFill>
                    <a:sysClr val="windowText" lastClr="000000"/>
                  </a:solidFill>
                </a:rPr>
                <a:t>Remove Bulk Powder</a:t>
              </a:r>
              <a:endParaRPr kumimoji="0" lang="en-US" sz="22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64C8403-0079-402F-B4E8-EC8A00AC52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2040" y="137160"/>
            <a:ext cx="5974080" cy="4480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799B253-F828-4F0B-A688-36B6D02DED2A}"/>
              </a:ext>
            </a:extLst>
          </p:cNvPr>
          <p:cNvGrpSpPr/>
          <p:nvPr/>
        </p:nvGrpSpPr>
        <p:grpSpPr>
          <a:xfrm>
            <a:off x="13434294" y="4884451"/>
            <a:ext cx="3017052" cy="2547875"/>
            <a:chOff x="12992334" y="5661691"/>
            <a:chExt cx="3017052" cy="2547875"/>
          </a:xfrm>
        </p:grpSpPr>
        <p:sp>
          <p:nvSpPr>
            <p:cNvPr id="16" name="Content Placeholder 6">
              <a:extLst>
                <a:ext uri="{FF2B5EF4-FFF2-40B4-BE49-F238E27FC236}">
                  <a16:creationId xmlns:a16="http://schemas.microsoft.com/office/drawing/2014/main" id="{8242870C-6EDD-4049-869D-9A8C8B2DA688}"/>
                </a:ext>
              </a:extLst>
            </p:cNvPr>
            <p:cNvSpPr txBox="1">
              <a:spLocks/>
            </p:cNvSpPr>
            <p:nvPr/>
          </p:nvSpPr>
          <p:spPr>
            <a:xfrm>
              <a:off x="12992334" y="5661691"/>
              <a:ext cx="3017052" cy="74955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9050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buNone/>
                <a:defRPr/>
              </a:pPr>
              <a:r>
                <a:rPr lang="en-US" sz="2200" dirty="0">
                  <a:solidFill>
                    <a:sysClr val="windowText" lastClr="000000"/>
                  </a:solidFill>
                </a:rPr>
                <a:t>Adhere to Plate</a:t>
              </a:r>
              <a:endParaRPr kumimoji="0" lang="en-US" sz="22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sp>
          <p:nvSpPr>
            <p:cNvPr id="17" name="Content Placeholder 6">
              <a:extLst>
                <a:ext uri="{FF2B5EF4-FFF2-40B4-BE49-F238E27FC236}">
                  <a16:creationId xmlns:a16="http://schemas.microsoft.com/office/drawing/2014/main" id="{F57A8AF7-E231-4B6B-87A3-5BC5BDA0B395}"/>
                </a:ext>
              </a:extLst>
            </p:cNvPr>
            <p:cNvSpPr txBox="1">
              <a:spLocks/>
            </p:cNvSpPr>
            <p:nvPr/>
          </p:nvSpPr>
          <p:spPr>
            <a:xfrm>
              <a:off x="12992334" y="6560851"/>
              <a:ext cx="3017052" cy="74955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9050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buNone/>
                <a:defRPr/>
              </a:pPr>
              <a:r>
                <a:rPr lang="en-US" sz="2200" dirty="0">
                  <a:solidFill>
                    <a:sysClr val="windowText" lastClr="000000"/>
                  </a:solidFill>
                </a:rPr>
                <a:t>Mount to Design</a:t>
              </a:r>
              <a:endParaRPr kumimoji="0" lang="en-US" sz="22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sp>
          <p:nvSpPr>
            <p:cNvPr id="18" name="Content Placeholder 6">
              <a:extLst>
                <a:ext uri="{FF2B5EF4-FFF2-40B4-BE49-F238E27FC236}">
                  <a16:creationId xmlns:a16="http://schemas.microsoft.com/office/drawing/2014/main" id="{4801F7CF-9F39-4742-8CDB-3DB43F54B2FE}"/>
                </a:ext>
              </a:extLst>
            </p:cNvPr>
            <p:cNvSpPr txBox="1">
              <a:spLocks/>
            </p:cNvSpPr>
            <p:nvPr/>
          </p:nvSpPr>
          <p:spPr>
            <a:xfrm>
              <a:off x="12992334" y="7460011"/>
              <a:ext cx="3017052" cy="74955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9050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buNone/>
                <a:defRPr/>
              </a:pPr>
              <a:r>
                <a:rPr lang="en-US" sz="2200" dirty="0">
                  <a:solidFill>
                    <a:sysClr val="windowText" lastClr="000000"/>
                  </a:solidFill>
                </a:rPr>
                <a:t>Run for 5 Minutes</a:t>
              </a:r>
              <a:endParaRPr kumimoji="0" lang="en-US" sz="22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5482CEE3-124F-4708-967F-E7EA1C38ADE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Arlan Ohrt</a:t>
            </a:r>
          </a:p>
        </p:txBody>
      </p:sp>
    </p:spTree>
    <p:extLst>
      <p:ext uri="{BB962C8B-B14F-4D97-AF65-F5344CB8AC3E}">
        <p14:creationId xmlns:p14="http://schemas.microsoft.com/office/powerpoint/2010/main" val="33872257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119" name="Title 4">
            <a:extLst>
              <a:ext uri="{FF2B5EF4-FFF2-40B4-BE49-F238E27FC236}">
                <a16:creationId xmlns:a16="http://schemas.microsoft.com/office/drawing/2014/main" id="{D406B136-6989-45D4-A158-16957EFBADEB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Validation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1ED805-E2FD-4A26-B406-762E3C8CA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5031026" y="1725762"/>
            <a:ext cx="4438099" cy="33285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592746C-343D-48E4-BF07-E96A4F646381}"/>
              </a:ext>
            </a:extLst>
          </p:cNvPr>
          <p:cNvGrpSpPr/>
          <p:nvPr/>
        </p:nvGrpSpPr>
        <p:grpSpPr>
          <a:xfrm>
            <a:off x="-4495800" y="1127760"/>
            <a:ext cx="3337560" cy="5359686"/>
            <a:chOff x="12420600" y="0"/>
            <a:chExt cx="3337560" cy="5359686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FCA7A255-2FEC-4F10-A57A-47EBFF3B11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1864340" y="556260"/>
              <a:ext cx="4450080" cy="333756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chemeClr val="tx1"/>
              </a:solidFill>
            </a:ln>
            <a:effectLst/>
          </p:spPr>
        </p:pic>
        <p:sp>
          <p:nvSpPr>
            <p:cNvPr id="13" name="Content Placeholder 6">
              <a:extLst>
                <a:ext uri="{FF2B5EF4-FFF2-40B4-BE49-F238E27FC236}">
                  <a16:creationId xmlns:a16="http://schemas.microsoft.com/office/drawing/2014/main" id="{E10FD478-969C-43D6-996B-2B3EBA675FE1}"/>
                </a:ext>
              </a:extLst>
            </p:cNvPr>
            <p:cNvSpPr txBox="1">
              <a:spLocks/>
            </p:cNvSpPr>
            <p:nvPr/>
          </p:nvSpPr>
          <p:spPr>
            <a:xfrm>
              <a:off x="12580854" y="4610131"/>
              <a:ext cx="3017052" cy="74955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9050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buNone/>
                <a:defRPr/>
              </a:pPr>
              <a:r>
                <a:rPr lang="en-US" sz="2200" dirty="0">
                  <a:solidFill>
                    <a:sysClr val="windowText" lastClr="000000"/>
                  </a:solidFill>
                </a:rPr>
                <a:t>Remove Bulk Powder</a:t>
              </a:r>
              <a:endParaRPr kumimoji="0" lang="en-US" sz="22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64C8403-0079-402F-B4E8-EC8A00AC52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1560" y="624840"/>
            <a:ext cx="5974080" cy="4480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799B253-F828-4F0B-A688-36B6D02DED2A}"/>
              </a:ext>
            </a:extLst>
          </p:cNvPr>
          <p:cNvGrpSpPr/>
          <p:nvPr/>
        </p:nvGrpSpPr>
        <p:grpSpPr>
          <a:xfrm>
            <a:off x="678414" y="1927891"/>
            <a:ext cx="3017052" cy="2547875"/>
            <a:chOff x="12992334" y="5661691"/>
            <a:chExt cx="3017052" cy="2547875"/>
          </a:xfrm>
        </p:grpSpPr>
        <p:sp>
          <p:nvSpPr>
            <p:cNvPr id="16" name="Content Placeholder 6">
              <a:extLst>
                <a:ext uri="{FF2B5EF4-FFF2-40B4-BE49-F238E27FC236}">
                  <a16:creationId xmlns:a16="http://schemas.microsoft.com/office/drawing/2014/main" id="{8242870C-6EDD-4049-869D-9A8C8B2DA688}"/>
                </a:ext>
              </a:extLst>
            </p:cNvPr>
            <p:cNvSpPr txBox="1">
              <a:spLocks/>
            </p:cNvSpPr>
            <p:nvPr/>
          </p:nvSpPr>
          <p:spPr>
            <a:xfrm>
              <a:off x="12992334" y="5661691"/>
              <a:ext cx="3017052" cy="74955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buNone/>
                <a:defRPr/>
              </a:pPr>
              <a:r>
                <a:rPr lang="en-US" sz="2200" dirty="0">
                  <a:solidFill>
                    <a:sysClr val="windowText" lastClr="000000"/>
                  </a:solidFill>
                </a:rPr>
                <a:t>Adhere to Plate</a:t>
              </a:r>
              <a:endParaRPr kumimoji="0" lang="en-US" sz="22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sp>
          <p:nvSpPr>
            <p:cNvPr id="17" name="Content Placeholder 6">
              <a:extLst>
                <a:ext uri="{FF2B5EF4-FFF2-40B4-BE49-F238E27FC236}">
                  <a16:creationId xmlns:a16="http://schemas.microsoft.com/office/drawing/2014/main" id="{F57A8AF7-E231-4B6B-87A3-5BC5BDA0B395}"/>
                </a:ext>
              </a:extLst>
            </p:cNvPr>
            <p:cNvSpPr txBox="1">
              <a:spLocks/>
            </p:cNvSpPr>
            <p:nvPr/>
          </p:nvSpPr>
          <p:spPr>
            <a:xfrm>
              <a:off x="12992334" y="6560851"/>
              <a:ext cx="3017052" cy="74955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buNone/>
                <a:defRPr/>
              </a:pPr>
              <a:r>
                <a:rPr lang="en-US" sz="2200" dirty="0">
                  <a:solidFill>
                    <a:sysClr val="windowText" lastClr="000000"/>
                  </a:solidFill>
                </a:rPr>
                <a:t>Mount to Design</a:t>
              </a:r>
              <a:endParaRPr kumimoji="0" lang="en-US" sz="22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sp>
          <p:nvSpPr>
            <p:cNvPr id="18" name="Content Placeholder 6">
              <a:extLst>
                <a:ext uri="{FF2B5EF4-FFF2-40B4-BE49-F238E27FC236}">
                  <a16:creationId xmlns:a16="http://schemas.microsoft.com/office/drawing/2014/main" id="{4801F7CF-9F39-4742-8CDB-3DB43F54B2FE}"/>
                </a:ext>
              </a:extLst>
            </p:cNvPr>
            <p:cNvSpPr txBox="1">
              <a:spLocks/>
            </p:cNvSpPr>
            <p:nvPr/>
          </p:nvSpPr>
          <p:spPr>
            <a:xfrm>
              <a:off x="12992334" y="7460011"/>
              <a:ext cx="3017052" cy="74955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buNone/>
                <a:defRPr/>
              </a:pPr>
              <a:r>
                <a:rPr lang="en-US" sz="2200" dirty="0">
                  <a:solidFill>
                    <a:sysClr val="windowText" lastClr="000000"/>
                  </a:solidFill>
                </a:rPr>
                <a:t>Run for 5 Minutes</a:t>
              </a:r>
              <a:endParaRPr kumimoji="0" lang="en-US" sz="22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CFD7F04-39BF-4126-82F5-65980950E4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08704" y="1859280"/>
            <a:ext cx="7308482" cy="3112968"/>
          </a:xfrm>
          <a:prstGeom prst="roundRect">
            <a:avLst>
              <a:gd name="adj" fmla="val 1523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C5C6CB5-F8EB-4B12-B94A-BADE2971465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37722" y="1687298"/>
            <a:ext cx="6256237" cy="33675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A18F9E85-F3EC-494E-9FE3-F441C952AEF2}"/>
              </a:ext>
            </a:extLst>
          </p:cNvPr>
          <p:cNvSpPr txBox="1">
            <a:spLocks/>
          </p:cNvSpPr>
          <p:nvPr/>
        </p:nvSpPr>
        <p:spPr>
          <a:xfrm>
            <a:off x="321652" y="7132398"/>
            <a:ext cx="5286667" cy="1102282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28575"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lang="en-US" sz="2400" b="1" dirty="0">
                <a:solidFill>
                  <a:sysClr val="windowText" lastClr="000000"/>
                </a:solidFill>
                <a:latin typeface="Helvetica Neue" panose="02000503000000020004"/>
              </a:rPr>
              <a:t>Unofficial Run 4</a:t>
            </a:r>
          </a:p>
          <a:p>
            <a:pPr marL="0" indent="0" algn="ctr">
              <a:buNone/>
            </a:pPr>
            <a:r>
              <a:rPr lang="en-US" sz="2400" dirty="0">
                <a:latin typeface="Helvetica Neue" panose="02000503000000020004"/>
                <a:cs typeface="Arial" panose="020B0604020202020204" pitchFamily="34" charset="0"/>
              </a:rPr>
              <a:t>Ran large cube for 5 minutes, then pounded and blew air. Better results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98CA902A-E46F-4705-9A66-FF455D3A3D4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Arlan Ohrt</a:t>
            </a:r>
          </a:p>
        </p:txBody>
      </p:sp>
    </p:spTree>
    <p:extLst>
      <p:ext uri="{BB962C8B-B14F-4D97-AF65-F5344CB8AC3E}">
        <p14:creationId xmlns:p14="http://schemas.microsoft.com/office/powerpoint/2010/main" val="21886826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1765EDC2-3C10-4452-B713-9C58D2ACFC33}"/>
              </a:ext>
            </a:extLst>
          </p:cNvPr>
          <p:cNvSpPr/>
          <p:nvPr/>
        </p:nvSpPr>
        <p:spPr>
          <a:xfrm>
            <a:off x="0" y="85725"/>
            <a:ext cx="12096750" cy="5343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119" name="Title 4">
            <a:extLst>
              <a:ext uri="{FF2B5EF4-FFF2-40B4-BE49-F238E27FC236}">
                <a16:creationId xmlns:a16="http://schemas.microsoft.com/office/drawing/2014/main" id="{D406B136-6989-45D4-A158-16957EFBADEB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Validation Results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4C8403-0079-402F-B4E8-EC8A00AC52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8440" y="1112520"/>
            <a:ext cx="5974080" cy="4480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799B253-F828-4F0B-A688-36B6D02DED2A}"/>
              </a:ext>
            </a:extLst>
          </p:cNvPr>
          <p:cNvGrpSpPr/>
          <p:nvPr/>
        </p:nvGrpSpPr>
        <p:grpSpPr>
          <a:xfrm>
            <a:off x="-9654306" y="2202211"/>
            <a:ext cx="3017052" cy="2547875"/>
            <a:chOff x="12992334" y="5661691"/>
            <a:chExt cx="3017052" cy="2547875"/>
          </a:xfrm>
        </p:grpSpPr>
        <p:sp>
          <p:nvSpPr>
            <p:cNvPr id="16" name="Content Placeholder 6">
              <a:extLst>
                <a:ext uri="{FF2B5EF4-FFF2-40B4-BE49-F238E27FC236}">
                  <a16:creationId xmlns:a16="http://schemas.microsoft.com/office/drawing/2014/main" id="{8242870C-6EDD-4049-869D-9A8C8B2DA688}"/>
                </a:ext>
              </a:extLst>
            </p:cNvPr>
            <p:cNvSpPr txBox="1">
              <a:spLocks/>
            </p:cNvSpPr>
            <p:nvPr/>
          </p:nvSpPr>
          <p:spPr>
            <a:xfrm>
              <a:off x="12992334" y="5661691"/>
              <a:ext cx="3017052" cy="74955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9050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buNone/>
                <a:defRPr/>
              </a:pPr>
              <a:r>
                <a:rPr lang="en-US" sz="2200" dirty="0">
                  <a:solidFill>
                    <a:sysClr val="windowText" lastClr="000000"/>
                  </a:solidFill>
                </a:rPr>
                <a:t>Adhere to Plate</a:t>
              </a:r>
              <a:endParaRPr kumimoji="0" lang="en-US" sz="22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sp>
          <p:nvSpPr>
            <p:cNvPr id="17" name="Content Placeholder 6">
              <a:extLst>
                <a:ext uri="{FF2B5EF4-FFF2-40B4-BE49-F238E27FC236}">
                  <a16:creationId xmlns:a16="http://schemas.microsoft.com/office/drawing/2014/main" id="{F57A8AF7-E231-4B6B-87A3-5BC5BDA0B395}"/>
                </a:ext>
              </a:extLst>
            </p:cNvPr>
            <p:cNvSpPr txBox="1">
              <a:spLocks/>
            </p:cNvSpPr>
            <p:nvPr/>
          </p:nvSpPr>
          <p:spPr>
            <a:xfrm>
              <a:off x="12992334" y="6560851"/>
              <a:ext cx="3017052" cy="74955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9050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buNone/>
                <a:defRPr/>
              </a:pPr>
              <a:r>
                <a:rPr lang="en-US" sz="2200" dirty="0">
                  <a:solidFill>
                    <a:sysClr val="windowText" lastClr="000000"/>
                  </a:solidFill>
                </a:rPr>
                <a:t>Mount to Design</a:t>
              </a:r>
              <a:endParaRPr kumimoji="0" lang="en-US" sz="22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sp>
          <p:nvSpPr>
            <p:cNvPr id="18" name="Content Placeholder 6">
              <a:extLst>
                <a:ext uri="{FF2B5EF4-FFF2-40B4-BE49-F238E27FC236}">
                  <a16:creationId xmlns:a16="http://schemas.microsoft.com/office/drawing/2014/main" id="{4801F7CF-9F39-4742-8CDB-3DB43F54B2FE}"/>
                </a:ext>
              </a:extLst>
            </p:cNvPr>
            <p:cNvSpPr txBox="1">
              <a:spLocks/>
            </p:cNvSpPr>
            <p:nvPr/>
          </p:nvSpPr>
          <p:spPr>
            <a:xfrm>
              <a:off x="12992334" y="7460011"/>
              <a:ext cx="3017052" cy="74955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9050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buNone/>
                <a:defRPr/>
              </a:pPr>
              <a:r>
                <a:rPr lang="en-US" sz="2200" dirty="0">
                  <a:solidFill>
                    <a:sysClr val="windowText" lastClr="000000"/>
                  </a:solidFill>
                </a:rPr>
                <a:t>Run for 5 Minutes</a:t>
              </a:r>
              <a:endParaRPr kumimoji="0" lang="en-US" sz="22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C5C6CB5-F8EB-4B12-B94A-BADE297146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0168" y="1792977"/>
            <a:ext cx="5238954" cy="28199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FD7F04-39BF-4126-82F5-65980950E4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726" y="1884794"/>
            <a:ext cx="6189498" cy="2636349"/>
          </a:xfrm>
          <a:prstGeom prst="roundRect">
            <a:avLst>
              <a:gd name="adj" fmla="val 1523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2041ED45-070F-4347-9BE5-100238AD7C07}"/>
              </a:ext>
            </a:extLst>
          </p:cNvPr>
          <p:cNvSpPr txBox="1">
            <a:spLocks/>
          </p:cNvSpPr>
          <p:nvPr/>
        </p:nvSpPr>
        <p:spPr>
          <a:xfrm>
            <a:off x="651142" y="4648278"/>
            <a:ext cx="5286667" cy="1102282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28575"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lang="en-US" sz="2400" b="1" dirty="0">
                <a:solidFill>
                  <a:sysClr val="windowText" lastClr="000000"/>
                </a:solidFill>
                <a:latin typeface="Helvetica Neue" panose="02000503000000020004"/>
              </a:rPr>
              <a:t>Unofficial Run 4</a:t>
            </a:r>
          </a:p>
          <a:p>
            <a:pPr marL="0" indent="0" algn="ctr">
              <a:buNone/>
            </a:pPr>
            <a:r>
              <a:rPr lang="en-US" sz="2400" dirty="0">
                <a:latin typeface="Helvetica Neue" panose="02000503000000020004"/>
                <a:cs typeface="Arial" panose="020B0604020202020204" pitchFamily="34" charset="0"/>
              </a:rPr>
              <a:t>Ran large cube for 5 minutes, then pounded and blew air on it.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D2B55532-AC21-4003-AAF2-91AA6BC3D85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Arlan Ohrt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EC15110-9B47-4E10-8FF9-A3E0C6A72D25}"/>
              </a:ext>
            </a:extLst>
          </p:cNvPr>
          <p:cNvGrpSpPr/>
          <p:nvPr/>
        </p:nvGrpSpPr>
        <p:grpSpPr>
          <a:xfrm>
            <a:off x="12794017" y="1320472"/>
            <a:ext cx="3533384" cy="3400950"/>
            <a:chOff x="7460017" y="1549072"/>
            <a:chExt cx="3533384" cy="340095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BB17CB1-9D5E-437B-8BEA-25671B586102}"/>
                </a:ext>
              </a:extLst>
            </p:cNvPr>
            <p:cNvGrpSpPr/>
            <p:nvPr/>
          </p:nvGrpSpPr>
          <p:grpSpPr>
            <a:xfrm>
              <a:off x="7460017" y="1549072"/>
              <a:ext cx="3533384" cy="3400950"/>
              <a:chOff x="12564453" y="542074"/>
              <a:chExt cx="3533384" cy="3400950"/>
            </a:xfrm>
          </p:grpSpPr>
          <p:sp>
            <p:nvSpPr>
              <p:cNvPr id="29" name="Content Placeholder 6">
                <a:extLst>
                  <a:ext uri="{FF2B5EF4-FFF2-40B4-BE49-F238E27FC236}">
                    <a16:creationId xmlns:a16="http://schemas.microsoft.com/office/drawing/2014/main" id="{BD03C023-89E0-4437-ABBB-CC786C4BA2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564453" y="542074"/>
                <a:ext cx="3533384" cy="1560426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28575"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ctr">
                  <a:buNone/>
                  <a:defRPr/>
                </a:pPr>
                <a:r>
                  <a:rPr lang="en-US" sz="2400" b="1" dirty="0">
                    <a:solidFill>
                      <a:sysClr val="windowText" lastClr="000000"/>
                    </a:solidFill>
                    <a:latin typeface="Helvetica Neue" panose="02000503000000020004"/>
                  </a:rPr>
                  <a:t>Target Check </a:t>
                </a:r>
              </a:p>
              <a:p>
                <a:pPr marL="0" indent="0" algn="ctr">
                  <a:buNone/>
                </a:pPr>
                <a:r>
                  <a:rPr lang="en-US" sz="2400" dirty="0">
                    <a:latin typeface="Helvetica Neue" panose="02000503000000020004"/>
                    <a:cs typeface="Arial" panose="020B0604020202020204" pitchFamily="34" charset="0"/>
                  </a:rPr>
                  <a:t>Greater than 0 grams of separated powder in container</a:t>
                </a:r>
              </a:p>
            </p:txBody>
          </p:sp>
          <p:sp>
            <p:nvSpPr>
              <p:cNvPr id="30" name="Content Placeholder 6">
                <a:extLst>
                  <a:ext uri="{FF2B5EF4-FFF2-40B4-BE49-F238E27FC236}">
                    <a16:creationId xmlns:a16="http://schemas.microsoft.com/office/drawing/2014/main" id="{A4F39FB5-2BF8-4D45-9C02-6F5753D1D27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564453" y="2382598"/>
                <a:ext cx="3533384" cy="1560426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28575"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ctr">
                  <a:buNone/>
                  <a:defRPr/>
                </a:pPr>
                <a:r>
                  <a:rPr lang="en-US" sz="2400" b="1" dirty="0">
                    <a:solidFill>
                      <a:sysClr val="windowText" lastClr="000000"/>
                    </a:solidFill>
                    <a:latin typeface="Helvetica Neue" panose="02000503000000020004"/>
                  </a:rPr>
                  <a:t>Target Check </a:t>
                </a:r>
              </a:p>
              <a:p>
                <a:pPr marL="0" indent="0" algn="ctr">
                  <a:buNone/>
                </a:pPr>
                <a:r>
                  <a:rPr lang="en-US" sz="2400" dirty="0">
                    <a:latin typeface="Helvetica Neue" panose="02000503000000020004"/>
                    <a:cs typeface="Arial" panose="020B0604020202020204" pitchFamily="34" charset="0"/>
                  </a:rPr>
                  <a:t>Passes through 75 </a:t>
                </a:r>
                <a:r>
                  <a:rPr lang="el-GR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μ</a:t>
                </a:r>
                <a:r>
                  <a:rPr lang="en-US" sz="2400" dirty="0">
                    <a:latin typeface="Helvetica Neue" panose="02000503000000020004"/>
                    <a:cs typeface="Arial" panose="020B0604020202020204" pitchFamily="34" charset="0"/>
                  </a:rPr>
                  <a:t>m mesh</a:t>
                </a:r>
              </a:p>
            </p:txBody>
          </p:sp>
        </p:grpSp>
        <p:pic>
          <p:nvPicPr>
            <p:cNvPr id="27" name="Graphic 26" descr="Checkmark">
              <a:extLst>
                <a:ext uri="{FF2B5EF4-FFF2-40B4-BE49-F238E27FC236}">
                  <a16:creationId xmlns:a16="http://schemas.microsoft.com/office/drawing/2014/main" id="{E08463B5-8FC3-46DF-9474-64C8061D7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424941" y="2575559"/>
              <a:ext cx="491197" cy="491197"/>
            </a:xfrm>
            <a:prstGeom prst="rect">
              <a:avLst/>
            </a:prstGeom>
          </p:spPr>
        </p:pic>
        <p:pic>
          <p:nvPicPr>
            <p:cNvPr id="28" name="Graphic 27" descr="Checkmark">
              <a:extLst>
                <a:ext uri="{FF2B5EF4-FFF2-40B4-BE49-F238E27FC236}">
                  <a16:creationId xmlns:a16="http://schemas.microsoft.com/office/drawing/2014/main" id="{EA6B4F71-2DF5-480D-8225-3159A6DDC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414781" y="4414519"/>
              <a:ext cx="491197" cy="491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41564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hlinkClick r:id="rId3" action="ppaction://hlinksldjump"/>
            <a:extLst>
              <a:ext uri="{FF2B5EF4-FFF2-40B4-BE49-F238E27FC236}">
                <a16:creationId xmlns:a16="http://schemas.microsoft.com/office/drawing/2014/main" id="{2C77025E-B04B-42DD-A48A-8293365BC0AC}"/>
              </a:ext>
            </a:extLst>
          </p:cNvPr>
          <p:cNvSpPr/>
          <p:nvPr/>
        </p:nvSpPr>
        <p:spPr>
          <a:xfrm>
            <a:off x="0" y="85725"/>
            <a:ext cx="12096750" cy="5343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119" name="Title 4">
            <a:extLst>
              <a:ext uri="{FF2B5EF4-FFF2-40B4-BE49-F238E27FC236}">
                <a16:creationId xmlns:a16="http://schemas.microsoft.com/office/drawing/2014/main" id="{D406B136-6989-45D4-A158-16957EFBADEB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Validation Results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C5C6CB5-F8EB-4B12-B94A-BADE297146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204" b="5972"/>
          <a:stretch/>
        </p:blipFill>
        <p:spPr>
          <a:xfrm>
            <a:off x="6551272" y="-2975793"/>
            <a:ext cx="5238954" cy="28199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FD7F04-39BF-4126-82F5-65980950E4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726" y="1884794"/>
            <a:ext cx="6189498" cy="2636349"/>
          </a:xfrm>
          <a:prstGeom prst="roundRect">
            <a:avLst>
              <a:gd name="adj" fmla="val 1523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sp>
        <p:nvSpPr>
          <p:cNvPr id="45" name="Content Placeholder 3">
            <a:extLst>
              <a:ext uri="{FF2B5EF4-FFF2-40B4-BE49-F238E27FC236}">
                <a16:creationId xmlns:a16="http://schemas.microsoft.com/office/drawing/2014/main" id="{55599B17-C9B0-4362-A546-CF105815970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Arlan Ohrt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6F6844C-6E65-4115-93BB-7FE401C33411}"/>
              </a:ext>
            </a:extLst>
          </p:cNvPr>
          <p:cNvGrpSpPr/>
          <p:nvPr/>
        </p:nvGrpSpPr>
        <p:grpSpPr>
          <a:xfrm>
            <a:off x="7460017" y="1549072"/>
            <a:ext cx="3533384" cy="3400950"/>
            <a:chOff x="7460017" y="1549072"/>
            <a:chExt cx="3533384" cy="340095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2882A1F-57C8-4752-9636-CDC7477C8F71}"/>
                </a:ext>
              </a:extLst>
            </p:cNvPr>
            <p:cNvGrpSpPr/>
            <p:nvPr/>
          </p:nvGrpSpPr>
          <p:grpSpPr>
            <a:xfrm>
              <a:off x="7460017" y="1549072"/>
              <a:ext cx="3533384" cy="3400950"/>
              <a:chOff x="12564453" y="542074"/>
              <a:chExt cx="3533384" cy="3400950"/>
            </a:xfrm>
          </p:grpSpPr>
          <p:sp>
            <p:nvSpPr>
              <p:cNvPr id="20" name="Content Placeholder 6">
                <a:extLst>
                  <a:ext uri="{FF2B5EF4-FFF2-40B4-BE49-F238E27FC236}">
                    <a16:creationId xmlns:a16="http://schemas.microsoft.com/office/drawing/2014/main" id="{9F3E1D4E-447D-4AA2-A998-FC482758741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564453" y="542074"/>
                <a:ext cx="3533384" cy="1560426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28575">
                <a:solidFill>
                  <a:srgbClr val="00BC64"/>
                </a:solidFill>
              </a:ln>
            </p:spPr>
            <p:txBody>
              <a:bodyPr vert="horz" lIns="91440" tIns="45720" rIns="91440" bIns="45720" rtlCol="0" anchor="ctr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ctr">
                  <a:buNone/>
                  <a:defRPr/>
                </a:pPr>
                <a:r>
                  <a:rPr lang="en-US" sz="2400" b="1" dirty="0">
                    <a:solidFill>
                      <a:sysClr val="windowText" lastClr="000000"/>
                    </a:solidFill>
                    <a:latin typeface="Helvetica Neue" panose="02000503000000020004"/>
                  </a:rPr>
                  <a:t>Target Check </a:t>
                </a:r>
              </a:p>
              <a:p>
                <a:pPr marL="0" indent="0" algn="ctr">
                  <a:buNone/>
                </a:pPr>
                <a:r>
                  <a:rPr lang="en-US" sz="2400" dirty="0">
                    <a:latin typeface="Helvetica Neue" panose="02000503000000020004"/>
                    <a:cs typeface="Arial" panose="020B0604020202020204" pitchFamily="34" charset="0"/>
                  </a:rPr>
                  <a:t>Greater than 0 grams of separated powder in container</a:t>
                </a:r>
              </a:p>
            </p:txBody>
          </p:sp>
          <p:sp>
            <p:nvSpPr>
              <p:cNvPr id="21" name="Content Placeholder 6">
                <a:extLst>
                  <a:ext uri="{FF2B5EF4-FFF2-40B4-BE49-F238E27FC236}">
                    <a16:creationId xmlns:a16="http://schemas.microsoft.com/office/drawing/2014/main" id="{20381C14-294C-4BA1-831D-871D383CD27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564453" y="2382598"/>
                <a:ext cx="3533384" cy="1560426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28575">
                <a:solidFill>
                  <a:srgbClr val="00BC64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ctr">
                  <a:buNone/>
                  <a:defRPr/>
                </a:pPr>
                <a:r>
                  <a:rPr lang="en-US" sz="2400" b="1" dirty="0">
                    <a:solidFill>
                      <a:sysClr val="windowText" lastClr="000000"/>
                    </a:solidFill>
                    <a:latin typeface="Helvetica Neue" panose="02000503000000020004"/>
                  </a:rPr>
                  <a:t>Target Check </a:t>
                </a:r>
              </a:p>
              <a:p>
                <a:pPr marL="0" indent="0" algn="ctr">
                  <a:buNone/>
                </a:pPr>
                <a:r>
                  <a:rPr lang="en-US" sz="2400" dirty="0">
                    <a:latin typeface="Helvetica Neue" panose="02000503000000020004"/>
                    <a:cs typeface="Arial" panose="020B0604020202020204" pitchFamily="34" charset="0"/>
                  </a:rPr>
                  <a:t>Passes through 75 </a:t>
                </a:r>
                <a:r>
                  <a:rPr lang="el-GR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μ</a:t>
                </a:r>
                <a:r>
                  <a:rPr lang="en-US" sz="2400" dirty="0">
                    <a:latin typeface="Helvetica Neue" panose="02000503000000020004"/>
                    <a:cs typeface="Arial" panose="020B0604020202020204" pitchFamily="34" charset="0"/>
                  </a:rPr>
                  <a:t>m mesh</a:t>
                </a:r>
              </a:p>
            </p:txBody>
          </p:sp>
        </p:grpSp>
        <p:pic>
          <p:nvPicPr>
            <p:cNvPr id="46" name="Graphic 45" descr="Checkmark">
              <a:extLst>
                <a:ext uri="{FF2B5EF4-FFF2-40B4-BE49-F238E27FC236}">
                  <a16:creationId xmlns:a16="http://schemas.microsoft.com/office/drawing/2014/main" id="{A57EA37E-64CB-4794-9564-438BBC9DF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424941" y="2575559"/>
              <a:ext cx="491197" cy="491197"/>
            </a:xfrm>
            <a:prstGeom prst="rect">
              <a:avLst/>
            </a:prstGeom>
          </p:spPr>
        </p:pic>
        <p:pic>
          <p:nvPicPr>
            <p:cNvPr id="47" name="Graphic 46" descr="Checkmark">
              <a:extLst>
                <a:ext uri="{FF2B5EF4-FFF2-40B4-BE49-F238E27FC236}">
                  <a16:creationId xmlns:a16="http://schemas.microsoft.com/office/drawing/2014/main" id="{4EE373FC-0F66-4C96-A353-F06486079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414781" y="4414519"/>
              <a:ext cx="491197" cy="491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2408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2AAF2538-168B-457A-8C48-963FD2E76570}"/>
              </a:ext>
            </a:extLst>
          </p:cNvPr>
          <p:cNvSpPr txBox="1">
            <a:spLocks/>
          </p:cNvSpPr>
          <p:nvPr/>
        </p:nvSpPr>
        <p:spPr>
          <a:xfrm>
            <a:off x="784571" y="209039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Project Conclusion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FFB08BCF-30A1-4246-9658-95EB0CE41EF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Joshua Dorfman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3816084-6B36-4250-8309-9ABAC41BCBF0}"/>
              </a:ext>
            </a:extLst>
          </p:cNvPr>
          <p:cNvGrpSpPr/>
          <p:nvPr/>
        </p:nvGrpSpPr>
        <p:grpSpPr>
          <a:xfrm>
            <a:off x="13206393" y="3821753"/>
            <a:ext cx="11443374" cy="1866283"/>
            <a:chOff x="12596793" y="2343473"/>
            <a:chExt cx="11443374" cy="186628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06F24EC-E297-4E3D-AC50-838B6230A660}"/>
                </a:ext>
              </a:extLst>
            </p:cNvPr>
            <p:cNvGrpSpPr/>
            <p:nvPr/>
          </p:nvGrpSpPr>
          <p:grpSpPr>
            <a:xfrm>
              <a:off x="12596793" y="2343473"/>
              <a:ext cx="11443374" cy="1858975"/>
              <a:chOff x="224791" y="4174395"/>
              <a:chExt cx="11806993" cy="1685640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4FD881AA-85BA-4432-B506-DD210037E13F}"/>
                  </a:ext>
                </a:extLst>
              </p:cNvPr>
              <p:cNvSpPr/>
              <p:nvPr/>
            </p:nvSpPr>
            <p:spPr>
              <a:xfrm>
                <a:off x="224791" y="4194810"/>
                <a:ext cx="11802368" cy="1627491"/>
              </a:xfrm>
              <a:prstGeom prst="roundRect">
                <a:avLst>
                  <a:gd name="adj" fmla="val 6504"/>
                </a:avLst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  <a:latin typeface="Helvetica Neue" panose="02000503000000020004"/>
                  <a:cs typeface="Arial" panose="020B0604020202020204" pitchFamily="34" charset="0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39E0CEA-F802-4CF1-9B61-F2162F4EB0C5}"/>
                  </a:ext>
                </a:extLst>
              </p:cNvPr>
              <p:cNvSpPr/>
              <p:nvPr/>
            </p:nvSpPr>
            <p:spPr>
              <a:xfrm>
                <a:off x="4673480" y="4174395"/>
                <a:ext cx="2947179" cy="841379"/>
              </a:xfrm>
              <a:prstGeom prst="rect">
                <a:avLst/>
              </a:prstGeom>
              <a:noFill/>
              <a:ln w="349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  <a:latin typeface="Helvetica Neue" panose="02000503000000020004"/>
                    <a:cs typeface="Arial" panose="020B0604020202020204" pitchFamily="34" charset="0"/>
                  </a:rPr>
                  <a:t>Hold the part in the area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72B52B4-5EC0-4315-9C1C-196203262858}"/>
                  </a:ext>
                </a:extLst>
              </p:cNvPr>
              <p:cNvSpPr/>
              <p:nvPr/>
            </p:nvSpPr>
            <p:spPr>
              <a:xfrm>
                <a:off x="7647780" y="4180988"/>
                <a:ext cx="2287228" cy="841379"/>
              </a:xfrm>
              <a:prstGeom prst="rect">
                <a:avLst/>
              </a:prstGeom>
              <a:noFill/>
              <a:ln w="349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  <a:latin typeface="Helvetica Neue" panose="02000503000000020004"/>
                    <a:cs typeface="Arial" panose="020B0604020202020204" pitchFamily="34" charset="0"/>
                  </a:rPr>
                  <a:t>Isolate the powder from user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3006692-A556-432A-97AD-D062E4EFBA26}"/>
                  </a:ext>
                </a:extLst>
              </p:cNvPr>
              <p:cNvSpPr/>
              <p:nvPr/>
            </p:nvSpPr>
            <p:spPr>
              <a:xfrm>
                <a:off x="9963790" y="4190318"/>
                <a:ext cx="2067994" cy="841380"/>
              </a:xfrm>
              <a:prstGeom prst="rect">
                <a:avLst/>
              </a:prstGeom>
              <a:noFill/>
              <a:ln w="349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  <a:latin typeface="Helvetica Neue" panose="02000503000000020004"/>
                    <a:cs typeface="Arial" panose="020B0604020202020204" pitchFamily="34" charset="0"/>
                  </a:rPr>
                  <a:t>Prevents powder contamination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FCB6F3D-BC8B-4394-837E-9254A1B1C777}"/>
                  </a:ext>
                </a:extLst>
              </p:cNvPr>
              <p:cNvSpPr/>
              <p:nvPr/>
            </p:nvSpPr>
            <p:spPr>
              <a:xfrm>
                <a:off x="4664440" y="5134967"/>
                <a:ext cx="3010462" cy="609861"/>
              </a:xfrm>
              <a:prstGeom prst="rect">
                <a:avLst/>
              </a:prstGeom>
              <a:noFill/>
              <a:ln w="349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u="sng" dirty="0">
                    <a:solidFill>
                      <a:schemeClr val="tx1"/>
                    </a:solidFill>
                    <a:latin typeface="Helvetica Neue" panose="02000503000000020004"/>
                    <a:cs typeface="Arial" panose="020B0604020202020204" pitchFamily="34" charset="0"/>
                  </a:rPr>
                  <a:t>Build volume:</a:t>
                </a:r>
                <a:r>
                  <a:rPr lang="en-US" sz="1400" dirty="0">
                    <a:solidFill>
                      <a:schemeClr val="tx1"/>
                    </a:solidFill>
                    <a:latin typeface="Helvetica Neue" panose="02000503000000020004"/>
                    <a:cs typeface="Arial" panose="020B0604020202020204" pitchFamily="34" charset="0"/>
                  </a:rPr>
                  <a:t> 250 x 250 x 300 mm</a:t>
                </a:r>
              </a:p>
              <a:p>
                <a:r>
                  <a:rPr lang="en-US" sz="1400" u="sng" dirty="0">
                    <a:solidFill>
                      <a:schemeClr val="tx1"/>
                    </a:solidFill>
                    <a:latin typeface="Helvetica Neue" panose="02000503000000020004"/>
                    <a:cs typeface="Arial" panose="020B0604020202020204" pitchFamily="34" charset="0"/>
                  </a:rPr>
                  <a:t>Over-estimated weight:</a:t>
                </a:r>
                <a:r>
                  <a:rPr lang="en-US" sz="1400" dirty="0">
                    <a:solidFill>
                      <a:schemeClr val="tx1"/>
                    </a:solidFill>
                    <a:latin typeface="Helvetica Neue" panose="02000503000000020004"/>
                    <a:cs typeface="Arial" panose="020B0604020202020204" pitchFamily="34" charset="0"/>
                  </a:rPr>
                  <a:t> 356 N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38AFD95-4697-45ED-A981-DA33AF7295C7}"/>
                  </a:ext>
                </a:extLst>
              </p:cNvPr>
              <p:cNvSpPr/>
              <p:nvPr/>
            </p:nvSpPr>
            <p:spPr>
              <a:xfrm>
                <a:off x="9935009" y="5003746"/>
                <a:ext cx="2076009" cy="841379"/>
              </a:xfrm>
              <a:prstGeom prst="rect">
                <a:avLst/>
              </a:prstGeom>
              <a:noFill/>
              <a:ln w="349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  <a:latin typeface="Helvetica Neue" panose="02000503000000020004"/>
                    <a:cs typeface="Arial" panose="020B0604020202020204" pitchFamily="34" charset="0"/>
                  </a:rPr>
                  <a:t>Passes through 75 </a:t>
                </a:r>
                <a:r>
                  <a:rPr lang="el-GR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μ</a:t>
                </a:r>
                <a:r>
                  <a:rPr lang="en-US" sz="1400" dirty="0">
                    <a:solidFill>
                      <a:schemeClr val="tx1"/>
                    </a:solidFill>
                    <a:latin typeface="Helvetica Neue" panose="02000503000000020004"/>
                    <a:cs typeface="Arial" panose="020B0604020202020204" pitchFamily="34" charset="0"/>
                  </a:rPr>
                  <a:t>m mesh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3635DE6-05DE-4F87-9796-AA8920389A4A}"/>
                  </a:ext>
                </a:extLst>
              </p:cNvPr>
              <p:cNvSpPr/>
              <p:nvPr/>
            </p:nvSpPr>
            <p:spPr>
              <a:xfrm>
                <a:off x="7649957" y="5018656"/>
                <a:ext cx="2259052" cy="841379"/>
              </a:xfrm>
              <a:prstGeom prst="rect">
                <a:avLst/>
              </a:prstGeom>
              <a:noFill/>
              <a:ln w="349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  <a:latin typeface="Helvetica Neue" panose="02000503000000020004"/>
                    <a:cs typeface="Arial" panose="020B0604020202020204" pitchFamily="34" charset="0"/>
                  </a:rPr>
                  <a:t>Pass Bioenvironmental Engineering Flight (BEF) air test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3F5ECFE1-38B8-42F0-B36A-0E93DA2DC2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10983" y="4196380"/>
                <a:ext cx="0" cy="802789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9DD202D-C48B-4A67-86A6-AEF0DFF9F700}"/>
                  </a:ext>
                </a:extLst>
              </p:cNvPr>
              <p:cNvSpPr txBox="1"/>
              <p:nvPr/>
            </p:nvSpPr>
            <p:spPr>
              <a:xfrm rot="16200000">
                <a:off x="39802" y="4449849"/>
                <a:ext cx="789560" cy="3175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latin typeface="Helvetica Neue" panose="02000503000000020004"/>
                    <a:cs typeface="Arial" panose="020B0604020202020204" pitchFamily="34" charset="0"/>
                  </a:rPr>
                  <a:t>Function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7FC673D-B9AC-46D2-89E3-D0F6997649EB}"/>
                  </a:ext>
                </a:extLst>
              </p:cNvPr>
              <p:cNvSpPr txBox="1"/>
              <p:nvPr/>
            </p:nvSpPr>
            <p:spPr>
              <a:xfrm rot="16200000">
                <a:off x="44069" y="5261351"/>
                <a:ext cx="778470" cy="317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Helvetica Neue" panose="02000503000000020004"/>
                    <a:cs typeface="Arial" panose="020B0604020202020204" pitchFamily="34" charset="0"/>
                  </a:rPr>
                  <a:t>Target</a:t>
                </a:r>
                <a:endParaRPr lang="en-US" sz="1600" dirty="0">
                  <a:latin typeface="Helvetica Neue" panose="02000503000000020004"/>
                  <a:cs typeface="Arial" panose="020B0604020202020204" pitchFamily="34" charset="0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F339DBE-69DD-4805-97F1-13AF6B33D6D3}"/>
                  </a:ext>
                </a:extLst>
              </p:cNvPr>
              <p:cNvSpPr/>
              <p:nvPr/>
            </p:nvSpPr>
            <p:spPr>
              <a:xfrm>
                <a:off x="678869" y="4186794"/>
                <a:ext cx="1902635" cy="841379"/>
              </a:xfrm>
              <a:prstGeom prst="rect">
                <a:avLst/>
              </a:prstGeom>
              <a:noFill/>
              <a:ln w="349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  <a:latin typeface="Helvetica Neue" panose="02000503000000020004"/>
                    <a:cs typeface="Arial" panose="020B0604020202020204" pitchFamily="34" charset="0"/>
                  </a:rPr>
                  <a:t>Separate powder from the part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89FF15D-F6A5-4CD9-A50A-A4E90FE0583F}"/>
                  </a:ext>
                </a:extLst>
              </p:cNvPr>
              <p:cNvSpPr/>
              <p:nvPr/>
            </p:nvSpPr>
            <p:spPr>
              <a:xfrm>
                <a:off x="2623437" y="4186889"/>
                <a:ext cx="1991739" cy="841379"/>
              </a:xfrm>
              <a:prstGeom prst="rect">
                <a:avLst/>
              </a:prstGeom>
              <a:noFill/>
              <a:ln w="349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  <a:latin typeface="Helvetica Neue" panose="02000503000000020004"/>
                    <a:cs typeface="Arial" panose="020B0604020202020204" pitchFamily="34" charset="0"/>
                  </a:rPr>
                  <a:t>Transports powder to a container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DC50C65-BD20-416D-BAE0-250FB1C40BE5}"/>
                  </a:ext>
                </a:extLst>
              </p:cNvPr>
              <p:cNvSpPr/>
              <p:nvPr/>
            </p:nvSpPr>
            <p:spPr>
              <a:xfrm>
                <a:off x="677612" y="4999185"/>
                <a:ext cx="3941626" cy="850501"/>
              </a:xfrm>
              <a:prstGeom prst="rect">
                <a:avLst/>
              </a:prstGeom>
              <a:noFill/>
              <a:ln w="349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  <a:latin typeface="Helvetica Neue" panose="02000503000000020004"/>
                    <a:cs typeface="Arial" panose="020B0604020202020204" pitchFamily="34" charset="0"/>
                  </a:rPr>
                  <a:t>Greater than 0 grams of separated powder in container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157A817-00AB-44F4-B704-1B644392F5DC}"/>
                  </a:ext>
                </a:extLst>
              </p:cNvPr>
              <p:cNvCxnSpPr>
                <a:cxnSpLocks/>
                <a:stCxn id="14" idx="1"/>
                <a:endCxn id="14" idx="3"/>
              </p:cNvCxnSpPr>
              <p:nvPr/>
            </p:nvCxnSpPr>
            <p:spPr>
              <a:xfrm>
                <a:off x="224791" y="5008556"/>
                <a:ext cx="11802368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BD1666C7-CAA8-443E-AE3C-3D76B84EAE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43533" y="4195919"/>
                <a:ext cx="0" cy="1619249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0B470D-49FC-48F9-8AC8-5CB58C7754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34368" y="4201407"/>
                <a:ext cx="0" cy="1619250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AB049BD0-EC2D-4D49-8067-3F0BE70493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28115" y="4201918"/>
                <a:ext cx="0" cy="1619250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410AF19E-29B4-415C-9019-4AFA32D430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4012" y="4201213"/>
                <a:ext cx="0" cy="1619250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" name="Graphic 7" descr="Checkmark">
              <a:extLst>
                <a:ext uri="{FF2B5EF4-FFF2-40B4-BE49-F238E27FC236}">
                  <a16:creationId xmlns:a16="http://schemas.microsoft.com/office/drawing/2014/main" id="{141482DA-619D-46C6-B3BF-6DBEB2AB1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307581" y="3718559"/>
              <a:ext cx="491197" cy="491197"/>
            </a:xfrm>
            <a:prstGeom prst="rect">
              <a:avLst/>
            </a:prstGeom>
          </p:spPr>
        </p:pic>
        <p:pic>
          <p:nvPicPr>
            <p:cNvPr id="9" name="Graphic 8" descr="Checkmark">
              <a:extLst>
                <a:ext uri="{FF2B5EF4-FFF2-40B4-BE49-F238E27FC236}">
                  <a16:creationId xmlns:a16="http://schemas.microsoft.com/office/drawing/2014/main" id="{D310F01D-EFB8-46A3-94AF-EF7C0D8DA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243821" y="3718559"/>
              <a:ext cx="491197" cy="491197"/>
            </a:xfrm>
            <a:prstGeom prst="rect">
              <a:avLst/>
            </a:prstGeom>
          </p:spPr>
        </p:pic>
        <p:pic>
          <p:nvPicPr>
            <p:cNvPr id="10" name="Graphic 9" descr="Checkmark">
              <a:extLst>
                <a:ext uri="{FF2B5EF4-FFF2-40B4-BE49-F238E27FC236}">
                  <a16:creationId xmlns:a16="http://schemas.microsoft.com/office/drawing/2014/main" id="{7B7A9E53-6955-418C-BA53-168C5CBBB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1468861" y="3718559"/>
              <a:ext cx="491197" cy="491197"/>
            </a:xfrm>
            <a:prstGeom prst="rect">
              <a:avLst/>
            </a:prstGeom>
          </p:spPr>
        </p:pic>
        <p:pic>
          <p:nvPicPr>
            <p:cNvPr id="13" name="Graphic 12" descr="Checkmark">
              <a:extLst>
                <a:ext uri="{FF2B5EF4-FFF2-40B4-BE49-F238E27FC236}">
                  <a16:creationId xmlns:a16="http://schemas.microsoft.com/office/drawing/2014/main" id="{BF730B94-0FD8-40FA-97D3-A8A02DF0E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500861" y="3718559"/>
              <a:ext cx="491197" cy="491197"/>
            </a:xfrm>
            <a:prstGeom prst="rect">
              <a:avLst/>
            </a:prstGeom>
          </p:spPr>
        </p:pic>
      </p:grpSp>
      <p:pic>
        <p:nvPicPr>
          <p:cNvPr id="33" name="Picture 32" descr="A picture containing toy, skiing&#10;&#10;Description automatically generated">
            <a:extLst>
              <a:ext uri="{FF2B5EF4-FFF2-40B4-BE49-F238E27FC236}">
                <a16:creationId xmlns:a16="http://schemas.microsoft.com/office/drawing/2014/main" id="{A77B0E77-0CC4-447E-BB62-433D861885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0935" r="26108" b="2032"/>
          <a:stretch/>
        </p:blipFill>
        <p:spPr>
          <a:xfrm>
            <a:off x="13228320" y="217753"/>
            <a:ext cx="3333359" cy="3221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21410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119" name="Title 4">
            <a:extLst>
              <a:ext uri="{FF2B5EF4-FFF2-40B4-BE49-F238E27FC236}">
                <a16:creationId xmlns:a16="http://schemas.microsoft.com/office/drawing/2014/main" id="{D406B136-6989-45D4-A158-16957EFBADEB}"/>
              </a:ext>
            </a:extLst>
          </p:cNvPr>
          <p:cNvSpPr txBox="1">
            <a:spLocks/>
          </p:cNvSpPr>
          <p:nvPr/>
        </p:nvSpPr>
        <p:spPr>
          <a:xfrm>
            <a:off x="858520" y="122872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Project Results</a:t>
            </a:r>
          </a:p>
        </p:txBody>
      </p:sp>
      <p:pic>
        <p:nvPicPr>
          <p:cNvPr id="44" name="Picture 43" descr="A picture containing toy, skiing&#10;&#10;Description automatically generated">
            <a:extLst>
              <a:ext uri="{FF2B5EF4-FFF2-40B4-BE49-F238E27FC236}">
                <a16:creationId xmlns:a16="http://schemas.microsoft.com/office/drawing/2014/main" id="{661022D0-48D1-4267-A657-FDB3457E77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0935" r="26108" b="2032"/>
          <a:stretch/>
        </p:blipFill>
        <p:spPr>
          <a:xfrm>
            <a:off x="6929891" y="184701"/>
            <a:ext cx="3333359" cy="3221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045B720F-641C-4C72-960B-2DE9AC147ADA}"/>
              </a:ext>
            </a:extLst>
          </p:cNvPr>
          <p:cNvGrpSpPr/>
          <p:nvPr/>
        </p:nvGrpSpPr>
        <p:grpSpPr>
          <a:xfrm>
            <a:off x="343833" y="3547433"/>
            <a:ext cx="11443374" cy="1866283"/>
            <a:chOff x="12596793" y="2343473"/>
            <a:chExt cx="11443374" cy="1866283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E5DE4204-89EC-4CF0-9B7C-98C8D2550F35}"/>
                </a:ext>
              </a:extLst>
            </p:cNvPr>
            <p:cNvGrpSpPr/>
            <p:nvPr/>
          </p:nvGrpSpPr>
          <p:grpSpPr>
            <a:xfrm>
              <a:off x="12596793" y="2343473"/>
              <a:ext cx="11443374" cy="1858975"/>
              <a:chOff x="224791" y="4174395"/>
              <a:chExt cx="11806993" cy="1685640"/>
            </a:xfrm>
          </p:grpSpPr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6662FF08-4749-41EB-A23B-77D92D114FF0}"/>
                  </a:ext>
                </a:extLst>
              </p:cNvPr>
              <p:cNvSpPr/>
              <p:nvPr/>
            </p:nvSpPr>
            <p:spPr>
              <a:xfrm>
                <a:off x="224791" y="4194810"/>
                <a:ext cx="11802368" cy="1627491"/>
              </a:xfrm>
              <a:prstGeom prst="roundRect">
                <a:avLst>
                  <a:gd name="adj" fmla="val 6504"/>
                </a:avLst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  <a:latin typeface="Helvetica Neue" panose="02000503000000020004"/>
                  <a:cs typeface="Arial" panose="020B0604020202020204" pitchFamily="34" charset="0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086D2037-C7C9-434C-8DF5-F272BDEDC23C}"/>
                  </a:ext>
                </a:extLst>
              </p:cNvPr>
              <p:cNvSpPr/>
              <p:nvPr/>
            </p:nvSpPr>
            <p:spPr>
              <a:xfrm>
                <a:off x="4673480" y="4174395"/>
                <a:ext cx="2947179" cy="841379"/>
              </a:xfrm>
              <a:prstGeom prst="rect">
                <a:avLst/>
              </a:prstGeom>
              <a:noFill/>
              <a:ln w="349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  <a:latin typeface="Helvetica Neue" panose="02000503000000020004"/>
                    <a:cs typeface="Arial" panose="020B0604020202020204" pitchFamily="34" charset="0"/>
                  </a:rPr>
                  <a:t>Hold the part in the area</a:t>
                </a: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E504010C-D912-4292-9849-89E36BE39E28}"/>
                  </a:ext>
                </a:extLst>
              </p:cNvPr>
              <p:cNvSpPr/>
              <p:nvPr/>
            </p:nvSpPr>
            <p:spPr>
              <a:xfrm>
                <a:off x="7647780" y="4180988"/>
                <a:ext cx="2287228" cy="841379"/>
              </a:xfrm>
              <a:prstGeom prst="rect">
                <a:avLst/>
              </a:prstGeom>
              <a:noFill/>
              <a:ln w="349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  <a:latin typeface="Helvetica Neue" panose="02000503000000020004"/>
                    <a:cs typeface="Arial" panose="020B0604020202020204" pitchFamily="34" charset="0"/>
                  </a:rPr>
                  <a:t>Isolate the powder from user</a:t>
                </a: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02A0A7F-751C-4673-96EB-CBEE00FF1F14}"/>
                  </a:ext>
                </a:extLst>
              </p:cNvPr>
              <p:cNvSpPr/>
              <p:nvPr/>
            </p:nvSpPr>
            <p:spPr>
              <a:xfrm>
                <a:off x="9963790" y="4190318"/>
                <a:ext cx="2067994" cy="841380"/>
              </a:xfrm>
              <a:prstGeom prst="rect">
                <a:avLst/>
              </a:prstGeom>
              <a:noFill/>
              <a:ln w="349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  <a:latin typeface="Helvetica Neue" panose="02000503000000020004"/>
                    <a:cs typeface="Arial" panose="020B0604020202020204" pitchFamily="34" charset="0"/>
                  </a:rPr>
                  <a:t>Prevents powder contamination</a:t>
                </a: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53E7D433-8F27-45F3-A5E0-707609274797}"/>
                  </a:ext>
                </a:extLst>
              </p:cNvPr>
              <p:cNvSpPr/>
              <p:nvPr/>
            </p:nvSpPr>
            <p:spPr>
              <a:xfrm>
                <a:off x="4664440" y="5134967"/>
                <a:ext cx="3010462" cy="609861"/>
              </a:xfrm>
              <a:prstGeom prst="rect">
                <a:avLst/>
              </a:prstGeom>
              <a:noFill/>
              <a:ln w="349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u="sng" dirty="0">
                    <a:solidFill>
                      <a:schemeClr val="tx1"/>
                    </a:solidFill>
                    <a:latin typeface="Helvetica Neue" panose="02000503000000020004"/>
                    <a:cs typeface="Arial" panose="020B0604020202020204" pitchFamily="34" charset="0"/>
                  </a:rPr>
                  <a:t>Build volume:</a:t>
                </a:r>
                <a:r>
                  <a:rPr lang="en-US" sz="1400" dirty="0">
                    <a:solidFill>
                      <a:schemeClr val="tx1"/>
                    </a:solidFill>
                    <a:latin typeface="Helvetica Neue" panose="02000503000000020004"/>
                    <a:cs typeface="Arial" panose="020B0604020202020204" pitchFamily="34" charset="0"/>
                  </a:rPr>
                  <a:t> 250 x 250 x 300 mm</a:t>
                </a:r>
              </a:p>
              <a:p>
                <a:r>
                  <a:rPr lang="en-US" sz="1400" u="sng" dirty="0">
                    <a:solidFill>
                      <a:schemeClr val="tx1"/>
                    </a:solidFill>
                    <a:latin typeface="Helvetica Neue" panose="02000503000000020004"/>
                    <a:cs typeface="Arial" panose="020B0604020202020204" pitchFamily="34" charset="0"/>
                  </a:rPr>
                  <a:t>Over-estimated weight:</a:t>
                </a:r>
                <a:r>
                  <a:rPr lang="en-US" sz="1400" dirty="0">
                    <a:solidFill>
                      <a:schemeClr val="tx1"/>
                    </a:solidFill>
                    <a:latin typeface="Helvetica Neue" panose="02000503000000020004"/>
                    <a:cs typeface="Arial" panose="020B0604020202020204" pitchFamily="34" charset="0"/>
                  </a:rPr>
                  <a:t> 356 N</a:t>
                </a: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78B1CCA2-5CAB-4239-902C-DDF6628392EE}"/>
                  </a:ext>
                </a:extLst>
              </p:cNvPr>
              <p:cNvSpPr/>
              <p:nvPr/>
            </p:nvSpPr>
            <p:spPr>
              <a:xfrm>
                <a:off x="9935009" y="5003746"/>
                <a:ext cx="2076009" cy="841379"/>
              </a:xfrm>
              <a:prstGeom prst="rect">
                <a:avLst/>
              </a:prstGeom>
              <a:noFill/>
              <a:ln w="349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  <a:latin typeface="Helvetica Neue" panose="02000503000000020004"/>
                    <a:cs typeface="Arial" panose="020B0604020202020204" pitchFamily="34" charset="0"/>
                  </a:rPr>
                  <a:t>Passes through 75 </a:t>
                </a:r>
                <a:r>
                  <a:rPr lang="el-GR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μ</a:t>
                </a:r>
                <a:r>
                  <a:rPr lang="en-US" sz="1400" dirty="0">
                    <a:solidFill>
                      <a:schemeClr val="tx1"/>
                    </a:solidFill>
                    <a:latin typeface="Helvetica Neue" panose="02000503000000020004"/>
                    <a:cs typeface="Arial" panose="020B0604020202020204" pitchFamily="34" charset="0"/>
                  </a:rPr>
                  <a:t>m mesh</a:t>
                </a: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7871D5FB-4D1A-470C-9DC7-7D21CA1FA303}"/>
                  </a:ext>
                </a:extLst>
              </p:cNvPr>
              <p:cNvSpPr/>
              <p:nvPr/>
            </p:nvSpPr>
            <p:spPr>
              <a:xfrm>
                <a:off x="7649957" y="5018656"/>
                <a:ext cx="2259052" cy="841379"/>
              </a:xfrm>
              <a:prstGeom prst="rect">
                <a:avLst/>
              </a:prstGeom>
              <a:noFill/>
              <a:ln w="349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  <a:latin typeface="Helvetica Neue" panose="02000503000000020004"/>
                    <a:cs typeface="Arial" panose="020B0604020202020204" pitchFamily="34" charset="0"/>
                  </a:rPr>
                  <a:t>Pass Bioenvironmental Engineering Flight (BEF) air test</a:t>
                </a:r>
              </a:p>
            </p:txBody>
          </p: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33740756-2402-4346-B074-4C0AC3EE68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10983" y="4196380"/>
                <a:ext cx="0" cy="802789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323DCE55-B11B-4521-BF67-DB218D8E4C27}"/>
                  </a:ext>
                </a:extLst>
              </p:cNvPr>
              <p:cNvSpPr txBox="1"/>
              <p:nvPr/>
            </p:nvSpPr>
            <p:spPr>
              <a:xfrm rot="16200000">
                <a:off x="39802" y="4449849"/>
                <a:ext cx="789560" cy="3175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latin typeface="Helvetica Neue" panose="02000503000000020004"/>
                    <a:cs typeface="Arial" panose="020B0604020202020204" pitchFamily="34" charset="0"/>
                  </a:rPr>
                  <a:t>Function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08C005F-D487-4FD7-9418-F7F3E95AF244}"/>
                  </a:ext>
                </a:extLst>
              </p:cNvPr>
              <p:cNvSpPr txBox="1"/>
              <p:nvPr/>
            </p:nvSpPr>
            <p:spPr>
              <a:xfrm rot="16200000">
                <a:off x="44069" y="5261351"/>
                <a:ext cx="778470" cy="317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Helvetica Neue" panose="02000503000000020004"/>
                    <a:cs typeface="Arial" panose="020B0604020202020204" pitchFamily="34" charset="0"/>
                  </a:rPr>
                  <a:t>Target</a:t>
                </a:r>
                <a:endParaRPr lang="en-US" sz="1600" dirty="0">
                  <a:latin typeface="Helvetica Neue" panose="02000503000000020004"/>
                  <a:cs typeface="Arial" panose="020B0604020202020204" pitchFamily="34" charset="0"/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E9786DC5-A778-4257-9B8B-0EF587793CCF}"/>
                  </a:ext>
                </a:extLst>
              </p:cNvPr>
              <p:cNvSpPr/>
              <p:nvPr/>
            </p:nvSpPr>
            <p:spPr>
              <a:xfrm>
                <a:off x="678869" y="4186794"/>
                <a:ext cx="1902635" cy="841379"/>
              </a:xfrm>
              <a:prstGeom prst="rect">
                <a:avLst/>
              </a:prstGeom>
              <a:noFill/>
              <a:ln w="349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  <a:latin typeface="Helvetica Neue" panose="02000503000000020004"/>
                    <a:cs typeface="Arial" panose="020B0604020202020204" pitchFamily="34" charset="0"/>
                  </a:rPr>
                  <a:t>Separate powder from the part</a:t>
                </a: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47565A2E-A38E-4EAA-AA19-FC77EFBF0852}"/>
                  </a:ext>
                </a:extLst>
              </p:cNvPr>
              <p:cNvSpPr/>
              <p:nvPr/>
            </p:nvSpPr>
            <p:spPr>
              <a:xfrm>
                <a:off x="2623437" y="4186889"/>
                <a:ext cx="1991739" cy="841379"/>
              </a:xfrm>
              <a:prstGeom prst="rect">
                <a:avLst/>
              </a:prstGeom>
              <a:noFill/>
              <a:ln w="349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  <a:latin typeface="Helvetica Neue" panose="02000503000000020004"/>
                    <a:cs typeface="Arial" panose="020B0604020202020204" pitchFamily="34" charset="0"/>
                  </a:rPr>
                  <a:t>Transports powder to a container</a:t>
                </a: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CE4BB21B-1E90-4E7E-9F97-9C39133333B3}"/>
                  </a:ext>
                </a:extLst>
              </p:cNvPr>
              <p:cNvSpPr/>
              <p:nvPr/>
            </p:nvSpPr>
            <p:spPr>
              <a:xfrm>
                <a:off x="677612" y="4999185"/>
                <a:ext cx="3941626" cy="850501"/>
              </a:xfrm>
              <a:prstGeom prst="rect">
                <a:avLst/>
              </a:prstGeom>
              <a:noFill/>
              <a:ln w="349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  <a:latin typeface="Helvetica Neue" panose="02000503000000020004"/>
                    <a:cs typeface="Arial" panose="020B0604020202020204" pitchFamily="34" charset="0"/>
                  </a:rPr>
                  <a:t>Greater than 0 grams of separated powder in container</a:t>
                </a:r>
              </a:p>
            </p:txBody>
          </p: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A50A49A3-1BCE-4926-A77B-83FF0A239E1C}"/>
                  </a:ext>
                </a:extLst>
              </p:cNvPr>
              <p:cNvCxnSpPr>
                <a:cxnSpLocks/>
                <a:stCxn id="51" idx="1"/>
                <a:endCxn id="51" idx="3"/>
              </p:cNvCxnSpPr>
              <p:nvPr/>
            </p:nvCxnSpPr>
            <p:spPr>
              <a:xfrm>
                <a:off x="224791" y="5008556"/>
                <a:ext cx="11802368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00B973EB-1200-4A83-B593-30C2DB4129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43533" y="4195919"/>
                <a:ext cx="0" cy="1619249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6023600D-2EB8-454B-96A5-D45249A6C0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34368" y="4201407"/>
                <a:ext cx="0" cy="1619250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53816572-6A90-4DA3-B7DF-5552CF1AC8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28115" y="4201918"/>
                <a:ext cx="0" cy="1619250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57538F0A-4651-4168-B4BC-ECD3C1C364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4012" y="4201213"/>
                <a:ext cx="0" cy="1619250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7" name="Graphic 46" descr="Checkmark">
              <a:extLst>
                <a:ext uri="{FF2B5EF4-FFF2-40B4-BE49-F238E27FC236}">
                  <a16:creationId xmlns:a16="http://schemas.microsoft.com/office/drawing/2014/main" id="{E409E970-38D5-4A4F-AC5B-CBDF324E6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6368541" y="3718559"/>
              <a:ext cx="491197" cy="491197"/>
            </a:xfrm>
            <a:prstGeom prst="rect">
              <a:avLst/>
            </a:prstGeom>
          </p:spPr>
        </p:pic>
        <p:pic>
          <p:nvPicPr>
            <p:cNvPr id="48" name="Graphic 47" descr="Checkmark">
              <a:extLst>
                <a:ext uri="{FF2B5EF4-FFF2-40B4-BE49-F238E27FC236}">
                  <a16:creationId xmlns:a16="http://schemas.microsoft.com/office/drawing/2014/main" id="{08E7949A-4336-42CA-82FF-0A65929D7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9274301" y="3718559"/>
              <a:ext cx="491197" cy="491197"/>
            </a:xfrm>
            <a:prstGeom prst="rect">
              <a:avLst/>
            </a:prstGeom>
          </p:spPr>
        </p:pic>
        <p:pic>
          <p:nvPicPr>
            <p:cNvPr id="49" name="Graphic 48" descr="Checkmark">
              <a:extLst>
                <a:ext uri="{FF2B5EF4-FFF2-40B4-BE49-F238E27FC236}">
                  <a16:creationId xmlns:a16="http://schemas.microsoft.com/office/drawing/2014/main" id="{0CAC10FA-A808-4C05-B550-1D0E6B57C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1468861" y="3718559"/>
              <a:ext cx="491197" cy="491197"/>
            </a:xfrm>
            <a:prstGeom prst="rect">
              <a:avLst/>
            </a:prstGeom>
          </p:spPr>
        </p:pic>
        <p:pic>
          <p:nvPicPr>
            <p:cNvPr id="50" name="Graphic 49" descr="Checkmark">
              <a:extLst>
                <a:ext uri="{FF2B5EF4-FFF2-40B4-BE49-F238E27FC236}">
                  <a16:creationId xmlns:a16="http://schemas.microsoft.com/office/drawing/2014/main" id="{BE8D50EB-67B3-4FC7-ABE8-FEF88CB16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500861" y="3718559"/>
              <a:ext cx="491197" cy="491197"/>
            </a:xfrm>
            <a:prstGeom prst="rect">
              <a:avLst/>
            </a:prstGeom>
          </p:spPr>
        </p:pic>
      </p:grpSp>
      <p:sp>
        <p:nvSpPr>
          <p:cNvPr id="69" name="Content Placeholder 3">
            <a:extLst>
              <a:ext uri="{FF2B5EF4-FFF2-40B4-BE49-F238E27FC236}">
                <a16:creationId xmlns:a16="http://schemas.microsoft.com/office/drawing/2014/main" id="{2D28AC30-CF37-4F4F-8B31-9C8144033D9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Joshua Dorfman</a:t>
            </a:r>
          </a:p>
        </p:txBody>
      </p:sp>
    </p:spTree>
    <p:extLst>
      <p:ext uri="{BB962C8B-B14F-4D97-AF65-F5344CB8AC3E}">
        <p14:creationId xmlns:p14="http://schemas.microsoft.com/office/powerpoint/2010/main" val="21807267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2AAF2538-168B-457A-8C48-963FD2E76570}"/>
              </a:ext>
            </a:extLst>
          </p:cNvPr>
          <p:cNvSpPr txBox="1">
            <a:spLocks/>
          </p:cNvSpPr>
          <p:nvPr/>
        </p:nvSpPr>
        <p:spPr>
          <a:xfrm>
            <a:off x="815051" y="15999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Project Description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69F6094C-D754-4C15-B8B7-3A5A0C341A72}"/>
              </a:ext>
            </a:extLst>
          </p:cNvPr>
          <p:cNvSpPr txBox="1">
            <a:spLocks/>
          </p:cNvSpPr>
          <p:nvPr/>
        </p:nvSpPr>
        <p:spPr>
          <a:xfrm>
            <a:off x="664578" y="2026536"/>
            <a:ext cx="10886955" cy="2286000"/>
          </a:xfrm>
          <a:prstGeom prst="roundRect">
            <a:avLst>
              <a:gd name="adj" fmla="val 10545"/>
            </a:avLst>
          </a:prstGeom>
          <a:solidFill>
            <a:sysClr val="window" lastClr="FFFFFF">
              <a:lumMod val="85000"/>
            </a:sysClr>
          </a:solidFill>
          <a:ln w="28575"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	The objective of this project is to design a device which increases the amount of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recovered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 steel powder in a metal additive manufacturing process. This device should be compatible with existing hardware and processes while ensuring the safety of the operators.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BAF9611-0312-43E9-AFED-B388BC16AE6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Vincent Giannetti</a:t>
            </a:r>
          </a:p>
        </p:txBody>
      </p:sp>
    </p:spTree>
    <p:extLst>
      <p:ext uri="{BB962C8B-B14F-4D97-AF65-F5344CB8AC3E}">
        <p14:creationId xmlns:p14="http://schemas.microsoft.com/office/powerpoint/2010/main" val="268455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119" name="Title 4">
            <a:extLst>
              <a:ext uri="{FF2B5EF4-FFF2-40B4-BE49-F238E27FC236}">
                <a16:creationId xmlns:a16="http://schemas.microsoft.com/office/drawing/2014/main" id="{D406B136-6989-45D4-A158-16957EFBADEB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Budget</a:t>
            </a:r>
          </a:p>
        </p:txBody>
      </p:sp>
      <p:sp>
        <p:nvSpPr>
          <p:cNvPr id="116" name="Content Placeholder 6">
            <a:extLst>
              <a:ext uri="{FF2B5EF4-FFF2-40B4-BE49-F238E27FC236}">
                <a16:creationId xmlns:a16="http://schemas.microsoft.com/office/drawing/2014/main" id="{0F7997A5-CA27-4B15-A333-59F30024F478}"/>
              </a:ext>
            </a:extLst>
          </p:cNvPr>
          <p:cNvSpPr txBox="1">
            <a:spLocks/>
          </p:cNvSpPr>
          <p:nvPr/>
        </p:nvSpPr>
        <p:spPr>
          <a:xfrm>
            <a:off x="3326977" y="1667334"/>
            <a:ext cx="91440" cy="3453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1800" i="0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33" name="Content Placeholder 6">
            <a:extLst>
              <a:ext uri="{FF2B5EF4-FFF2-40B4-BE49-F238E27FC236}">
                <a16:creationId xmlns:a16="http://schemas.microsoft.com/office/drawing/2014/main" id="{D76FF51B-856C-4045-B09E-DA2CC3A93B3F}"/>
              </a:ext>
            </a:extLst>
          </p:cNvPr>
          <p:cNvSpPr txBox="1">
            <a:spLocks/>
          </p:cNvSpPr>
          <p:nvPr/>
        </p:nvSpPr>
        <p:spPr>
          <a:xfrm>
            <a:off x="3289138" y="1556287"/>
            <a:ext cx="8449519" cy="567405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28575"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400" i="0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38" name="Content Placeholder 6">
            <a:extLst>
              <a:ext uri="{FF2B5EF4-FFF2-40B4-BE49-F238E27FC236}">
                <a16:creationId xmlns:a16="http://schemas.microsoft.com/office/drawing/2014/main" id="{29D37B06-B693-4F00-834E-A67A72755EFF}"/>
              </a:ext>
            </a:extLst>
          </p:cNvPr>
          <p:cNvSpPr txBox="1">
            <a:spLocks/>
          </p:cNvSpPr>
          <p:nvPr/>
        </p:nvSpPr>
        <p:spPr>
          <a:xfrm>
            <a:off x="131179" y="1556287"/>
            <a:ext cx="2741271" cy="567405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28575"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Enclosure</a:t>
            </a:r>
            <a:endParaRPr kumimoji="0" lang="en-US" sz="2400" i="0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09B70EA-D243-47B1-BED3-1E1BB319DED5}"/>
              </a:ext>
            </a:extLst>
          </p:cNvPr>
          <p:cNvCxnSpPr>
            <a:cxnSpLocks/>
          </p:cNvCxnSpPr>
          <p:nvPr/>
        </p:nvCxnSpPr>
        <p:spPr>
          <a:xfrm>
            <a:off x="3324777" y="2172716"/>
            <a:ext cx="0" cy="3825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 80">
            <a:extLst>
              <a:ext uri="{FF2B5EF4-FFF2-40B4-BE49-F238E27FC236}">
                <a16:creationId xmlns:a16="http://schemas.microsoft.com/office/drawing/2014/main" id="{5BD6F621-94B1-49E9-BFE0-49B13476FA02}"/>
              </a:ext>
            </a:extLst>
          </p:cNvPr>
          <p:cNvGrpSpPr/>
          <p:nvPr/>
        </p:nvGrpSpPr>
        <p:grpSpPr>
          <a:xfrm>
            <a:off x="11394357" y="2172716"/>
            <a:ext cx="640080" cy="642874"/>
            <a:chOff x="2966637" y="2210816"/>
            <a:chExt cx="640080" cy="642874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1E30118D-BDC4-4ED1-A043-3B664038EAA2}"/>
                </a:ext>
              </a:extLst>
            </p:cNvPr>
            <p:cNvCxnSpPr>
              <a:cxnSpLocks/>
            </p:cNvCxnSpPr>
            <p:nvPr/>
          </p:nvCxnSpPr>
          <p:spPr>
            <a:xfrm>
              <a:off x="3286677" y="2210816"/>
              <a:ext cx="0" cy="38255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Content Placeholder 6">
              <a:extLst>
                <a:ext uri="{FF2B5EF4-FFF2-40B4-BE49-F238E27FC236}">
                  <a16:creationId xmlns:a16="http://schemas.microsoft.com/office/drawing/2014/main" id="{02A3B57A-9533-46A8-9B72-FE9A7D610AB7}"/>
                </a:ext>
              </a:extLst>
            </p:cNvPr>
            <p:cNvSpPr txBox="1">
              <a:spLocks/>
            </p:cNvSpPr>
            <p:nvPr/>
          </p:nvSpPr>
          <p:spPr>
            <a:xfrm>
              <a:off x="2966637" y="2579370"/>
              <a:ext cx="640080" cy="274320"/>
            </a:xfrm>
            <a:prstGeom prst="roundRect">
              <a:avLst>
                <a:gd name="adj" fmla="val 17312"/>
              </a:avLst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en-US" sz="1200" dirty="0">
                  <a:solidFill>
                    <a:sysClr val="windowText" lastClr="000000"/>
                  </a:solidFill>
                </a:rPr>
                <a:t>$8,000</a:t>
              </a:r>
              <a:endParaRPr kumimoji="0" lang="en-US" sz="12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7C6D26A1-3DE4-4D01-83C4-31B2019BAEF7}"/>
              </a:ext>
            </a:extLst>
          </p:cNvPr>
          <p:cNvGrpSpPr/>
          <p:nvPr/>
        </p:nvGrpSpPr>
        <p:grpSpPr>
          <a:xfrm>
            <a:off x="7199547" y="2172716"/>
            <a:ext cx="640080" cy="642874"/>
            <a:chOff x="2966637" y="2210816"/>
            <a:chExt cx="640080" cy="642874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E66C6718-41D5-4032-83D1-3CE1DB64B6B6}"/>
                </a:ext>
              </a:extLst>
            </p:cNvPr>
            <p:cNvCxnSpPr>
              <a:cxnSpLocks/>
            </p:cNvCxnSpPr>
            <p:nvPr/>
          </p:nvCxnSpPr>
          <p:spPr>
            <a:xfrm>
              <a:off x="3286677" y="2210816"/>
              <a:ext cx="0" cy="38255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Content Placeholder 6">
              <a:extLst>
                <a:ext uri="{FF2B5EF4-FFF2-40B4-BE49-F238E27FC236}">
                  <a16:creationId xmlns:a16="http://schemas.microsoft.com/office/drawing/2014/main" id="{C43066C1-B861-4CFC-A88B-86B49CC31C01}"/>
                </a:ext>
              </a:extLst>
            </p:cNvPr>
            <p:cNvSpPr txBox="1">
              <a:spLocks/>
            </p:cNvSpPr>
            <p:nvPr/>
          </p:nvSpPr>
          <p:spPr>
            <a:xfrm>
              <a:off x="2966637" y="2579370"/>
              <a:ext cx="640080" cy="274320"/>
            </a:xfrm>
            <a:prstGeom prst="roundRect">
              <a:avLst>
                <a:gd name="adj" fmla="val 17312"/>
              </a:avLst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en-US" sz="1200" dirty="0">
                  <a:solidFill>
                    <a:sysClr val="windowText" lastClr="000000"/>
                  </a:solidFill>
                </a:rPr>
                <a:t>$4,000</a:t>
              </a:r>
              <a:endParaRPr kumimoji="0" lang="en-US" sz="12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56CD118-BC52-4B09-8C77-64DA6B0902DE}"/>
              </a:ext>
            </a:extLst>
          </p:cNvPr>
          <p:cNvGrpSpPr/>
          <p:nvPr/>
        </p:nvGrpSpPr>
        <p:grpSpPr>
          <a:xfrm>
            <a:off x="5102142" y="2172716"/>
            <a:ext cx="640080" cy="642874"/>
            <a:chOff x="2966637" y="2210816"/>
            <a:chExt cx="640080" cy="642874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9E737E6-D633-42B0-B213-F76727C7BDC4}"/>
                </a:ext>
              </a:extLst>
            </p:cNvPr>
            <p:cNvCxnSpPr>
              <a:cxnSpLocks/>
            </p:cNvCxnSpPr>
            <p:nvPr/>
          </p:nvCxnSpPr>
          <p:spPr>
            <a:xfrm>
              <a:off x="3286677" y="2210816"/>
              <a:ext cx="0" cy="38255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Content Placeholder 6">
              <a:extLst>
                <a:ext uri="{FF2B5EF4-FFF2-40B4-BE49-F238E27FC236}">
                  <a16:creationId xmlns:a16="http://schemas.microsoft.com/office/drawing/2014/main" id="{5173B0F5-C4CC-4B86-84E8-DF29DD9123CE}"/>
                </a:ext>
              </a:extLst>
            </p:cNvPr>
            <p:cNvSpPr txBox="1">
              <a:spLocks/>
            </p:cNvSpPr>
            <p:nvPr/>
          </p:nvSpPr>
          <p:spPr>
            <a:xfrm>
              <a:off x="2966637" y="2579370"/>
              <a:ext cx="640080" cy="274320"/>
            </a:xfrm>
            <a:prstGeom prst="roundRect">
              <a:avLst>
                <a:gd name="adj" fmla="val 17312"/>
              </a:avLst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en-US" sz="1200" dirty="0">
                  <a:solidFill>
                    <a:sysClr val="windowText" lastClr="000000"/>
                  </a:solidFill>
                </a:rPr>
                <a:t>$2,000</a:t>
              </a:r>
              <a:endParaRPr kumimoji="0" lang="en-US" sz="12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78911182-51A4-4F50-9FAF-922765253A23}"/>
              </a:ext>
            </a:extLst>
          </p:cNvPr>
          <p:cNvGrpSpPr/>
          <p:nvPr/>
        </p:nvGrpSpPr>
        <p:grpSpPr>
          <a:xfrm>
            <a:off x="9296952" y="2172716"/>
            <a:ext cx="640080" cy="642874"/>
            <a:chOff x="2966637" y="2210816"/>
            <a:chExt cx="640080" cy="642874"/>
          </a:xfrm>
        </p:grpSpPr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F11FB906-7279-4750-922A-CC406C22209A}"/>
                </a:ext>
              </a:extLst>
            </p:cNvPr>
            <p:cNvCxnSpPr>
              <a:cxnSpLocks/>
            </p:cNvCxnSpPr>
            <p:nvPr/>
          </p:nvCxnSpPr>
          <p:spPr>
            <a:xfrm>
              <a:off x="3286677" y="2210816"/>
              <a:ext cx="0" cy="38255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Content Placeholder 6">
              <a:extLst>
                <a:ext uri="{FF2B5EF4-FFF2-40B4-BE49-F238E27FC236}">
                  <a16:creationId xmlns:a16="http://schemas.microsoft.com/office/drawing/2014/main" id="{896BA1AF-8DB3-4E89-A100-B6478CCAF10F}"/>
                </a:ext>
              </a:extLst>
            </p:cNvPr>
            <p:cNvSpPr txBox="1">
              <a:spLocks/>
            </p:cNvSpPr>
            <p:nvPr/>
          </p:nvSpPr>
          <p:spPr>
            <a:xfrm>
              <a:off x="2966637" y="2579370"/>
              <a:ext cx="640080" cy="274320"/>
            </a:xfrm>
            <a:prstGeom prst="roundRect">
              <a:avLst>
                <a:gd name="adj" fmla="val 17312"/>
              </a:avLst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en-US" sz="1200" dirty="0">
                  <a:solidFill>
                    <a:sysClr val="windowText" lastClr="000000"/>
                  </a:solidFill>
                </a:rPr>
                <a:t>$6,000</a:t>
              </a:r>
              <a:endParaRPr kumimoji="0" lang="en-US" sz="12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  <p:sp>
        <p:nvSpPr>
          <p:cNvPr id="115" name="Content Placeholder 6">
            <a:extLst>
              <a:ext uri="{FF2B5EF4-FFF2-40B4-BE49-F238E27FC236}">
                <a16:creationId xmlns:a16="http://schemas.microsoft.com/office/drawing/2014/main" id="{9D822327-5226-487D-A75D-535A07DE9253}"/>
              </a:ext>
            </a:extLst>
          </p:cNvPr>
          <p:cNvSpPr txBox="1">
            <a:spLocks/>
          </p:cNvSpPr>
          <p:nvPr/>
        </p:nvSpPr>
        <p:spPr>
          <a:xfrm>
            <a:off x="131179" y="3565479"/>
            <a:ext cx="2741271" cy="567405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28575"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Design</a:t>
            </a:r>
            <a:endParaRPr kumimoji="0" lang="en-US" sz="2400" i="0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117" name="Content Placeholder 6">
            <a:extLst>
              <a:ext uri="{FF2B5EF4-FFF2-40B4-BE49-F238E27FC236}">
                <a16:creationId xmlns:a16="http://schemas.microsoft.com/office/drawing/2014/main" id="{CBEC3A0A-2BA0-436D-A439-18785DD36D41}"/>
              </a:ext>
            </a:extLst>
          </p:cNvPr>
          <p:cNvSpPr txBox="1">
            <a:spLocks/>
          </p:cNvSpPr>
          <p:nvPr/>
        </p:nvSpPr>
        <p:spPr>
          <a:xfrm>
            <a:off x="3331809" y="3666301"/>
            <a:ext cx="91440" cy="36576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1700" i="0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114" name="Content Placeholder 6">
            <a:extLst>
              <a:ext uri="{FF2B5EF4-FFF2-40B4-BE49-F238E27FC236}">
                <a16:creationId xmlns:a16="http://schemas.microsoft.com/office/drawing/2014/main" id="{3611DAA9-B4C9-4731-A471-372301BF65FF}"/>
              </a:ext>
            </a:extLst>
          </p:cNvPr>
          <p:cNvSpPr txBox="1">
            <a:spLocks/>
          </p:cNvSpPr>
          <p:nvPr/>
        </p:nvSpPr>
        <p:spPr>
          <a:xfrm>
            <a:off x="3289138" y="3565479"/>
            <a:ext cx="8449519" cy="567405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28575"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400" i="0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AEB8AD54-6E1C-4984-BD00-BBE12075971B}"/>
              </a:ext>
            </a:extLst>
          </p:cNvPr>
          <p:cNvCxnSpPr>
            <a:cxnSpLocks/>
          </p:cNvCxnSpPr>
          <p:nvPr/>
        </p:nvCxnSpPr>
        <p:spPr>
          <a:xfrm>
            <a:off x="3324777" y="4181908"/>
            <a:ext cx="0" cy="3825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51CB01D0-9E5A-4375-BC99-FF2F1BC0D452}"/>
              </a:ext>
            </a:extLst>
          </p:cNvPr>
          <p:cNvGrpSpPr/>
          <p:nvPr/>
        </p:nvGrpSpPr>
        <p:grpSpPr>
          <a:xfrm>
            <a:off x="11394357" y="4181908"/>
            <a:ext cx="640080" cy="642874"/>
            <a:chOff x="2966637" y="2210816"/>
            <a:chExt cx="640080" cy="642874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381968B2-0FCE-4A9A-A9CC-ECC3442A3C6C}"/>
                </a:ext>
              </a:extLst>
            </p:cNvPr>
            <p:cNvCxnSpPr>
              <a:cxnSpLocks/>
            </p:cNvCxnSpPr>
            <p:nvPr/>
          </p:nvCxnSpPr>
          <p:spPr>
            <a:xfrm>
              <a:off x="3286677" y="2210816"/>
              <a:ext cx="0" cy="38255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Content Placeholder 6">
              <a:extLst>
                <a:ext uri="{FF2B5EF4-FFF2-40B4-BE49-F238E27FC236}">
                  <a16:creationId xmlns:a16="http://schemas.microsoft.com/office/drawing/2014/main" id="{4E025868-F038-40C5-A6AB-70B74627B9C8}"/>
                </a:ext>
              </a:extLst>
            </p:cNvPr>
            <p:cNvSpPr txBox="1">
              <a:spLocks/>
            </p:cNvSpPr>
            <p:nvPr/>
          </p:nvSpPr>
          <p:spPr>
            <a:xfrm>
              <a:off x="2966637" y="2579370"/>
              <a:ext cx="640080" cy="274320"/>
            </a:xfrm>
            <a:prstGeom prst="roundRect">
              <a:avLst>
                <a:gd name="adj" fmla="val 17312"/>
              </a:avLst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en-US" sz="1200" dirty="0">
                  <a:solidFill>
                    <a:sysClr val="windowText" lastClr="000000"/>
                  </a:solidFill>
                </a:rPr>
                <a:t>$2,000</a:t>
              </a:r>
              <a:endParaRPr kumimoji="0" lang="en-US" sz="12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3323F1A-7B3C-44EA-942E-04941D8257C9}"/>
              </a:ext>
            </a:extLst>
          </p:cNvPr>
          <p:cNvGrpSpPr/>
          <p:nvPr/>
        </p:nvGrpSpPr>
        <p:grpSpPr>
          <a:xfrm>
            <a:off x="7199547" y="4181908"/>
            <a:ext cx="640080" cy="642874"/>
            <a:chOff x="2966637" y="2210816"/>
            <a:chExt cx="640080" cy="642874"/>
          </a:xfrm>
        </p:grpSpPr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55054D0B-5154-45B6-A780-938B5809DD7E}"/>
                </a:ext>
              </a:extLst>
            </p:cNvPr>
            <p:cNvCxnSpPr>
              <a:cxnSpLocks/>
            </p:cNvCxnSpPr>
            <p:nvPr/>
          </p:nvCxnSpPr>
          <p:spPr>
            <a:xfrm>
              <a:off x="3286677" y="2210816"/>
              <a:ext cx="0" cy="38255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Content Placeholder 6">
              <a:extLst>
                <a:ext uri="{FF2B5EF4-FFF2-40B4-BE49-F238E27FC236}">
                  <a16:creationId xmlns:a16="http://schemas.microsoft.com/office/drawing/2014/main" id="{021D2420-478E-4411-82C6-DE8104947D1D}"/>
                </a:ext>
              </a:extLst>
            </p:cNvPr>
            <p:cNvSpPr txBox="1">
              <a:spLocks/>
            </p:cNvSpPr>
            <p:nvPr/>
          </p:nvSpPr>
          <p:spPr>
            <a:xfrm>
              <a:off x="2966637" y="2579370"/>
              <a:ext cx="640080" cy="274320"/>
            </a:xfrm>
            <a:prstGeom prst="roundRect">
              <a:avLst>
                <a:gd name="adj" fmla="val 17312"/>
              </a:avLst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en-US" sz="1200" dirty="0">
                  <a:solidFill>
                    <a:sysClr val="windowText" lastClr="000000"/>
                  </a:solidFill>
                </a:rPr>
                <a:t>$1,000</a:t>
              </a:r>
              <a:endParaRPr kumimoji="0" lang="en-US" sz="12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DC6F578C-3446-498B-9A34-6DAB6E58338C}"/>
              </a:ext>
            </a:extLst>
          </p:cNvPr>
          <p:cNvGrpSpPr/>
          <p:nvPr/>
        </p:nvGrpSpPr>
        <p:grpSpPr>
          <a:xfrm>
            <a:off x="5102142" y="4181908"/>
            <a:ext cx="640080" cy="642874"/>
            <a:chOff x="2966637" y="2210816"/>
            <a:chExt cx="640080" cy="642874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D0EA18FE-BF75-45F1-A2AF-49F6F6081AAA}"/>
                </a:ext>
              </a:extLst>
            </p:cNvPr>
            <p:cNvCxnSpPr>
              <a:cxnSpLocks/>
            </p:cNvCxnSpPr>
            <p:nvPr/>
          </p:nvCxnSpPr>
          <p:spPr>
            <a:xfrm>
              <a:off x="3286677" y="2210816"/>
              <a:ext cx="0" cy="38255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Content Placeholder 6">
              <a:extLst>
                <a:ext uri="{FF2B5EF4-FFF2-40B4-BE49-F238E27FC236}">
                  <a16:creationId xmlns:a16="http://schemas.microsoft.com/office/drawing/2014/main" id="{4D921817-D6E3-485E-8E6F-7BF9A270A7E4}"/>
                </a:ext>
              </a:extLst>
            </p:cNvPr>
            <p:cNvSpPr txBox="1">
              <a:spLocks/>
            </p:cNvSpPr>
            <p:nvPr/>
          </p:nvSpPr>
          <p:spPr>
            <a:xfrm>
              <a:off x="2966637" y="2579370"/>
              <a:ext cx="640080" cy="274320"/>
            </a:xfrm>
            <a:prstGeom prst="roundRect">
              <a:avLst>
                <a:gd name="adj" fmla="val 17312"/>
              </a:avLst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en-US" sz="1100" dirty="0">
                  <a:solidFill>
                    <a:sysClr val="windowText" lastClr="000000"/>
                  </a:solidFill>
                </a:rPr>
                <a:t>$500</a:t>
              </a:r>
              <a:endParaRPr kumimoji="0" lang="en-US" sz="11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2D0CD841-E423-409B-BE99-46DCCA0F9710}"/>
              </a:ext>
            </a:extLst>
          </p:cNvPr>
          <p:cNvGrpSpPr/>
          <p:nvPr/>
        </p:nvGrpSpPr>
        <p:grpSpPr>
          <a:xfrm>
            <a:off x="9296952" y="4181908"/>
            <a:ext cx="640080" cy="642874"/>
            <a:chOff x="2966637" y="2210816"/>
            <a:chExt cx="640080" cy="642874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00290D37-641B-4DBB-8788-E0433987F0F6}"/>
                </a:ext>
              </a:extLst>
            </p:cNvPr>
            <p:cNvCxnSpPr>
              <a:cxnSpLocks/>
            </p:cNvCxnSpPr>
            <p:nvPr/>
          </p:nvCxnSpPr>
          <p:spPr>
            <a:xfrm>
              <a:off x="3286677" y="2210816"/>
              <a:ext cx="0" cy="38255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Content Placeholder 6">
              <a:extLst>
                <a:ext uri="{FF2B5EF4-FFF2-40B4-BE49-F238E27FC236}">
                  <a16:creationId xmlns:a16="http://schemas.microsoft.com/office/drawing/2014/main" id="{4B2031EF-C80E-41C0-9FB3-5BF795F51FCE}"/>
                </a:ext>
              </a:extLst>
            </p:cNvPr>
            <p:cNvSpPr txBox="1">
              <a:spLocks/>
            </p:cNvSpPr>
            <p:nvPr/>
          </p:nvSpPr>
          <p:spPr>
            <a:xfrm>
              <a:off x="2966637" y="2579370"/>
              <a:ext cx="640080" cy="274320"/>
            </a:xfrm>
            <a:prstGeom prst="roundRect">
              <a:avLst>
                <a:gd name="adj" fmla="val 17312"/>
              </a:avLst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en-US" sz="1200" dirty="0">
                  <a:solidFill>
                    <a:sysClr val="windowText" lastClr="000000"/>
                  </a:solidFill>
                </a:rPr>
                <a:t>$1,500</a:t>
              </a:r>
              <a:endParaRPr kumimoji="0" lang="en-US" sz="12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  <p:sp>
        <p:nvSpPr>
          <p:cNvPr id="42" name="Content Placeholder 3">
            <a:extLst>
              <a:ext uri="{FF2B5EF4-FFF2-40B4-BE49-F238E27FC236}">
                <a16:creationId xmlns:a16="http://schemas.microsoft.com/office/drawing/2014/main" id="{4BD26E1E-63A1-4412-A3C5-828771986C1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Joshua Dorfman</a:t>
            </a:r>
          </a:p>
        </p:txBody>
      </p:sp>
    </p:spTree>
    <p:extLst>
      <p:ext uri="{BB962C8B-B14F-4D97-AF65-F5344CB8AC3E}">
        <p14:creationId xmlns:p14="http://schemas.microsoft.com/office/powerpoint/2010/main" val="401921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ontent Placeholder 6">
            <a:extLst>
              <a:ext uri="{FF2B5EF4-FFF2-40B4-BE49-F238E27FC236}">
                <a16:creationId xmlns:a16="http://schemas.microsoft.com/office/drawing/2014/main" id="{9D822327-5226-487D-A75D-535A07DE9253}"/>
              </a:ext>
            </a:extLst>
          </p:cNvPr>
          <p:cNvSpPr txBox="1">
            <a:spLocks/>
          </p:cNvSpPr>
          <p:nvPr/>
        </p:nvSpPr>
        <p:spPr>
          <a:xfrm>
            <a:off x="131179" y="3565479"/>
            <a:ext cx="2741271" cy="567405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28575"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Design</a:t>
            </a:r>
            <a:endParaRPr kumimoji="0" lang="en-US" sz="2400" i="0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33" name="Content Placeholder 6">
            <a:extLst>
              <a:ext uri="{FF2B5EF4-FFF2-40B4-BE49-F238E27FC236}">
                <a16:creationId xmlns:a16="http://schemas.microsoft.com/office/drawing/2014/main" id="{D76FF51B-856C-4045-B09E-DA2CC3A93B3F}"/>
              </a:ext>
            </a:extLst>
          </p:cNvPr>
          <p:cNvSpPr txBox="1">
            <a:spLocks/>
          </p:cNvSpPr>
          <p:nvPr/>
        </p:nvSpPr>
        <p:spPr>
          <a:xfrm>
            <a:off x="3289138" y="1556287"/>
            <a:ext cx="8449519" cy="567405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28575"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400" i="0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38" name="Content Placeholder 6">
            <a:extLst>
              <a:ext uri="{FF2B5EF4-FFF2-40B4-BE49-F238E27FC236}">
                <a16:creationId xmlns:a16="http://schemas.microsoft.com/office/drawing/2014/main" id="{29D37B06-B693-4F00-834E-A67A72755EFF}"/>
              </a:ext>
            </a:extLst>
          </p:cNvPr>
          <p:cNvSpPr txBox="1">
            <a:spLocks/>
          </p:cNvSpPr>
          <p:nvPr/>
        </p:nvSpPr>
        <p:spPr>
          <a:xfrm>
            <a:off x="131179" y="1556287"/>
            <a:ext cx="2741271" cy="567405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28575"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Enclosure</a:t>
            </a:r>
            <a:endParaRPr kumimoji="0" lang="en-US" sz="2400" i="0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09B70EA-D243-47B1-BED3-1E1BB319DED5}"/>
              </a:ext>
            </a:extLst>
          </p:cNvPr>
          <p:cNvCxnSpPr>
            <a:cxnSpLocks/>
          </p:cNvCxnSpPr>
          <p:nvPr/>
        </p:nvCxnSpPr>
        <p:spPr>
          <a:xfrm>
            <a:off x="3324777" y="2172716"/>
            <a:ext cx="0" cy="3825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 80">
            <a:extLst>
              <a:ext uri="{FF2B5EF4-FFF2-40B4-BE49-F238E27FC236}">
                <a16:creationId xmlns:a16="http://schemas.microsoft.com/office/drawing/2014/main" id="{5BD6F621-94B1-49E9-BFE0-49B13476FA02}"/>
              </a:ext>
            </a:extLst>
          </p:cNvPr>
          <p:cNvGrpSpPr/>
          <p:nvPr/>
        </p:nvGrpSpPr>
        <p:grpSpPr>
          <a:xfrm>
            <a:off x="11394357" y="2172716"/>
            <a:ext cx="640080" cy="642874"/>
            <a:chOff x="2966637" y="2210816"/>
            <a:chExt cx="640080" cy="642874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1E30118D-BDC4-4ED1-A043-3B664038EAA2}"/>
                </a:ext>
              </a:extLst>
            </p:cNvPr>
            <p:cNvCxnSpPr>
              <a:cxnSpLocks/>
            </p:cNvCxnSpPr>
            <p:nvPr/>
          </p:nvCxnSpPr>
          <p:spPr>
            <a:xfrm>
              <a:off x="3286677" y="2210816"/>
              <a:ext cx="0" cy="38255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Content Placeholder 6">
              <a:extLst>
                <a:ext uri="{FF2B5EF4-FFF2-40B4-BE49-F238E27FC236}">
                  <a16:creationId xmlns:a16="http://schemas.microsoft.com/office/drawing/2014/main" id="{02A3B57A-9533-46A8-9B72-FE9A7D610AB7}"/>
                </a:ext>
              </a:extLst>
            </p:cNvPr>
            <p:cNvSpPr txBox="1">
              <a:spLocks/>
            </p:cNvSpPr>
            <p:nvPr/>
          </p:nvSpPr>
          <p:spPr>
            <a:xfrm>
              <a:off x="2966637" y="2579370"/>
              <a:ext cx="640080" cy="274320"/>
            </a:xfrm>
            <a:prstGeom prst="roundRect">
              <a:avLst>
                <a:gd name="adj" fmla="val 17312"/>
              </a:avLst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en-US" sz="1200" dirty="0">
                  <a:solidFill>
                    <a:sysClr val="windowText" lastClr="000000"/>
                  </a:solidFill>
                </a:rPr>
                <a:t>$8,000</a:t>
              </a:r>
              <a:endParaRPr kumimoji="0" lang="en-US" sz="12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7C6D26A1-3DE4-4D01-83C4-31B2019BAEF7}"/>
              </a:ext>
            </a:extLst>
          </p:cNvPr>
          <p:cNvGrpSpPr/>
          <p:nvPr/>
        </p:nvGrpSpPr>
        <p:grpSpPr>
          <a:xfrm>
            <a:off x="7199547" y="2172716"/>
            <a:ext cx="640080" cy="642874"/>
            <a:chOff x="2966637" y="2210816"/>
            <a:chExt cx="640080" cy="642874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E66C6718-41D5-4032-83D1-3CE1DB64B6B6}"/>
                </a:ext>
              </a:extLst>
            </p:cNvPr>
            <p:cNvCxnSpPr>
              <a:cxnSpLocks/>
            </p:cNvCxnSpPr>
            <p:nvPr/>
          </p:nvCxnSpPr>
          <p:spPr>
            <a:xfrm>
              <a:off x="3286677" y="2210816"/>
              <a:ext cx="0" cy="38255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Content Placeholder 6">
              <a:extLst>
                <a:ext uri="{FF2B5EF4-FFF2-40B4-BE49-F238E27FC236}">
                  <a16:creationId xmlns:a16="http://schemas.microsoft.com/office/drawing/2014/main" id="{C43066C1-B861-4CFC-A88B-86B49CC31C01}"/>
                </a:ext>
              </a:extLst>
            </p:cNvPr>
            <p:cNvSpPr txBox="1">
              <a:spLocks/>
            </p:cNvSpPr>
            <p:nvPr/>
          </p:nvSpPr>
          <p:spPr>
            <a:xfrm>
              <a:off x="2966637" y="2579370"/>
              <a:ext cx="640080" cy="274320"/>
            </a:xfrm>
            <a:prstGeom prst="roundRect">
              <a:avLst>
                <a:gd name="adj" fmla="val 17312"/>
              </a:avLst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en-US" sz="1200" dirty="0">
                  <a:solidFill>
                    <a:sysClr val="windowText" lastClr="000000"/>
                  </a:solidFill>
                </a:rPr>
                <a:t>$4,000</a:t>
              </a:r>
              <a:endParaRPr kumimoji="0" lang="en-US" sz="12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56CD118-BC52-4B09-8C77-64DA6B0902DE}"/>
              </a:ext>
            </a:extLst>
          </p:cNvPr>
          <p:cNvGrpSpPr/>
          <p:nvPr/>
        </p:nvGrpSpPr>
        <p:grpSpPr>
          <a:xfrm>
            <a:off x="5102142" y="2172716"/>
            <a:ext cx="640080" cy="642874"/>
            <a:chOff x="2966637" y="2210816"/>
            <a:chExt cx="640080" cy="642874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9E737E6-D633-42B0-B213-F76727C7BDC4}"/>
                </a:ext>
              </a:extLst>
            </p:cNvPr>
            <p:cNvCxnSpPr>
              <a:cxnSpLocks/>
            </p:cNvCxnSpPr>
            <p:nvPr/>
          </p:nvCxnSpPr>
          <p:spPr>
            <a:xfrm>
              <a:off x="3286677" y="2210816"/>
              <a:ext cx="0" cy="38255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Content Placeholder 6">
              <a:extLst>
                <a:ext uri="{FF2B5EF4-FFF2-40B4-BE49-F238E27FC236}">
                  <a16:creationId xmlns:a16="http://schemas.microsoft.com/office/drawing/2014/main" id="{5173B0F5-C4CC-4B86-84E8-DF29DD9123CE}"/>
                </a:ext>
              </a:extLst>
            </p:cNvPr>
            <p:cNvSpPr txBox="1">
              <a:spLocks/>
            </p:cNvSpPr>
            <p:nvPr/>
          </p:nvSpPr>
          <p:spPr>
            <a:xfrm>
              <a:off x="2966637" y="2579370"/>
              <a:ext cx="640080" cy="274320"/>
            </a:xfrm>
            <a:prstGeom prst="roundRect">
              <a:avLst>
                <a:gd name="adj" fmla="val 17312"/>
              </a:avLst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en-US" sz="1200" dirty="0">
                  <a:solidFill>
                    <a:sysClr val="windowText" lastClr="000000"/>
                  </a:solidFill>
                </a:rPr>
                <a:t>$2,000</a:t>
              </a:r>
              <a:endParaRPr kumimoji="0" lang="en-US" sz="12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78911182-51A4-4F50-9FAF-922765253A23}"/>
              </a:ext>
            </a:extLst>
          </p:cNvPr>
          <p:cNvGrpSpPr/>
          <p:nvPr/>
        </p:nvGrpSpPr>
        <p:grpSpPr>
          <a:xfrm>
            <a:off x="9296952" y="2172716"/>
            <a:ext cx="640080" cy="642874"/>
            <a:chOff x="2966637" y="2210816"/>
            <a:chExt cx="640080" cy="642874"/>
          </a:xfrm>
        </p:grpSpPr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F11FB906-7279-4750-922A-CC406C22209A}"/>
                </a:ext>
              </a:extLst>
            </p:cNvPr>
            <p:cNvCxnSpPr>
              <a:cxnSpLocks/>
            </p:cNvCxnSpPr>
            <p:nvPr/>
          </p:nvCxnSpPr>
          <p:spPr>
            <a:xfrm>
              <a:off x="3286677" y="2210816"/>
              <a:ext cx="0" cy="38255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Content Placeholder 6">
              <a:extLst>
                <a:ext uri="{FF2B5EF4-FFF2-40B4-BE49-F238E27FC236}">
                  <a16:creationId xmlns:a16="http://schemas.microsoft.com/office/drawing/2014/main" id="{896BA1AF-8DB3-4E89-A100-B6478CCAF10F}"/>
                </a:ext>
              </a:extLst>
            </p:cNvPr>
            <p:cNvSpPr txBox="1">
              <a:spLocks/>
            </p:cNvSpPr>
            <p:nvPr/>
          </p:nvSpPr>
          <p:spPr>
            <a:xfrm>
              <a:off x="2966637" y="2579370"/>
              <a:ext cx="640080" cy="274320"/>
            </a:xfrm>
            <a:prstGeom prst="roundRect">
              <a:avLst>
                <a:gd name="adj" fmla="val 17312"/>
              </a:avLst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en-US" sz="1200" dirty="0">
                  <a:solidFill>
                    <a:sysClr val="windowText" lastClr="000000"/>
                  </a:solidFill>
                </a:rPr>
                <a:t>$6,000</a:t>
              </a:r>
              <a:endParaRPr kumimoji="0" lang="en-US" sz="12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119" name="Title 4">
            <a:extLst>
              <a:ext uri="{FF2B5EF4-FFF2-40B4-BE49-F238E27FC236}">
                <a16:creationId xmlns:a16="http://schemas.microsoft.com/office/drawing/2014/main" id="{D406B136-6989-45D4-A158-16957EFBADEB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Budget</a:t>
            </a:r>
          </a:p>
        </p:txBody>
      </p:sp>
      <p:sp>
        <p:nvSpPr>
          <p:cNvPr id="2" name="Rectangle 2">
            <a:hlinkClick r:id="rId3" tooltip="(opens new window)"/>
            <a:extLst>
              <a:ext uri="{FF2B5EF4-FFF2-40B4-BE49-F238E27FC236}">
                <a16:creationId xmlns:a16="http://schemas.microsoft.com/office/drawing/2014/main" id="{0E748F9E-E2F7-4255-B2C0-A090429C6E5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974080" y="-8560387"/>
            <a:ext cx="45719" cy="6463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6" name="Content Placeholder 6">
            <a:extLst>
              <a:ext uri="{FF2B5EF4-FFF2-40B4-BE49-F238E27FC236}">
                <a16:creationId xmlns:a16="http://schemas.microsoft.com/office/drawing/2014/main" id="{0F7997A5-CA27-4B15-A333-59F30024F478}"/>
              </a:ext>
            </a:extLst>
          </p:cNvPr>
          <p:cNvSpPr txBox="1">
            <a:spLocks/>
          </p:cNvSpPr>
          <p:nvPr/>
        </p:nvSpPr>
        <p:spPr>
          <a:xfrm>
            <a:off x="3326976" y="1667334"/>
            <a:ext cx="3607223" cy="3453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7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$3,500</a:t>
            </a:r>
          </a:p>
        </p:txBody>
      </p:sp>
      <p:sp>
        <p:nvSpPr>
          <p:cNvPr id="114" name="Content Placeholder 6">
            <a:extLst>
              <a:ext uri="{FF2B5EF4-FFF2-40B4-BE49-F238E27FC236}">
                <a16:creationId xmlns:a16="http://schemas.microsoft.com/office/drawing/2014/main" id="{3611DAA9-B4C9-4731-A471-372301BF65FF}"/>
              </a:ext>
            </a:extLst>
          </p:cNvPr>
          <p:cNvSpPr txBox="1">
            <a:spLocks/>
          </p:cNvSpPr>
          <p:nvPr/>
        </p:nvSpPr>
        <p:spPr>
          <a:xfrm>
            <a:off x="3289138" y="3565479"/>
            <a:ext cx="8449519" cy="567405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28575"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400" i="0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AEB8AD54-6E1C-4984-BD00-BBE12075971B}"/>
              </a:ext>
            </a:extLst>
          </p:cNvPr>
          <p:cNvCxnSpPr>
            <a:cxnSpLocks/>
          </p:cNvCxnSpPr>
          <p:nvPr/>
        </p:nvCxnSpPr>
        <p:spPr>
          <a:xfrm>
            <a:off x="3324777" y="4181908"/>
            <a:ext cx="0" cy="3825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51CB01D0-9E5A-4375-BC99-FF2F1BC0D452}"/>
              </a:ext>
            </a:extLst>
          </p:cNvPr>
          <p:cNvGrpSpPr/>
          <p:nvPr/>
        </p:nvGrpSpPr>
        <p:grpSpPr>
          <a:xfrm>
            <a:off x="11394357" y="4181908"/>
            <a:ext cx="640080" cy="642874"/>
            <a:chOff x="2966637" y="2210816"/>
            <a:chExt cx="640080" cy="642874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381968B2-0FCE-4A9A-A9CC-ECC3442A3C6C}"/>
                </a:ext>
              </a:extLst>
            </p:cNvPr>
            <p:cNvCxnSpPr>
              <a:cxnSpLocks/>
            </p:cNvCxnSpPr>
            <p:nvPr/>
          </p:nvCxnSpPr>
          <p:spPr>
            <a:xfrm>
              <a:off x="3286677" y="2210816"/>
              <a:ext cx="0" cy="38255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Content Placeholder 6">
              <a:extLst>
                <a:ext uri="{FF2B5EF4-FFF2-40B4-BE49-F238E27FC236}">
                  <a16:creationId xmlns:a16="http://schemas.microsoft.com/office/drawing/2014/main" id="{4E025868-F038-40C5-A6AB-70B74627B9C8}"/>
                </a:ext>
              </a:extLst>
            </p:cNvPr>
            <p:cNvSpPr txBox="1">
              <a:spLocks/>
            </p:cNvSpPr>
            <p:nvPr/>
          </p:nvSpPr>
          <p:spPr>
            <a:xfrm>
              <a:off x="2966637" y="2579370"/>
              <a:ext cx="640080" cy="274320"/>
            </a:xfrm>
            <a:prstGeom prst="roundRect">
              <a:avLst>
                <a:gd name="adj" fmla="val 17312"/>
              </a:avLst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en-US" sz="1200" dirty="0">
                  <a:solidFill>
                    <a:sysClr val="windowText" lastClr="000000"/>
                  </a:solidFill>
                </a:rPr>
                <a:t>$2,000</a:t>
              </a:r>
              <a:endParaRPr kumimoji="0" lang="en-US" sz="12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3323F1A-7B3C-44EA-942E-04941D8257C9}"/>
              </a:ext>
            </a:extLst>
          </p:cNvPr>
          <p:cNvGrpSpPr/>
          <p:nvPr/>
        </p:nvGrpSpPr>
        <p:grpSpPr>
          <a:xfrm>
            <a:off x="7199547" y="4181908"/>
            <a:ext cx="640080" cy="642874"/>
            <a:chOff x="2966637" y="2210816"/>
            <a:chExt cx="640080" cy="642874"/>
          </a:xfrm>
        </p:grpSpPr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55054D0B-5154-45B6-A780-938B5809DD7E}"/>
                </a:ext>
              </a:extLst>
            </p:cNvPr>
            <p:cNvCxnSpPr>
              <a:cxnSpLocks/>
            </p:cNvCxnSpPr>
            <p:nvPr/>
          </p:nvCxnSpPr>
          <p:spPr>
            <a:xfrm>
              <a:off x="3286677" y="2210816"/>
              <a:ext cx="0" cy="38255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Content Placeholder 6">
              <a:extLst>
                <a:ext uri="{FF2B5EF4-FFF2-40B4-BE49-F238E27FC236}">
                  <a16:creationId xmlns:a16="http://schemas.microsoft.com/office/drawing/2014/main" id="{021D2420-478E-4411-82C6-DE8104947D1D}"/>
                </a:ext>
              </a:extLst>
            </p:cNvPr>
            <p:cNvSpPr txBox="1">
              <a:spLocks/>
            </p:cNvSpPr>
            <p:nvPr/>
          </p:nvSpPr>
          <p:spPr>
            <a:xfrm>
              <a:off x="2966637" y="2579370"/>
              <a:ext cx="640080" cy="274320"/>
            </a:xfrm>
            <a:prstGeom prst="roundRect">
              <a:avLst>
                <a:gd name="adj" fmla="val 17312"/>
              </a:avLst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en-US" sz="1200" dirty="0">
                  <a:solidFill>
                    <a:sysClr val="windowText" lastClr="000000"/>
                  </a:solidFill>
                </a:rPr>
                <a:t>$1,000</a:t>
              </a:r>
              <a:endParaRPr kumimoji="0" lang="en-US" sz="12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DC6F578C-3446-498B-9A34-6DAB6E58338C}"/>
              </a:ext>
            </a:extLst>
          </p:cNvPr>
          <p:cNvGrpSpPr/>
          <p:nvPr/>
        </p:nvGrpSpPr>
        <p:grpSpPr>
          <a:xfrm>
            <a:off x="5102142" y="4181908"/>
            <a:ext cx="640080" cy="642874"/>
            <a:chOff x="2966637" y="2210816"/>
            <a:chExt cx="640080" cy="642874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D0EA18FE-BF75-45F1-A2AF-49F6F6081AAA}"/>
                </a:ext>
              </a:extLst>
            </p:cNvPr>
            <p:cNvCxnSpPr>
              <a:cxnSpLocks/>
            </p:cNvCxnSpPr>
            <p:nvPr/>
          </p:nvCxnSpPr>
          <p:spPr>
            <a:xfrm>
              <a:off x="3286677" y="2210816"/>
              <a:ext cx="0" cy="38255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Content Placeholder 6">
              <a:extLst>
                <a:ext uri="{FF2B5EF4-FFF2-40B4-BE49-F238E27FC236}">
                  <a16:creationId xmlns:a16="http://schemas.microsoft.com/office/drawing/2014/main" id="{4D921817-D6E3-485E-8E6F-7BF9A270A7E4}"/>
                </a:ext>
              </a:extLst>
            </p:cNvPr>
            <p:cNvSpPr txBox="1">
              <a:spLocks/>
            </p:cNvSpPr>
            <p:nvPr/>
          </p:nvSpPr>
          <p:spPr>
            <a:xfrm>
              <a:off x="2966637" y="2579370"/>
              <a:ext cx="640080" cy="274320"/>
            </a:xfrm>
            <a:prstGeom prst="roundRect">
              <a:avLst>
                <a:gd name="adj" fmla="val 17312"/>
              </a:avLst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en-US" sz="1100" dirty="0">
                  <a:solidFill>
                    <a:sysClr val="windowText" lastClr="000000"/>
                  </a:solidFill>
                </a:rPr>
                <a:t>$500</a:t>
              </a:r>
              <a:endParaRPr kumimoji="0" lang="en-US" sz="11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2D0CD841-E423-409B-BE99-46DCCA0F9710}"/>
              </a:ext>
            </a:extLst>
          </p:cNvPr>
          <p:cNvGrpSpPr/>
          <p:nvPr/>
        </p:nvGrpSpPr>
        <p:grpSpPr>
          <a:xfrm>
            <a:off x="9296952" y="4181908"/>
            <a:ext cx="640080" cy="642874"/>
            <a:chOff x="2966637" y="2210816"/>
            <a:chExt cx="640080" cy="642874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00290D37-641B-4DBB-8788-E0433987F0F6}"/>
                </a:ext>
              </a:extLst>
            </p:cNvPr>
            <p:cNvCxnSpPr>
              <a:cxnSpLocks/>
            </p:cNvCxnSpPr>
            <p:nvPr/>
          </p:nvCxnSpPr>
          <p:spPr>
            <a:xfrm>
              <a:off x="3286677" y="2210816"/>
              <a:ext cx="0" cy="38255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Content Placeholder 6">
              <a:extLst>
                <a:ext uri="{FF2B5EF4-FFF2-40B4-BE49-F238E27FC236}">
                  <a16:creationId xmlns:a16="http://schemas.microsoft.com/office/drawing/2014/main" id="{4B2031EF-C80E-41C0-9FB3-5BF795F51FCE}"/>
                </a:ext>
              </a:extLst>
            </p:cNvPr>
            <p:cNvSpPr txBox="1">
              <a:spLocks/>
            </p:cNvSpPr>
            <p:nvPr/>
          </p:nvSpPr>
          <p:spPr>
            <a:xfrm>
              <a:off x="2966637" y="2579370"/>
              <a:ext cx="640080" cy="274320"/>
            </a:xfrm>
            <a:prstGeom prst="roundRect">
              <a:avLst>
                <a:gd name="adj" fmla="val 17312"/>
              </a:avLst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en-US" sz="1200" dirty="0">
                  <a:solidFill>
                    <a:sysClr val="windowText" lastClr="000000"/>
                  </a:solidFill>
                </a:rPr>
                <a:t>$1,500</a:t>
              </a:r>
              <a:endParaRPr kumimoji="0" lang="en-US" sz="12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  <p:sp>
        <p:nvSpPr>
          <p:cNvPr id="117" name="Content Placeholder 6">
            <a:extLst>
              <a:ext uri="{FF2B5EF4-FFF2-40B4-BE49-F238E27FC236}">
                <a16:creationId xmlns:a16="http://schemas.microsoft.com/office/drawing/2014/main" id="{CBEC3A0A-2BA0-436D-A439-18785DD36D41}"/>
              </a:ext>
            </a:extLst>
          </p:cNvPr>
          <p:cNvSpPr txBox="1">
            <a:spLocks/>
          </p:cNvSpPr>
          <p:nvPr/>
        </p:nvSpPr>
        <p:spPr>
          <a:xfrm>
            <a:off x="3326976" y="3666301"/>
            <a:ext cx="4859691" cy="36576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7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$1,100</a:t>
            </a:r>
          </a:p>
        </p:txBody>
      </p:sp>
      <p:sp>
        <p:nvSpPr>
          <p:cNvPr id="43" name="Content Placeholder 3">
            <a:extLst>
              <a:ext uri="{FF2B5EF4-FFF2-40B4-BE49-F238E27FC236}">
                <a16:creationId xmlns:a16="http://schemas.microsoft.com/office/drawing/2014/main" id="{6EC8D445-F3F0-4A44-9B89-707C62D919B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Joshua Dorfman</a:t>
            </a:r>
          </a:p>
        </p:txBody>
      </p:sp>
    </p:spTree>
    <p:extLst>
      <p:ext uri="{BB962C8B-B14F-4D97-AF65-F5344CB8AC3E}">
        <p14:creationId xmlns:p14="http://schemas.microsoft.com/office/powerpoint/2010/main" val="22630348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119" name="Title 4">
            <a:extLst>
              <a:ext uri="{FF2B5EF4-FFF2-40B4-BE49-F238E27FC236}">
                <a16:creationId xmlns:a16="http://schemas.microsoft.com/office/drawing/2014/main" id="{D406B136-6989-45D4-A158-16957EFBADEB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Design Budget</a:t>
            </a:r>
          </a:p>
        </p:txBody>
      </p:sp>
      <p:sp>
        <p:nvSpPr>
          <p:cNvPr id="2" name="Rectangle 2">
            <a:hlinkClick r:id="rId3" tooltip="(opens new window)"/>
            <a:extLst>
              <a:ext uri="{FF2B5EF4-FFF2-40B4-BE49-F238E27FC236}">
                <a16:creationId xmlns:a16="http://schemas.microsoft.com/office/drawing/2014/main" id="{0E748F9E-E2F7-4255-B2C0-A090429C6E5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974080" y="-8560387"/>
            <a:ext cx="45719" cy="6463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7FF9EEB-5755-4766-BA8B-E4BD9AA94376}"/>
              </a:ext>
            </a:extLst>
          </p:cNvPr>
          <p:cNvGrpSpPr/>
          <p:nvPr/>
        </p:nvGrpSpPr>
        <p:grpSpPr>
          <a:xfrm>
            <a:off x="355480" y="3641076"/>
            <a:ext cx="2688038" cy="1788546"/>
            <a:chOff x="401779" y="3444304"/>
            <a:chExt cx="2688038" cy="1788546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6E7A696-87BE-4609-AE56-01FADDC53614}"/>
                </a:ext>
              </a:extLst>
            </p:cNvPr>
            <p:cNvGrpSpPr/>
            <p:nvPr/>
          </p:nvGrpSpPr>
          <p:grpSpPr>
            <a:xfrm>
              <a:off x="401779" y="3444304"/>
              <a:ext cx="2688038" cy="403597"/>
              <a:chOff x="1086402" y="1056640"/>
              <a:chExt cx="3048718" cy="457200"/>
            </a:xfrm>
          </p:grpSpPr>
          <p:sp>
            <p:nvSpPr>
              <p:cNvPr id="54" name="Content Placeholder 6">
                <a:extLst>
                  <a:ext uri="{FF2B5EF4-FFF2-40B4-BE49-F238E27FC236}">
                    <a16:creationId xmlns:a16="http://schemas.microsoft.com/office/drawing/2014/main" id="{B9283C6A-7E41-4A12-899A-2B9C75D519A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17923" y="1056640"/>
                <a:ext cx="2317197" cy="45720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28575"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n-US" sz="1600" i="0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Structure</a:t>
                </a:r>
              </a:p>
            </p:txBody>
          </p:sp>
          <p:sp>
            <p:nvSpPr>
              <p:cNvPr id="55" name="Content Placeholder 6">
                <a:extLst>
                  <a:ext uri="{FF2B5EF4-FFF2-40B4-BE49-F238E27FC236}">
                    <a16:creationId xmlns:a16="http://schemas.microsoft.com/office/drawing/2014/main" id="{7EE4250A-DAE6-4351-A007-AF983F7F9A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6402" y="1056640"/>
                <a:ext cx="457200" cy="457200"/>
              </a:xfrm>
              <a:prstGeom prst="roundRect">
                <a:avLst/>
              </a:prstGeom>
              <a:solidFill>
                <a:srgbClr val="FFAFAF"/>
              </a:solidFill>
              <a:ln w="28575"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endParaRPr kumimoji="0" lang="en-US" sz="18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DCEC5DCD-1A56-4411-9FC7-9259156C8738}"/>
                </a:ext>
              </a:extLst>
            </p:cNvPr>
            <p:cNvGrpSpPr/>
            <p:nvPr/>
          </p:nvGrpSpPr>
          <p:grpSpPr>
            <a:xfrm>
              <a:off x="401779" y="3905954"/>
              <a:ext cx="2688038" cy="403597"/>
              <a:chOff x="1086402" y="1564640"/>
              <a:chExt cx="3048718" cy="457200"/>
            </a:xfrm>
          </p:grpSpPr>
          <p:sp>
            <p:nvSpPr>
              <p:cNvPr id="52" name="Content Placeholder 6">
                <a:extLst>
                  <a:ext uri="{FF2B5EF4-FFF2-40B4-BE49-F238E27FC236}">
                    <a16:creationId xmlns:a16="http://schemas.microsoft.com/office/drawing/2014/main" id="{312D32CC-62D3-4613-AD9B-BE73F24EA83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17923" y="1564640"/>
                <a:ext cx="2317197" cy="45720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28575"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n-US" sz="1600" i="0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Build Plate Holder</a:t>
                </a:r>
              </a:p>
            </p:txBody>
          </p:sp>
          <p:sp>
            <p:nvSpPr>
              <p:cNvPr id="53" name="Content Placeholder 6">
                <a:extLst>
                  <a:ext uri="{FF2B5EF4-FFF2-40B4-BE49-F238E27FC236}">
                    <a16:creationId xmlns:a16="http://schemas.microsoft.com/office/drawing/2014/main" id="{1A1CD09F-0129-40B3-A5BC-612365D786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6402" y="1564640"/>
                <a:ext cx="457200" cy="457200"/>
              </a:xfrm>
              <a:prstGeom prst="roundRect">
                <a:avLst/>
              </a:prstGeom>
              <a:solidFill>
                <a:srgbClr val="F8CBAD"/>
              </a:solidFill>
              <a:ln w="28575"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endParaRPr kumimoji="0" lang="en-US" sz="18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D2B9AEF2-170B-440A-BB21-D8EB1CCA5F2D}"/>
                </a:ext>
              </a:extLst>
            </p:cNvPr>
            <p:cNvGrpSpPr/>
            <p:nvPr/>
          </p:nvGrpSpPr>
          <p:grpSpPr>
            <a:xfrm>
              <a:off x="401779" y="4367604"/>
              <a:ext cx="2688038" cy="403597"/>
              <a:chOff x="1086402" y="2072640"/>
              <a:chExt cx="3048718" cy="457200"/>
            </a:xfrm>
          </p:grpSpPr>
          <p:sp>
            <p:nvSpPr>
              <p:cNvPr id="50" name="Content Placeholder 6">
                <a:extLst>
                  <a:ext uri="{FF2B5EF4-FFF2-40B4-BE49-F238E27FC236}">
                    <a16:creationId xmlns:a16="http://schemas.microsoft.com/office/drawing/2014/main" id="{A064E9B5-8C88-4F0D-9BAC-F80E26EBB25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17923" y="2072640"/>
                <a:ext cx="2317197" cy="45720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28575"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n-US" sz="1600" i="0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Pneumatics </a:t>
                </a:r>
              </a:p>
            </p:txBody>
          </p:sp>
          <p:sp>
            <p:nvSpPr>
              <p:cNvPr id="51" name="Content Placeholder 6">
                <a:extLst>
                  <a:ext uri="{FF2B5EF4-FFF2-40B4-BE49-F238E27FC236}">
                    <a16:creationId xmlns:a16="http://schemas.microsoft.com/office/drawing/2014/main" id="{3DF2D115-BA15-45FE-BCD0-E8B20BBC70A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6402" y="2072640"/>
                <a:ext cx="457200" cy="457200"/>
              </a:xfrm>
              <a:prstGeom prst="roundRect">
                <a:avLst/>
              </a:prstGeom>
              <a:solidFill>
                <a:srgbClr val="B4C7E7"/>
              </a:solidFill>
              <a:ln w="28575"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endParaRPr kumimoji="0" lang="en-US" sz="18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CFB87268-0283-4019-B9FA-17885F3C6540}"/>
                </a:ext>
              </a:extLst>
            </p:cNvPr>
            <p:cNvGrpSpPr/>
            <p:nvPr/>
          </p:nvGrpSpPr>
          <p:grpSpPr>
            <a:xfrm>
              <a:off x="401779" y="4829253"/>
              <a:ext cx="2688038" cy="403597"/>
              <a:chOff x="1086402" y="2072640"/>
              <a:chExt cx="3048718" cy="457200"/>
            </a:xfrm>
          </p:grpSpPr>
          <p:sp>
            <p:nvSpPr>
              <p:cNvPr id="57" name="Content Placeholder 6">
                <a:extLst>
                  <a:ext uri="{FF2B5EF4-FFF2-40B4-BE49-F238E27FC236}">
                    <a16:creationId xmlns:a16="http://schemas.microsoft.com/office/drawing/2014/main" id="{D4C90175-95D5-400F-85E4-F0AD8462628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17923" y="2072640"/>
                <a:ext cx="2317197" cy="45720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28575"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n-US" sz="1600" i="0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Suspension</a:t>
                </a:r>
              </a:p>
            </p:txBody>
          </p:sp>
          <p:sp>
            <p:nvSpPr>
              <p:cNvPr id="58" name="Content Placeholder 6">
                <a:extLst>
                  <a:ext uri="{FF2B5EF4-FFF2-40B4-BE49-F238E27FC236}">
                    <a16:creationId xmlns:a16="http://schemas.microsoft.com/office/drawing/2014/main" id="{D284F8FF-A66B-4F45-9706-CFD50948BD1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6402" y="2072640"/>
                <a:ext cx="457200" cy="457200"/>
              </a:xfrm>
              <a:prstGeom prst="roundRect">
                <a:avLst/>
              </a:prstGeom>
              <a:solidFill>
                <a:srgbClr val="C5E0B4"/>
              </a:solidFill>
              <a:ln w="28575"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endParaRPr kumimoji="0" lang="en-US" sz="18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</p:grpSp>
      <p:sp>
        <p:nvSpPr>
          <p:cNvPr id="114" name="Content Placeholder 6">
            <a:extLst>
              <a:ext uri="{FF2B5EF4-FFF2-40B4-BE49-F238E27FC236}">
                <a16:creationId xmlns:a16="http://schemas.microsoft.com/office/drawing/2014/main" id="{3611DAA9-B4C9-4731-A471-372301BF65FF}"/>
              </a:ext>
            </a:extLst>
          </p:cNvPr>
          <p:cNvSpPr txBox="1">
            <a:spLocks/>
          </p:cNvSpPr>
          <p:nvPr/>
        </p:nvSpPr>
        <p:spPr>
          <a:xfrm>
            <a:off x="355480" y="1958653"/>
            <a:ext cx="11333543" cy="567405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28575"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400" i="0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AEB8AD54-6E1C-4984-BD00-BBE12075971B}"/>
              </a:ext>
            </a:extLst>
          </p:cNvPr>
          <p:cNvCxnSpPr>
            <a:cxnSpLocks/>
          </p:cNvCxnSpPr>
          <p:nvPr/>
        </p:nvCxnSpPr>
        <p:spPr>
          <a:xfrm>
            <a:off x="355480" y="2575082"/>
            <a:ext cx="0" cy="3825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51CB01D0-9E5A-4375-BC99-FF2F1BC0D452}"/>
              </a:ext>
            </a:extLst>
          </p:cNvPr>
          <p:cNvGrpSpPr/>
          <p:nvPr/>
        </p:nvGrpSpPr>
        <p:grpSpPr>
          <a:xfrm>
            <a:off x="11126248" y="2575082"/>
            <a:ext cx="858555" cy="642874"/>
            <a:chOff x="2966637" y="2210816"/>
            <a:chExt cx="640080" cy="642874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381968B2-0FCE-4A9A-A9CC-ECC3442A3C6C}"/>
                </a:ext>
              </a:extLst>
            </p:cNvPr>
            <p:cNvCxnSpPr>
              <a:cxnSpLocks/>
            </p:cNvCxnSpPr>
            <p:nvPr/>
          </p:nvCxnSpPr>
          <p:spPr>
            <a:xfrm>
              <a:off x="3286677" y="2210816"/>
              <a:ext cx="0" cy="38255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Content Placeholder 6">
              <a:extLst>
                <a:ext uri="{FF2B5EF4-FFF2-40B4-BE49-F238E27FC236}">
                  <a16:creationId xmlns:a16="http://schemas.microsoft.com/office/drawing/2014/main" id="{4E025868-F038-40C5-A6AB-70B74627B9C8}"/>
                </a:ext>
              </a:extLst>
            </p:cNvPr>
            <p:cNvSpPr txBox="1">
              <a:spLocks/>
            </p:cNvSpPr>
            <p:nvPr/>
          </p:nvSpPr>
          <p:spPr>
            <a:xfrm>
              <a:off x="2966637" y="2579370"/>
              <a:ext cx="640080" cy="274320"/>
            </a:xfrm>
            <a:prstGeom prst="roundRect">
              <a:avLst>
                <a:gd name="adj" fmla="val 17312"/>
              </a:avLst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en-US" sz="1200" dirty="0">
                  <a:solidFill>
                    <a:sysClr val="windowText" lastClr="000000"/>
                  </a:solidFill>
                </a:rPr>
                <a:t>$2,000</a:t>
              </a:r>
              <a:endParaRPr kumimoji="0" lang="en-US" sz="12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3323F1A-7B3C-44EA-942E-04941D8257C9}"/>
              </a:ext>
            </a:extLst>
          </p:cNvPr>
          <p:cNvGrpSpPr/>
          <p:nvPr/>
        </p:nvGrpSpPr>
        <p:grpSpPr>
          <a:xfrm>
            <a:off x="5311587" y="2575082"/>
            <a:ext cx="858555" cy="642874"/>
            <a:chOff x="2966637" y="2210816"/>
            <a:chExt cx="640080" cy="642874"/>
          </a:xfrm>
        </p:grpSpPr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55054D0B-5154-45B6-A780-938B5809DD7E}"/>
                </a:ext>
              </a:extLst>
            </p:cNvPr>
            <p:cNvCxnSpPr>
              <a:cxnSpLocks/>
            </p:cNvCxnSpPr>
            <p:nvPr/>
          </p:nvCxnSpPr>
          <p:spPr>
            <a:xfrm>
              <a:off x="3286677" y="2210816"/>
              <a:ext cx="0" cy="38255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Content Placeholder 6">
              <a:extLst>
                <a:ext uri="{FF2B5EF4-FFF2-40B4-BE49-F238E27FC236}">
                  <a16:creationId xmlns:a16="http://schemas.microsoft.com/office/drawing/2014/main" id="{021D2420-478E-4411-82C6-DE8104947D1D}"/>
                </a:ext>
              </a:extLst>
            </p:cNvPr>
            <p:cNvSpPr txBox="1">
              <a:spLocks/>
            </p:cNvSpPr>
            <p:nvPr/>
          </p:nvSpPr>
          <p:spPr>
            <a:xfrm>
              <a:off x="2966637" y="2579370"/>
              <a:ext cx="640080" cy="274320"/>
            </a:xfrm>
            <a:prstGeom prst="roundRect">
              <a:avLst>
                <a:gd name="adj" fmla="val 17312"/>
              </a:avLst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en-US" sz="1200" dirty="0">
                  <a:solidFill>
                    <a:sysClr val="windowText" lastClr="000000"/>
                  </a:solidFill>
                </a:rPr>
                <a:t>$1,000</a:t>
              </a:r>
              <a:endParaRPr kumimoji="0" lang="en-US" sz="12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DC6F578C-3446-498B-9A34-6DAB6E58338C}"/>
              </a:ext>
            </a:extLst>
          </p:cNvPr>
          <p:cNvGrpSpPr/>
          <p:nvPr/>
        </p:nvGrpSpPr>
        <p:grpSpPr>
          <a:xfrm>
            <a:off x="2404256" y="2575082"/>
            <a:ext cx="858555" cy="642874"/>
            <a:chOff x="2966637" y="2210816"/>
            <a:chExt cx="640080" cy="642874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D0EA18FE-BF75-45F1-A2AF-49F6F6081AAA}"/>
                </a:ext>
              </a:extLst>
            </p:cNvPr>
            <p:cNvCxnSpPr>
              <a:cxnSpLocks/>
            </p:cNvCxnSpPr>
            <p:nvPr/>
          </p:nvCxnSpPr>
          <p:spPr>
            <a:xfrm>
              <a:off x="3286677" y="2210816"/>
              <a:ext cx="0" cy="38255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Content Placeholder 6">
              <a:extLst>
                <a:ext uri="{FF2B5EF4-FFF2-40B4-BE49-F238E27FC236}">
                  <a16:creationId xmlns:a16="http://schemas.microsoft.com/office/drawing/2014/main" id="{4D921817-D6E3-485E-8E6F-7BF9A270A7E4}"/>
                </a:ext>
              </a:extLst>
            </p:cNvPr>
            <p:cNvSpPr txBox="1">
              <a:spLocks/>
            </p:cNvSpPr>
            <p:nvPr/>
          </p:nvSpPr>
          <p:spPr>
            <a:xfrm>
              <a:off x="2966637" y="2579370"/>
              <a:ext cx="640080" cy="274320"/>
            </a:xfrm>
            <a:prstGeom prst="roundRect">
              <a:avLst>
                <a:gd name="adj" fmla="val 17312"/>
              </a:avLst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en-US" sz="1100" dirty="0">
                  <a:solidFill>
                    <a:sysClr val="windowText" lastClr="000000"/>
                  </a:solidFill>
                </a:rPr>
                <a:t>$500</a:t>
              </a:r>
              <a:endParaRPr kumimoji="0" lang="en-US" sz="11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2D0CD841-E423-409B-BE99-46DCCA0F9710}"/>
              </a:ext>
            </a:extLst>
          </p:cNvPr>
          <p:cNvGrpSpPr/>
          <p:nvPr/>
        </p:nvGrpSpPr>
        <p:grpSpPr>
          <a:xfrm>
            <a:off x="8218918" y="2575082"/>
            <a:ext cx="858555" cy="642874"/>
            <a:chOff x="2966637" y="2210816"/>
            <a:chExt cx="640080" cy="642874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00290D37-641B-4DBB-8788-E0433987F0F6}"/>
                </a:ext>
              </a:extLst>
            </p:cNvPr>
            <p:cNvCxnSpPr>
              <a:cxnSpLocks/>
            </p:cNvCxnSpPr>
            <p:nvPr/>
          </p:nvCxnSpPr>
          <p:spPr>
            <a:xfrm>
              <a:off x="3286677" y="2210816"/>
              <a:ext cx="0" cy="38255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Content Placeholder 6">
              <a:extLst>
                <a:ext uri="{FF2B5EF4-FFF2-40B4-BE49-F238E27FC236}">
                  <a16:creationId xmlns:a16="http://schemas.microsoft.com/office/drawing/2014/main" id="{4B2031EF-C80E-41C0-9FB3-5BF795F51FCE}"/>
                </a:ext>
              </a:extLst>
            </p:cNvPr>
            <p:cNvSpPr txBox="1">
              <a:spLocks/>
            </p:cNvSpPr>
            <p:nvPr/>
          </p:nvSpPr>
          <p:spPr>
            <a:xfrm>
              <a:off x="2966637" y="2579370"/>
              <a:ext cx="640080" cy="274320"/>
            </a:xfrm>
            <a:prstGeom prst="roundRect">
              <a:avLst>
                <a:gd name="adj" fmla="val 17312"/>
              </a:avLst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en-US" sz="1200" dirty="0">
                  <a:solidFill>
                    <a:sysClr val="windowText" lastClr="000000"/>
                  </a:solidFill>
                </a:rPr>
                <a:t>$1,500</a:t>
              </a:r>
              <a:endParaRPr kumimoji="0" lang="en-US" sz="12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D9B1879-A78C-473C-8F60-3887441A375D}"/>
              </a:ext>
            </a:extLst>
          </p:cNvPr>
          <p:cNvGrpSpPr/>
          <p:nvPr/>
        </p:nvGrpSpPr>
        <p:grpSpPr>
          <a:xfrm>
            <a:off x="380558" y="2049936"/>
            <a:ext cx="5947458" cy="384838"/>
            <a:chOff x="441767" y="2616861"/>
            <a:chExt cx="6514618" cy="384838"/>
          </a:xfrm>
        </p:grpSpPr>
        <p:sp>
          <p:nvSpPr>
            <p:cNvPr id="117" name="Content Placeholder 6">
              <a:extLst>
                <a:ext uri="{FF2B5EF4-FFF2-40B4-BE49-F238E27FC236}">
                  <a16:creationId xmlns:a16="http://schemas.microsoft.com/office/drawing/2014/main" id="{CBEC3A0A-2BA0-436D-A439-18785DD36D41}"/>
                </a:ext>
              </a:extLst>
            </p:cNvPr>
            <p:cNvSpPr txBox="1">
              <a:spLocks/>
            </p:cNvSpPr>
            <p:nvPr/>
          </p:nvSpPr>
          <p:spPr>
            <a:xfrm>
              <a:off x="5602146" y="2616861"/>
              <a:ext cx="1354239" cy="38483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kumimoji="0" lang="en-US" sz="17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$220</a:t>
              </a:r>
            </a:p>
          </p:txBody>
        </p:sp>
        <p:sp>
          <p:nvSpPr>
            <p:cNvPr id="41" name="Content Placeholder 6">
              <a:extLst>
                <a:ext uri="{FF2B5EF4-FFF2-40B4-BE49-F238E27FC236}">
                  <a16:creationId xmlns:a16="http://schemas.microsoft.com/office/drawing/2014/main" id="{7659DCDE-19F5-448B-9EE1-8D2E6DB625C5}"/>
                </a:ext>
              </a:extLst>
            </p:cNvPr>
            <p:cNvSpPr txBox="1">
              <a:spLocks/>
            </p:cNvSpPr>
            <p:nvPr/>
          </p:nvSpPr>
          <p:spPr>
            <a:xfrm>
              <a:off x="4062712" y="2616861"/>
              <a:ext cx="1525930" cy="38483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kumimoji="0" lang="en-US" sz="17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$243</a:t>
              </a:r>
            </a:p>
          </p:txBody>
        </p:sp>
        <p:sp>
          <p:nvSpPr>
            <p:cNvPr id="42" name="Content Placeholder 6">
              <a:extLst>
                <a:ext uri="{FF2B5EF4-FFF2-40B4-BE49-F238E27FC236}">
                  <a16:creationId xmlns:a16="http://schemas.microsoft.com/office/drawing/2014/main" id="{9D0BE301-AA35-4E98-8774-6297BB7BF4C2}"/>
                </a:ext>
              </a:extLst>
            </p:cNvPr>
            <p:cNvSpPr txBox="1">
              <a:spLocks/>
            </p:cNvSpPr>
            <p:nvPr/>
          </p:nvSpPr>
          <p:spPr>
            <a:xfrm>
              <a:off x="2409462" y="2616861"/>
              <a:ext cx="1639747" cy="384838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kumimoji="0" lang="en-US" sz="17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$292</a:t>
              </a:r>
            </a:p>
          </p:txBody>
        </p:sp>
        <p:sp>
          <p:nvSpPr>
            <p:cNvPr id="43" name="Content Placeholder 6">
              <a:extLst>
                <a:ext uri="{FF2B5EF4-FFF2-40B4-BE49-F238E27FC236}">
                  <a16:creationId xmlns:a16="http://schemas.microsoft.com/office/drawing/2014/main" id="{894D3D7C-0D6D-43E9-9BDF-F8A87DC7A090}"/>
                </a:ext>
              </a:extLst>
            </p:cNvPr>
            <p:cNvSpPr txBox="1">
              <a:spLocks/>
            </p:cNvSpPr>
            <p:nvPr/>
          </p:nvSpPr>
          <p:spPr>
            <a:xfrm>
              <a:off x="441767" y="2616861"/>
              <a:ext cx="1954192" cy="384838"/>
            </a:xfrm>
            <a:prstGeom prst="roundRect">
              <a:avLst/>
            </a:prstGeom>
            <a:solidFill>
              <a:srgbClr val="FFAFAF"/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kumimoji="0" lang="en-US" sz="17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$345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84EDB7A-22FB-4AF4-AE9D-24CEF65E2E1A}"/>
              </a:ext>
            </a:extLst>
          </p:cNvPr>
          <p:cNvGrpSpPr/>
          <p:nvPr/>
        </p:nvGrpSpPr>
        <p:grpSpPr>
          <a:xfrm>
            <a:off x="5917486" y="1440857"/>
            <a:ext cx="858555" cy="650609"/>
            <a:chOff x="5967121" y="2943503"/>
            <a:chExt cx="858555" cy="650609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21F076F8-0A4F-4607-AB5D-78176E64D373}"/>
                </a:ext>
              </a:extLst>
            </p:cNvPr>
            <p:cNvCxnSpPr>
              <a:cxnSpLocks/>
            </p:cNvCxnSpPr>
            <p:nvPr/>
          </p:nvCxnSpPr>
          <p:spPr>
            <a:xfrm>
              <a:off x="6396398" y="3211557"/>
              <a:ext cx="0" cy="38255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Content Placeholder 6">
              <a:extLst>
                <a:ext uri="{FF2B5EF4-FFF2-40B4-BE49-F238E27FC236}">
                  <a16:creationId xmlns:a16="http://schemas.microsoft.com/office/drawing/2014/main" id="{F87FA9FD-3FB3-41DC-A112-42E93EF09C86}"/>
                </a:ext>
              </a:extLst>
            </p:cNvPr>
            <p:cNvSpPr txBox="1">
              <a:spLocks/>
            </p:cNvSpPr>
            <p:nvPr/>
          </p:nvSpPr>
          <p:spPr>
            <a:xfrm>
              <a:off x="5967121" y="2943503"/>
              <a:ext cx="858555" cy="274320"/>
            </a:xfrm>
            <a:prstGeom prst="roundRect">
              <a:avLst>
                <a:gd name="adj" fmla="val 17312"/>
              </a:avLst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en-US" sz="1200" dirty="0">
                  <a:solidFill>
                    <a:sysClr val="windowText" lastClr="000000"/>
                  </a:solidFill>
                </a:rPr>
                <a:t>$1,100</a:t>
              </a:r>
              <a:endParaRPr kumimoji="0" lang="en-US" sz="12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  <p:sp>
        <p:nvSpPr>
          <p:cNvPr id="46" name="Content Placeholder 3">
            <a:extLst>
              <a:ext uri="{FF2B5EF4-FFF2-40B4-BE49-F238E27FC236}">
                <a16:creationId xmlns:a16="http://schemas.microsoft.com/office/drawing/2014/main" id="{8A838259-C13F-4925-8B9A-2E9D7EBF394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Joshua Dorfman</a:t>
            </a:r>
          </a:p>
        </p:txBody>
      </p:sp>
    </p:spTree>
    <p:extLst>
      <p:ext uri="{BB962C8B-B14F-4D97-AF65-F5344CB8AC3E}">
        <p14:creationId xmlns:p14="http://schemas.microsoft.com/office/powerpoint/2010/main" val="30492485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120" name="Title 4">
            <a:extLst>
              <a:ext uri="{FF2B5EF4-FFF2-40B4-BE49-F238E27FC236}">
                <a16:creationId xmlns:a16="http://schemas.microsoft.com/office/drawing/2014/main" id="{E70AB17E-1C6C-4A32-94E8-A2BC842AEC4A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Lessons Learned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767314DF-74EC-426A-82D8-CB44B901F65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Joshua Dorfman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D741F4C-A86B-448C-A947-0F97B9BBD8CB}"/>
              </a:ext>
            </a:extLst>
          </p:cNvPr>
          <p:cNvGrpSpPr/>
          <p:nvPr/>
        </p:nvGrpSpPr>
        <p:grpSpPr>
          <a:xfrm>
            <a:off x="934720" y="197673"/>
            <a:ext cx="10790091" cy="5434199"/>
            <a:chOff x="934720" y="197673"/>
            <a:chExt cx="10790091" cy="543419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53CA91B-5012-4FA7-8BF7-979854280919}"/>
                </a:ext>
              </a:extLst>
            </p:cNvPr>
            <p:cNvGrpSpPr/>
            <p:nvPr/>
          </p:nvGrpSpPr>
          <p:grpSpPr>
            <a:xfrm>
              <a:off x="5549297" y="197673"/>
              <a:ext cx="6073743" cy="964377"/>
              <a:chOff x="1344653" y="1187846"/>
              <a:chExt cx="6073743" cy="964377"/>
            </a:xfrm>
          </p:grpSpPr>
          <p:sp>
            <p:nvSpPr>
              <p:cNvPr id="110" name="Content Placeholder 6">
                <a:extLst>
                  <a:ext uri="{FF2B5EF4-FFF2-40B4-BE49-F238E27FC236}">
                    <a16:creationId xmlns:a16="http://schemas.microsoft.com/office/drawing/2014/main" id="{AECDEC4E-57A8-4676-918E-BB4FF451E3A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44653" y="1334647"/>
                <a:ext cx="1716132" cy="63369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28575">
                <a:solidFill>
                  <a:schemeClr val="tx1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  <a:defRPr/>
                </a:pPr>
                <a:r>
                  <a:rPr lang="en-US" sz="2400" dirty="0">
                    <a:solidFill>
                      <a:sysClr val="windowText" lastClr="000000"/>
                    </a:solidFill>
                  </a:rPr>
                  <a:t>Lesson 1</a:t>
                </a:r>
              </a:p>
            </p:txBody>
          </p:sp>
          <p:sp>
            <p:nvSpPr>
              <p:cNvPr id="118" name="Content Placeholder 6">
                <a:extLst>
                  <a:ext uri="{FF2B5EF4-FFF2-40B4-BE49-F238E27FC236}">
                    <a16:creationId xmlns:a16="http://schemas.microsoft.com/office/drawing/2014/main" id="{5F3C28E6-6D34-414C-B237-7BA7B24FE4E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53727" y="1187846"/>
                <a:ext cx="4164669" cy="964377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28575">
                <a:solidFill>
                  <a:schemeClr val="tx1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  <a:defRPr/>
                </a:pPr>
                <a:r>
                  <a:rPr lang="en-US" sz="2000" dirty="0">
                    <a:solidFill>
                      <a:sysClr val="windowText" lastClr="000000"/>
                    </a:solidFill>
                  </a:rPr>
                  <a:t>Supplier CAD and drawings may not be accurate.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659E8C4-BD78-42A7-99B2-C8BED804246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44099" y="1604818"/>
              <a:ext cx="6280712" cy="2155756"/>
              <a:chOff x="4483748" y="994293"/>
              <a:chExt cx="7332888" cy="2516899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7C5E2CEC-FA88-4D67-915F-D11CE9BB10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83748" y="994293"/>
                <a:ext cx="7332888" cy="2516899"/>
              </a:xfrm>
              <a:prstGeom prst="roundRect">
                <a:avLst>
                  <a:gd name="adj" fmla="val 3020"/>
                </a:avLst>
              </a:prstGeom>
              <a:solidFill>
                <a:srgbClr val="FFFFFF">
                  <a:shade val="85000"/>
                </a:srgbClr>
              </a:solidFill>
              <a:ln w="28575">
                <a:solidFill>
                  <a:schemeClr val="tx1"/>
                </a:solidFill>
              </a:ln>
              <a:effectLst/>
            </p:spPr>
          </p:pic>
          <p:sp>
            <p:nvSpPr>
              <p:cNvPr id="23" name="Content Placeholder 5">
                <a:extLst>
                  <a:ext uri="{FF2B5EF4-FFF2-40B4-BE49-F238E27FC236}">
                    <a16:creationId xmlns:a16="http://schemas.microsoft.com/office/drawing/2014/main" id="{66167F69-2A8B-4E97-90A1-F5131FAA087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78778" y="2458720"/>
                <a:ext cx="431800" cy="822960"/>
              </a:xfrm>
              <a:prstGeom prst="roundRect">
                <a:avLst/>
              </a:prstGeom>
              <a:solidFill>
                <a:srgbClr val="FFFF00">
                  <a:alpha val="20000"/>
                </a:srgb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E372933-0F4C-400C-9A1C-0E1EF8997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4720" y="1226819"/>
              <a:ext cx="3614596" cy="440505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chemeClr val="tx1"/>
              </a:solidFill>
            </a:ln>
            <a:effectLst/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12F0D50-1DDA-4C74-9EA1-FA7A6C0B3BBD}"/>
                </a:ext>
              </a:extLst>
            </p:cNvPr>
            <p:cNvGrpSpPr/>
            <p:nvPr/>
          </p:nvGrpSpPr>
          <p:grpSpPr>
            <a:xfrm>
              <a:off x="2832608" y="4368801"/>
              <a:ext cx="3933952" cy="304800"/>
              <a:chOff x="2151888" y="4328161"/>
              <a:chExt cx="2549652" cy="304800"/>
            </a:xfrm>
          </p:grpSpPr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54976210-CAE7-4876-9618-37938C069C7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51888" y="4480561"/>
                <a:ext cx="1914144" cy="0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Content Placeholder 6">
                <a:extLst>
                  <a:ext uri="{FF2B5EF4-FFF2-40B4-BE49-F238E27FC236}">
                    <a16:creationId xmlns:a16="http://schemas.microsoft.com/office/drawing/2014/main" id="{C9655D82-614F-43D6-8A5F-7C959F4AE80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40537" y="4328161"/>
                <a:ext cx="661003" cy="30480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28575">
                <a:solidFill>
                  <a:srgbClr val="FF0000"/>
                </a:solidFill>
              </a:ln>
            </p:spPr>
            <p:txBody>
              <a:bodyPr vert="horz" lIns="91440" tIns="45720" rIns="91440" bIns="45720" rtlCol="0" anchor="ctr">
                <a:normAutofit fontScale="925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  <a:defRPr/>
                </a:pPr>
                <a:r>
                  <a:rPr lang="en-US" sz="1600" dirty="0">
                    <a:solidFill>
                      <a:sysClr val="windowText" lastClr="000000"/>
                    </a:solidFill>
                  </a:rPr>
                  <a:t>7/16”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B0EDAEF-77F7-4A86-9FCB-0A9E8DCB5479}"/>
                </a:ext>
              </a:extLst>
            </p:cNvPr>
            <p:cNvGrpSpPr/>
            <p:nvPr/>
          </p:nvGrpSpPr>
          <p:grpSpPr>
            <a:xfrm>
              <a:off x="2832608" y="4624070"/>
              <a:ext cx="6797999" cy="366033"/>
              <a:chOff x="2204364" y="4309110"/>
              <a:chExt cx="2889671" cy="366033"/>
            </a:xfrm>
          </p:grpSpPr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7EA68E2A-40B2-42B6-BC51-5D130A6816E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04364" y="4492126"/>
                <a:ext cx="1914144" cy="0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Content Placeholder 6">
                <a:extLst>
                  <a:ext uri="{FF2B5EF4-FFF2-40B4-BE49-F238E27FC236}">
                    <a16:creationId xmlns:a16="http://schemas.microsoft.com/office/drawing/2014/main" id="{E6E19D8E-C80B-4CF3-8F8F-022AFE90675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08253" y="4309110"/>
                <a:ext cx="985782" cy="366033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28575">
                <a:solidFill>
                  <a:srgbClr val="FF0000"/>
                </a:solidFill>
              </a:ln>
            </p:spPr>
            <p:txBody>
              <a:bodyPr vert="horz" lIns="91440" tIns="45720" rIns="91440" bIns="45720" rtlCol="0" anchor="ctr">
                <a:normAutofit fontScale="85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  <a:defRPr/>
                </a:pPr>
                <a:r>
                  <a:rPr lang="en-US" sz="2400" dirty="0">
                    <a:solidFill>
                      <a:sysClr val="windowText" lastClr="000000"/>
                    </a:solidFill>
                  </a:rPr>
                  <a:t>Actual Height</a:t>
                </a: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908BC4A-E4E3-468B-9089-11EAB5277768}"/>
              </a:ext>
            </a:extLst>
          </p:cNvPr>
          <p:cNvGrpSpPr/>
          <p:nvPr/>
        </p:nvGrpSpPr>
        <p:grpSpPr>
          <a:xfrm>
            <a:off x="17680337" y="319593"/>
            <a:ext cx="6073743" cy="964377"/>
            <a:chOff x="1344653" y="1187846"/>
            <a:chExt cx="6073743" cy="964377"/>
          </a:xfrm>
        </p:grpSpPr>
        <p:sp>
          <p:nvSpPr>
            <p:cNvPr id="36" name="Content Placeholder 6">
              <a:extLst>
                <a:ext uri="{FF2B5EF4-FFF2-40B4-BE49-F238E27FC236}">
                  <a16:creationId xmlns:a16="http://schemas.microsoft.com/office/drawing/2014/main" id="{17E60EDE-F37C-4A93-9B85-C673A6016A78}"/>
                </a:ext>
              </a:extLst>
            </p:cNvPr>
            <p:cNvSpPr txBox="1">
              <a:spLocks/>
            </p:cNvSpPr>
            <p:nvPr/>
          </p:nvSpPr>
          <p:spPr>
            <a:xfrm>
              <a:off x="1344653" y="1334647"/>
              <a:ext cx="1716132" cy="63369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r>
                <a:rPr lang="en-US" sz="2400" dirty="0">
                  <a:solidFill>
                    <a:sysClr val="windowText" lastClr="000000"/>
                  </a:solidFill>
                </a:rPr>
                <a:t>Lesson 2</a:t>
              </a:r>
            </a:p>
          </p:txBody>
        </p:sp>
        <p:sp>
          <p:nvSpPr>
            <p:cNvPr id="37" name="Content Placeholder 6">
              <a:extLst>
                <a:ext uri="{FF2B5EF4-FFF2-40B4-BE49-F238E27FC236}">
                  <a16:creationId xmlns:a16="http://schemas.microsoft.com/office/drawing/2014/main" id="{80B5B814-5289-4817-846F-004C082BE230}"/>
                </a:ext>
              </a:extLst>
            </p:cNvPr>
            <p:cNvSpPr txBox="1">
              <a:spLocks/>
            </p:cNvSpPr>
            <p:nvPr/>
          </p:nvSpPr>
          <p:spPr>
            <a:xfrm>
              <a:off x="3253727" y="1187846"/>
              <a:ext cx="4164669" cy="964377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r>
                <a:rPr lang="en-US" sz="2000" dirty="0">
                  <a:solidFill>
                    <a:sysClr val="windowText" lastClr="000000"/>
                  </a:solidFill>
                </a:rPr>
                <a:t>Machining mistakes can happen, and it helps to communicate efficiently.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6F469A2-1CEB-47A3-990B-C2EA8A743907}"/>
              </a:ext>
            </a:extLst>
          </p:cNvPr>
          <p:cNvGrpSpPr/>
          <p:nvPr/>
        </p:nvGrpSpPr>
        <p:grpSpPr>
          <a:xfrm>
            <a:off x="12831330" y="1544319"/>
            <a:ext cx="10321278" cy="4080469"/>
            <a:chOff x="700290" y="1422399"/>
            <a:chExt cx="10321278" cy="4080469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1E8744C-AC57-4258-A547-A8CA84C16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0290" y="1422399"/>
              <a:ext cx="5425457" cy="4080469"/>
            </a:xfrm>
            <a:prstGeom prst="rect">
              <a:avLst/>
            </a:prstGeom>
          </p:spPr>
        </p:pic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F3EC5C9-98EE-4262-BEB4-142FB9CBE9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99280" y="2915920"/>
              <a:ext cx="640080" cy="640080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621A86D-80C2-4C2C-9D78-5513009999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94560" y="2946400"/>
              <a:ext cx="640080" cy="640080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27814B5-E125-4DD3-B03B-1BE66E27A2C2}"/>
                </a:ext>
              </a:extLst>
            </p:cNvPr>
            <p:cNvGrpSpPr/>
            <p:nvPr/>
          </p:nvGrpSpPr>
          <p:grpSpPr>
            <a:xfrm>
              <a:off x="5110480" y="2462022"/>
              <a:ext cx="5911088" cy="1616202"/>
              <a:chOff x="5110480" y="2462022"/>
              <a:chExt cx="5911088" cy="1616202"/>
            </a:xfrm>
          </p:grpSpPr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DDB738E7-22FF-4131-8716-5B35CA724BD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110480" y="3270123"/>
                <a:ext cx="3149675" cy="0"/>
              </a:xfrm>
              <a:prstGeom prst="straightConnector1">
                <a:avLst/>
              </a:prstGeom>
              <a:ln w="762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Content Placeholder 6">
                <a:extLst>
                  <a:ext uri="{FF2B5EF4-FFF2-40B4-BE49-F238E27FC236}">
                    <a16:creationId xmlns:a16="http://schemas.microsoft.com/office/drawing/2014/main" id="{663BF557-0396-40F9-910A-B04276FCDAF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55473" y="2462022"/>
                <a:ext cx="2766095" cy="1616202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28575">
                <a:solidFill>
                  <a:srgbClr val="00206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  <a:defRPr/>
                </a:pPr>
                <a:r>
                  <a:rPr lang="en-US" sz="2400" dirty="0">
                    <a:solidFill>
                      <a:sysClr val="windowText" lastClr="000000"/>
                    </a:solidFill>
                  </a:rPr>
                  <a:t>Holes machined in incorrect spot, slotted to correct.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32153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120" name="Title 4">
            <a:extLst>
              <a:ext uri="{FF2B5EF4-FFF2-40B4-BE49-F238E27FC236}">
                <a16:creationId xmlns:a16="http://schemas.microsoft.com/office/drawing/2014/main" id="{E70AB17E-1C6C-4A32-94E8-A2BC842AEC4A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Lessons Learned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767314DF-74EC-426A-82D8-CB44B901F65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Joshua Dorfman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CF4EB9E-430F-4858-9D6F-7CD8F2E05101}"/>
              </a:ext>
            </a:extLst>
          </p:cNvPr>
          <p:cNvGrpSpPr/>
          <p:nvPr/>
        </p:nvGrpSpPr>
        <p:grpSpPr>
          <a:xfrm>
            <a:off x="5549297" y="197673"/>
            <a:ext cx="6073743" cy="964377"/>
            <a:chOff x="1344653" y="1187846"/>
            <a:chExt cx="6073743" cy="964377"/>
          </a:xfrm>
        </p:grpSpPr>
        <p:sp>
          <p:nvSpPr>
            <p:cNvPr id="15" name="Content Placeholder 6">
              <a:extLst>
                <a:ext uri="{FF2B5EF4-FFF2-40B4-BE49-F238E27FC236}">
                  <a16:creationId xmlns:a16="http://schemas.microsoft.com/office/drawing/2014/main" id="{770DE6CA-E9A1-4E9F-A7CB-AF9977CFDC82}"/>
                </a:ext>
              </a:extLst>
            </p:cNvPr>
            <p:cNvSpPr txBox="1">
              <a:spLocks/>
            </p:cNvSpPr>
            <p:nvPr/>
          </p:nvSpPr>
          <p:spPr>
            <a:xfrm>
              <a:off x="1344653" y="1334647"/>
              <a:ext cx="1716132" cy="63369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r>
                <a:rPr lang="en-US" sz="2400" dirty="0">
                  <a:solidFill>
                    <a:sysClr val="windowText" lastClr="000000"/>
                  </a:solidFill>
                </a:rPr>
                <a:t>Lesson 2</a:t>
              </a:r>
            </a:p>
          </p:txBody>
        </p:sp>
        <p:sp>
          <p:nvSpPr>
            <p:cNvPr id="16" name="Content Placeholder 6">
              <a:extLst>
                <a:ext uri="{FF2B5EF4-FFF2-40B4-BE49-F238E27FC236}">
                  <a16:creationId xmlns:a16="http://schemas.microsoft.com/office/drawing/2014/main" id="{ED5ACA25-E2D6-4482-9D19-4A3D24D69A5F}"/>
                </a:ext>
              </a:extLst>
            </p:cNvPr>
            <p:cNvSpPr txBox="1">
              <a:spLocks/>
            </p:cNvSpPr>
            <p:nvPr/>
          </p:nvSpPr>
          <p:spPr>
            <a:xfrm>
              <a:off x="3253727" y="1187846"/>
              <a:ext cx="4164669" cy="964377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r>
                <a:rPr lang="en-US" sz="2000" dirty="0">
                  <a:solidFill>
                    <a:sysClr val="windowText" lastClr="000000"/>
                  </a:solidFill>
                </a:rPr>
                <a:t>Machining mistakes can happen, and it helps to communicate efficiently.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396F429-4918-4854-8036-9D325EE22208}"/>
              </a:ext>
            </a:extLst>
          </p:cNvPr>
          <p:cNvGrpSpPr/>
          <p:nvPr/>
        </p:nvGrpSpPr>
        <p:grpSpPr>
          <a:xfrm>
            <a:off x="700290" y="1422399"/>
            <a:ext cx="10321278" cy="4080469"/>
            <a:chOff x="700290" y="1422399"/>
            <a:chExt cx="10321278" cy="408046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9C02471-0510-435B-B505-233CFB91E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0290" y="1422399"/>
              <a:ext cx="5425457" cy="4080469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3F229DF-0430-4F53-AB2D-EF2C37975C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99280" y="2915920"/>
              <a:ext cx="640080" cy="640080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81E89A1-9B64-44FB-8F7D-28EC8E622B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94560" y="2946400"/>
              <a:ext cx="640080" cy="640080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16130BC-BBE3-4C93-A437-2BB462AC445A}"/>
                </a:ext>
              </a:extLst>
            </p:cNvPr>
            <p:cNvGrpSpPr/>
            <p:nvPr/>
          </p:nvGrpSpPr>
          <p:grpSpPr>
            <a:xfrm>
              <a:off x="5110480" y="2462022"/>
              <a:ext cx="5911088" cy="1616202"/>
              <a:chOff x="5110480" y="2462022"/>
              <a:chExt cx="5911088" cy="1616202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081CE695-7062-4EB4-BB32-261102E00BC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110480" y="3270123"/>
                <a:ext cx="3149675" cy="0"/>
              </a:xfrm>
              <a:prstGeom prst="straightConnector1">
                <a:avLst/>
              </a:prstGeom>
              <a:ln w="762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Content Placeholder 6">
                <a:extLst>
                  <a:ext uri="{FF2B5EF4-FFF2-40B4-BE49-F238E27FC236}">
                    <a16:creationId xmlns:a16="http://schemas.microsoft.com/office/drawing/2014/main" id="{860288B6-9C85-4474-994C-A3D68402991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55473" y="2462022"/>
                <a:ext cx="2766095" cy="1616202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28575">
                <a:solidFill>
                  <a:srgbClr val="00206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  <a:defRPr/>
                </a:pPr>
                <a:r>
                  <a:rPr lang="en-US" sz="2400" dirty="0">
                    <a:solidFill>
                      <a:sysClr val="windowText" lastClr="000000"/>
                    </a:solidFill>
                  </a:rPr>
                  <a:t>Holes machined in incorrect spot, slotted to correct.</a:t>
                </a:r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C33F2D9-484F-414B-8C2F-89F42D606A45}"/>
              </a:ext>
            </a:extLst>
          </p:cNvPr>
          <p:cNvGrpSpPr/>
          <p:nvPr/>
        </p:nvGrpSpPr>
        <p:grpSpPr>
          <a:xfrm>
            <a:off x="-11089640" y="228153"/>
            <a:ext cx="10790091" cy="5434199"/>
            <a:chOff x="934720" y="197673"/>
            <a:chExt cx="10790091" cy="543419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27A21F8-2CF8-4381-8996-CCADDC3FE97F}"/>
                </a:ext>
              </a:extLst>
            </p:cNvPr>
            <p:cNvGrpSpPr/>
            <p:nvPr/>
          </p:nvGrpSpPr>
          <p:grpSpPr>
            <a:xfrm>
              <a:off x="5549297" y="197673"/>
              <a:ext cx="6073743" cy="964377"/>
              <a:chOff x="1344653" y="1187846"/>
              <a:chExt cx="6073743" cy="964377"/>
            </a:xfrm>
          </p:grpSpPr>
          <p:sp>
            <p:nvSpPr>
              <p:cNvPr id="38" name="Content Placeholder 6">
                <a:extLst>
                  <a:ext uri="{FF2B5EF4-FFF2-40B4-BE49-F238E27FC236}">
                    <a16:creationId xmlns:a16="http://schemas.microsoft.com/office/drawing/2014/main" id="{CAECC15A-E177-4647-9C7B-799F039BEDD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44653" y="1334647"/>
                <a:ext cx="1716132" cy="63369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28575">
                <a:solidFill>
                  <a:schemeClr val="tx1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  <a:defRPr/>
                </a:pPr>
                <a:r>
                  <a:rPr lang="en-US" sz="2400" dirty="0">
                    <a:solidFill>
                      <a:sysClr val="windowText" lastClr="000000"/>
                    </a:solidFill>
                  </a:rPr>
                  <a:t>Lesson 1</a:t>
                </a:r>
              </a:p>
            </p:txBody>
          </p:sp>
          <p:sp>
            <p:nvSpPr>
              <p:cNvPr id="39" name="Content Placeholder 6">
                <a:extLst>
                  <a:ext uri="{FF2B5EF4-FFF2-40B4-BE49-F238E27FC236}">
                    <a16:creationId xmlns:a16="http://schemas.microsoft.com/office/drawing/2014/main" id="{29B4EC54-66C9-4B6B-A359-804967B3AD3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53727" y="1187846"/>
                <a:ext cx="4164669" cy="964377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28575">
                <a:solidFill>
                  <a:schemeClr val="tx1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  <a:defRPr/>
                </a:pPr>
                <a:r>
                  <a:rPr lang="en-US" sz="2000" dirty="0">
                    <a:solidFill>
                      <a:sysClr val="windowText" lastClr="000000"/>
                    </a:solidFill>
                  </a:rPr>
                  <a:t>Supplier CAD and drawings may not be accurate.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D5F22B2-D59C-4CF9-8DD7-A3352277D69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44099" y="1604818"/>
              <a:ext cx="6280712" cy="2155756"/>
              <a:chOff x="4483748" y="994293"/>
              <a:chExt cx="7332888" cy="2516899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A8A320A8-707F-4CFB-ABC0-1D5F34EB22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83748" y="994293"/>
                <a:ext cx="7332888" cy="2516899"/>
              </a:xfrm>
              <a:prstGeom prst="roundRect">
                <a:avLst>
                  <a:gd name="adj" fmla="val 3020"/>
                </a:avLst>
              </a:prstGeom>
              <a:solidFill>
                <a:srgbClr val="FFFFFF">
                  <a:shade val="85000"/>
                </a:srgbClr>
              </a:solidFill>
              <a:ln w="28575">
                <a:solidFill>
                  <a:schemeClr val="tx1"/>
                </a:solidFill>
              </a:ln>
              <a:effectLst/>
            </p:spPr>
          </p:pic>
          <p:sp>
            <p:nvSpPr>
              <p:cNvPr id="37" name="Content Placeholder 5">
                <a:extLst>
                  <a:ext uri="{FF2B5EF4-FFF2-40B4-BE49-F238E27FC236}">
                    <a16:creationId xmlns:a16="http://schemas.microsoft.com/office/drawing/2014/main" id="{6ED6D88F-6DFC-4521-B292-A7B17992CD1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78778" y="2458720"/>
                <a:ext cx="431800" cy="822960"/>
              </a:xfrm>
              <a:prstGeom prst="roundRect">
                <a:avLst/>
              </a:prstGeom>
              <a:solidFill>
                <a:srgbClr val="FFFF00">
                  <a:alpha val="20000"/>
                </a:srgb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0586CB6-E81E-4CAD-BC3B-A52CDB3B7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4720" y="1226819"/>
              <a:ext cx="3614596" cy="440505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chemeClr val="tx1"/>
              </a:solidFill>
            </a:ln>
            <a:effectLst/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8B15909-3DF9-4F98-BBD1-2142FB63BB5C}"/>
                </a:ext>
              </a:extLst>
            </p:cNvPr>
            <p:cNvGrpSpPr/>
            <p:nvPr/>
          </p:nvGrpSpPr>
          <p:grpSpPr>
            <a:xfrm>
              <a:off x="2832608" y="4368801"/>
              <a:ext cx="3933952" cy="304800"/>
              <a:chOff x="2151888" y="4328161"/>
              <a:chExt cx="2549652" cy="304800"/>
            </a:xfrm>
          </p:grpSpPr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91EA384F-44EE-48CF-AA60-6779C612583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51888" y="4480561"/>
                <a:ext cx="1914144" cy="0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Content Placeholder 6">
                <a:extLst>
                  <a:ext uri="{FF2B5EF4-FFF2-40B4-BE49-F238E27FC236}">
                    <a16:creationId xmlns:a16="http://schemas.microsoft.com/office/drawing/2014/main" id="{E60BFCDF-AEE3-4D4D-BF6F-36E9861806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40537" y="4328161"/>
                <a:ext cx="661003" cy="30480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28575">
                <a:solidFill>
                  <a:srgbClr val="FF0000"/>
                </a:solidFill>
              </a:ln>
            </p:spPr>
            <p:txBody>
              <a:bodyPr vert="horz" lIns="91440" tIns="45720" rIns="91440" bIns="45720" rtlCol="0" anchor="ctr">
                <a:normAutofit fontScale="925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  <a:defRPr/>
                </a:pPr>
                <a:r>
                  <a:rPr lang="en-US" sz="1600" dirty="0">
                    <a:solidFill>
                      <a:sysClr val="windowText" lastClr="000000"/>
                    </a:solidFill>
                  </a:rPr>
                  <a:t>7/16”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3D4E663-B507-4620-9C64-6812F0210956}"/>
                </a:ext>
              </a:extLst>
            </p:cNvPr>
            <p:cNvGrpSpPr/>
            <p:nvPr/>
          </p:nvGrpSpPr>
          <p:grpSpPr>
            <a:xfrm>
              <a:off x="2832608" y="4624070"/>
              <a:ext cx="6797999" cy="366033"/>
              <a:chOff x="2204364" y="4309110"/>
              <a:chExt cx="2889671" cy="366033"/>
            </a:xfrm>
          </p:grpSpPr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4C35C3A6-A952-4DC7-88A4-62A4633867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04364" y="4492126"/>
                <a:ext cx="1914144" cy="0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Content Placeholder 6">
                <a:extLst>
                  <a:ext uri="{FF2B5EF4-FFF2-40B4-BE49-F238E27FC236}">
                    <a16:creationId xmlns:a16="http://schemas.microsoft.com/office/drawing/2014/main" id="{C00AAA22-7C57-4E86-82A2-FC59EBCF4D6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08253" y="4309110"/>
                <a:ext cx="985782" cy="366033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28575">
                <a:solidFill>
                  <a:srgbClr val="FF0000"/>
                </a:solidFill>
              </a:ln>
            </p:spPr>
            <p:txBody>
              <a:bodyPr vert="horz" lIns="91440" tIns="45720" rIns="91440" bIns="45720" rtlCol="0" anchor="ctr">
                <a:normAutofit fontScale="85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  <a:defRPr/>
                </a:pPr>
                <a:r>
                  <a:rPr lang="en-US" sz="2400" dirty="0">
                    <a:solidFill>
                      <a:sysClr val="windowText" lastClr="000000"/>
                    </a:solidFill>
                  </a:rPr>
                  <a:t>Actual Height</a:t>
                </a: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CFBF5C7-C614-4F43-A0F9-CCA00D88CE5C}"/>
              </a:ext>
            </a:extLst>
          </p:cNvPr>
          <p:cNvGrpSpPr/>
          <p:nvPr/>
        </p:nvGrpSpPr>
        <p:grpSpPr>
          <a:xfrm>
            <a:off x="16735457" y="0"/>
            <a:ext cx="6073743" cy="964377"/>
            <a:chOff x="1344653" y="1187846"/>
            <a:chExt cx="6073743" cy="964377"/>
          </a:xfrm>
        </p:grpSpPr>
        <p:sp>
          <p:nvSpPr>
            <p:cNvPr id="41" name="Content Placeholder 6">
              <a:extLst>
                <a:ext uri="{FF2B5EF4-FFF2-40B4-BE49-F238E27FC236}">
                  <a16:creationId xmlns:a16="http://schemas.microsoft.com/office/drawing/2014/main" id="{590DDA37-07FA-49F5-96E7-E2B42D3FCDAF}"/>
                </a:ext>
              </a:extLst>
            </p:cNvPr>
            <p:cNvSpPr txBox="1">
              <a:spLocks/>
            </p:cNvSpPr>
            <p:nvPr/>
          </p:nvSpPr>
          <p:spPr>
            <a:xfrm>
              <a:off x="1344653" y="1334647"/>
              <a:ext cx="1716132" cy="63369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r>
                <a:rPr lang="en-US" sz="2400" dirty="0">
                  <a:solidFill>
                    <a:sysClr val="windowText" lastClr="000000"/>
                  </a:solidFill>
                </a:rPr>
                <a:t>Lesson 3</a:t>
              </a:r>
            </a:p>
          </p:txBody>
        </p:sp>
        <p:sp>
          <p:nvSpPr>
            <p:cNvPr id="42" name="Content Placeholder 6">
              <a:extLst>
                <a:ext uri="{FF2B5EF4-FFF2-40B4-BE49-F238E27FC236}">
                  <a16:creationId xmlns:a16="http://schemas.microsoft.com/office/drawing/2014/main" id="{10048D4F-596F-447B-9C2F-77D1CC215158}"/>
                </a:ext>
              </a:extLst>
            </p:cNvPr>
            <p:cNvSpPr txBox="1">
              <a:spLocks/>
            </p:cNvSpPr>
            <p:nvPr/>
          </p:nvSpPr>
          <p:spPr>
            <a:xfrm>
              <a:off x="3253727" y="1187846"/>
              <a:ext cx="4164669" cy="964377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r>
                <a:rPr lang="en-US" sz="2000" dirty="0">
                  <a:solidFill>
                    <a:sysClr val="windowText" lastClr="000000"/>
                  </a:solidFill>
                </a:rPr>
                <a:t>Time management, frequent communication, and clear roles benefited us greatly.</a:t>
              </a: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F56C46A5-7087-4E84-A8CD-4404438279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62" t="1947" r="3815" b="2141"/>
          <a:stretch/>
        </p:blipFill>
        <p:spPr>
          <a:xfrm>
            <a:off x="12472417" y="1125160"/>
            <a:ext cx="2980944" cy="4169664"/>
          </a:xfrm>
          <a:prstGeom prst="roundRect">
            <a:avLst>
              <a:gd name="adj" fmla="val 4437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0ACE276-3F95-4C36-B07C-6DED8A96DE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67198" y="1259965"/>
            <a:ext cx="5200073" cy="3900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4849858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120" name="Title 4">
            <a:extLst>
              <a:ext uri="{FF2B5EF4-FFF2-40B4-BE49-F238E27FC236}">
                <a16:creationId xmlns:a16="http://schemas.microsoft.com/office/drawing/2014/main" id="{E70AB17E-1C6C-4A32-94E8-A2BC842AEC4A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Lessons Learned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767314DF-74EC-426A-82D8-CB44B901F65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Joshua Dorfman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553BA29-062A-46FA-BDB9-3B43F68981B9}"/>
              </a:ext>
            </a:extLst>
          </p:cNvPr>
          <p:cNvGrpSpPr/>
          <p:nvPr/>
        </p:nvGrpSpPr>
        <p:grpSpPr>
          <a:xfrm>
            <a:off x="5549297" y="197673"/>
            <a:ext cx="6073743" cy="964377"/>
            <a:chOff x="1344653" y="1187846"/>
            <a:chExt cx="6073743" cy="964377"/>
          </a:xfrm>
        </p:grpSpPr>
        <p:sp>
          <p:nvSpPr>
            <p:cNvPr id="15" name="Content Placeholder 6">
              <a:extLst>
                <a:ext uri="{FF2B5EF4-FFF2-40B4-BE49-F238E27FC236}">
                  <a16:creationId xmlns:a16="http://schemas.microsoft.com/office/drawing/2014/main" id="{0621AD38-CEF7-4940-B0EB-703272F3E40B}"/>
                </a:ext>
              </a:extLst>
            </p:cNvPr>
            <p:cNvSpPr txBox="1">
              <a:spLocks/>
            </p:cNvSpPr>
            <p:nvPr/>
          </p:nvSpPr>
          <p:spPr>
            <a:xfrm>
              <a:off x="1344653" y="1334647"/>
              <a:ext cx="1716132" cy="63369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r>
                <a:rPr lang="en-US" sz="2400" dirty="0">
                  <a:solidFill>
                    <a:sysClr val="windowText" lastClr="000000"/>
                  </a:solidFill>
                </a:rPr>
                <a:t>Lesson 3</a:t>
              </a:r>
            </a:p>
          </p:txBody>
        </p:sp>
        <p:sp>
          <p:nvSpPr>
            <p:cNvPr id="16" name="Content Placeholder 6">
              <a:extLst>
                <a:ext uri="{FF2B5EF4-FFF2-40B4-BE49-F238E27FC236}">
                  <a16:creationId xmlns:a16="http://schemas.microsoft.com/office/drawing/2014/main" id="{F9397ADD-6C3C-4380-BB78-E80F274FAD32}"/>
                </a:ext>
              </a:extLst>
            </p:cNvPr>
            <p:cNvSpPr txBox="1">
              <a:spLocks/>
            </p:cNvSpPr>
            <p:nvPr/>
          </p:nvSpPr>
          <p:spPr>
            <a:xfrm>
              <a:off x="3253727" y="1187846"/>
              <a:ext cx="4164669" cy="964377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r>
                <a:rPr lang="en-US" sz="2000" dirty="0">
                  <a:solidFill>
                    <a:sysClr val="windowText" lastClr="000000"/>
                  </a:solidFill>
                </a:rPr>
                <a:t>Time management, frequent communication, and clear roles benefited us greatly.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005A93C-F553-42D2-AF48-1F530C765B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2" t="1947" r="3815" b="2141"/>
          <a:stretch/>
        </p:blipFill>
        <p:spPr>
          <a:xfrm>
            <a:off x="1286257" y="1322833"/>
            <a:ext cx="2980944" cy="4169664"/>
          </a:xfrm>
          <a:prstGeom prst="roundRect">
            <a:avLst>
              <a:gd name="adj" fmla="val 4437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CD7D4A4-188C-4861-A3C3-68BFA5B379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038" y="1457638"/>
            <a:ext cx="5200073" cy="3900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76D3028-16CD-4247-99D0-BBC796B78D53}"/>
              </a:ext>
            </a:extLst>
          </p:cNvPr>
          <p:cNvGrpSpPr/>
          <p:nvPr/>
        </p:nvGrpSpPr>
        <p:grpSpPr>
          <a:xfrm>
            <a:off x="-6337903" y="471993"/>
            <a:ext cx="6073743" cy="964377"/>
            <a:chOff x="1344653" y="1187846"/>
            <a:chExt cx="6073743" cy="964377"/>
          </a:xfrm>
        </p:grpSpPr>
        <p:sp>
          <p:nvSpPr>
            <p:cNvPr id="22" name="Content Placeholder 6">
              <a:extLst>
                <a:ext uri="{FF2B5EF4-FFF2-40B4-BE49-F238E27FC236}">
                  <a16:creationId xmlns:a16="http://schemas.microsoft.com/office/drawing/2014/main" id="{29AD589A-B65B-43A6-BB26-6BE1DC25BDDF}"/>
                </a:ext>
              </a:extLst>
            </p:cNvPr>
            <p:cNvSpPr txBox="1">
              <a:spLocks/>
            </p:cNvSpPr>
            <p:nvPr/>
          </p:nvSpPr>
          <p:spPr>
            <a:xfrm>
              <a:off x="1344653" y="1334647"/>
              <a:ext cx="1716132" cy="63369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r>
                <a:rPr lang="en-US" sz="2400" dirty="0">
                  <a:solidFill>
                    <a:sysClr val="windowText" lastClr="000000"/>
                  </a:solidFill>
                </a:rPr>
                <a:t>Lesson 2</a:t>
              </a:r>
            </a:p>
          </p:txBody>
        </p:sp>
        <p:sp>
          <p:nvSpPr>
            <p:cNvPr id="23" name="Content Placeholder 6">
              <a:extLst>
                <a:ext uri="{FF2B5EF4-FFF2-40B4-BE49-F238E27FC236}">
                  <a16:creationId xmlns:a16="http://schemas.microsoft.com/office/drawing/2014/main" id="{8CB9DBFC-1741-4D14-8DB3-20BBD8664BC4}"/>
                </a:ext>
              </a:extLst>
            </p:cNvPr>
            <p:cNvSpPr txBox="1">
              <a:spLocks/>
            </p:cNvSpPr>
            <p:nvPr/>
          </p:nvSpPr>
          <p:spPr>
            <a:xfrm>
              <a:off x="3253727" y="1187846"/>
              <a:ext cx="4164669" cy="964377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r>
                <a:rPr lang="en-US" sz="2000" dirty="0">
                  <a:solidFill>
                    <a:sysClr val="windowText" lastClr="000000"/>
                  </a:solidFill>
                </a:rPr>
                <a:t>Machining mistakes can happen, and it helps to communicate efficiently.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C58E4BE-ADD6-4FFF-B524-0FCE2D97FF87}"/>
              </a:ext>
            </a:extLst>
          </p:cNvPr>
          <p:cNvGrpSpPr/>
          <p:nvPr/>
        </p:nvGrpSpPr>
        <p:grpSpPr>
          <a:xfrm>
            <a:off x="-11186910" y="1696719"/>
            <a:ext cx="10321278" cy="4080469"/>
            <a:chOff x="700290" y="1422399"/>
            <a:chExt cx="10321278" cy="408046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8DA9A06-E117-4463-BD7D-F5E3F09FC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0290" y="1422399"/>
              <a:ext cx="5425457" cy="4080469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33538AE-1286-4602-9874-C6788884B9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99280" y="2915920"/>
              <a:ext cx="640080" cy="640080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F080907-3E71-478D-96BC-4A43A095DB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94560" y="2946400"/>
              <a:ext cx="640080" cy="640080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E2827B4-343B-4C70-B6BA-14ED6AA852FF}"/>
                </a:ext>
              </a:extLst>
            </p:cNvPr>
            <p:cNvGrpSpPr/>
            <p:nvPr/>
          </p:nvGrpSpPr>
          <p:grpSpPr>
            <a:xfrm>
              <a:off x="5110480" y="2462022"/>
              <a:ext cx="5911088" cy="1616202"/>
              <a:chOff x="5110480" y="2462022"/>
              <a:chExt cx="5911088" cy="1616202"/>
            </a:xfrm>
          </p:grpSpPr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537261FF-2200-41F3-BAB1-5FA1651E1D4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110480" y="3270123"/>
                <a:ext cx="3149675" cy="0"/>
              </a:xfrm>
              <a:prstGeom prst="straightConnector1">
                <a:avLst/>
              </a:prstGeom>
              <a:ln w="762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Content Placeholder 6">
                <a:extLst>
                  <a:ext uri="{FF2B5EF4-FFF2-40B4-BE49-F238E27FC236}">
                    <a16:creationId xmlns:a16="http://schemas.microsoft.com/office/drawing/2014/main" id="{C71D9DD7-0AB3-4660-AFCB-C8949375A86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55473" y="2462022"/>
                <a:ext cx="2766095" cy="1616202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28575">
                <a:solidFill>
                  <a:srgbClr val="00206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  <a:defRPr/>
                </a:pPr>
                <a:r>
                  <a:rPr lang="en-US" sz="2400" dirty="0">
                    <a:solidFill>
                      <a:sysClr val="windowText" lastClr="000000"/>
                    </a:solidFill>
                  </a:rPr>
                  <a:t>Holes machined in incorrect spot, slotted to correct.</a:t>
                </a: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F7A19D4-A4EE-480F-8934-B7F7F077770E}"/>
              </a:ext>
            </a:extLst>
          </p:cNvPr>
          <p:cNvGrpSpPr/>
          <p:nvPr/>
        </p:nvGrpSpPr>
        <p:grpSpPr>
          <a:xfrm>
            <a:off x="12544541" y="1474237"/>
            <a:ext cx="4666850" cy="1614196"/>
            <a:chOff x="464160" y="1913958"/>
            <a:chExt cx="3073988" cy="1614196"/>
          </a:xfrm>
        </p:grpSpPr>
        <p:sp>
          <p:nvSpPr>
            <p:cNvPr id="33" name="Content Placeholder 6">
              <a:extLst>
                <a:ext uri="{FF2B5EF4-FFF2-40B4-BE49-F238E27FC236}">
                  <a16:creationId xmlns:a16="http://schemas.microsoft.com/office/drawing/2014/main" id="{355E1B0C-BE41-4F10-856D-DD370FF23223}"/>
                </a:ext>
              </a:extLst>
            </p:cNvPr>
            <p:cNvSpPr txBox="1">
              <a:spLocks/>
            </p:cNvSpPr>
            <p:nvPr/>
          </p:nvSpPr>
          <p:spPr>
            <a:xfrm>
              <a:off x="464160" y="2404207"/>
              <a:ext cx="899526" cy="63369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rgbClr val="0070C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r>
                <a:rPr lang="en-US" sz="2400" dirty="0">
                  <a:solidFill>
                    <a:sysClr val="windowText" lastClr="000000"/>
                  </a:solidFill>
                </a:rPr>
                <a:t>Idea</a:t>
              </a:r>
            </a:p>
          </p:txBody>
        </p:sp>
        <p:sp>
          <p:nvSpPr>
            <p:cNvPr id="34" name="Content Placeholder 6">
              <a:extLst>
                <a:ext uri="{FF2B5EF4-FFF2-40B4-BE49-F238E27FC236}">
                  <a16:creationId xmlns:a16="http://schemas.microsoft.com/office/drawing/2014/main" id="{7953DC76-6C74-4156-AAB6-09AA7C164973}"/>
                </a:ext>
              </a:extLst>
            </p:cNvPr>
            <p:cNvSpPr txBox="1">
              <a:spLocks/>
            </p:cNvSpPr>
            <p:nvPr/>
          </p:nvSpPr>
          <p:spPr>
            <a:xfrm>
              <a:off x="1517316" y="1913958"/>
              <a:ext cx="2020832" cy="1614196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rgbClr val="0070C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r>
                <a:rPr lang="en-US" sz="2000" dirty="0">
                  <a:solidFill>
                    <a:sysClr val="windowText" lastClr="000000"/>
                  </a:solidFill>
                </a:rPr>
                <a:t>Add a linear actuator to the frame that “beats” the plate like a drum to remove more.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16D1EFD-124C-4FF4-8877-A509069DF542}"/>
              </a:ext>
            </a:extLst>
          </p:cNvPr>
          <p:cNvGrpSpPr/>
          <p:nvPr/>
        </p:nvGrpSpPr>
        <p:grpSpPr>
          <a:xfrm>
            <a:off x="12547651" y="3586065"/>
            <a:ext cx="4666850" cy="1614196"/>
            <a:chOff x="464160" y="1913958"/>
            <a:chExt cx="3073988" cy="1614196"/>
          </a:xfrm>
        </p:grpSpPr>
        <p:sp>
          <p:nvSpPr>
            <p:cNvPr id="36" name="Content Placeholder 6">
              <a:extLst>
                <a:ext uri="{FF2B5EF4-FFF2-40B4-BE49-F238E27FC236}">
                  <a16:creationId xmlns:a16="http://schemas.microsoft.com/office/drawing/2014/main" id="{F3F145C3-1F3A-43C5-AD5C-9D49CBB36EFC}"/>
                </a:ext>
              </a:extLst>
            </p:cNvPr>
            <p:cNvSpPr txBox="1">
              <a:spLocks/>
            </p:cNvSpPr>
            <p:nvPr/>
          </p:nvSpPr>
          <p:spPr>
            <a:xfrm>
              <a:off x="464160" y="2404207"/>
              <a:ext cx="899526" cy="63369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rgbClr val="CA7B48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r>
                <a:rPr lang="en-US" sz="2400" dirty="0">
                  <a:solidFill>
                    <a:sysClr val="windowText" lastClr="000000"/>
                  </a:solidFill>
                </a:rPr>
                <a:t>Idea</a:t>
              </a:r>
            </a:p>
          </p:txBody>
        </p:sp>
        <p:sp>
          <p:nvSpPr>
            <p:cNvPr id="37" name="Content Placeholder 6">
              <a:extLst>
                <a:ext uri="{FF2B5EF4-FFF2-40B4-BE49-F238E27FC236}">
                  <a16:creationId xmlns:a16="http://schemas.microsoft.com/office/drawing/2014/main" id="{D1CBEB1A-B942-4A8E-850F-EF220721DC0C}"/>
                </a:ext>
              </a:extLst>
            </p:cNvPr>
            <p:cNvSpPr txBox="1">
              <a:spLocks/>
            </p:cNvSpPr>
            <p:nvPr/>
          </p:nvSpPr>
          <p:spPr>
            <a:xfrm>
              <a:off x="1517316" y="1913958"/>
              <a:ext cx="2020832" cy="1614196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rgbClr val="CA7B48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r>
                <a:rPr lang="en-US" sz="2000" dirty="0">
                  <a:solidFill>
                    <a:sysClr val="windowText" lastClr="000000"/>
                  </a:solidFill>
                </a:rPr>
                <a:t>Add automated compressed air to blow on the plate to remove more.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96898ED-A443-4641-85CB-87B415698CEE}"/>
              </a:ext>
            </a:extLst>
          </p:cNvPr>
          <p:cNvGrpSpPr/>
          <p:nvPr/>
        </p:nvGrpSpPr>
        <p:grpSpPr>
          <a:xfrm>
            <a:off x="17926669" y="361347"/>
            <a:ext cx="5206691" cy="5031823"/>
            <a:chOff x="5828454" y="361347"/>
            <a:chExt cx="5206691" cy="5031823"/>
          </a:xfrm>
        </p:grpSpPr>
        <p:pic>
          <p:nvPicPr>
            <p:cNvPr id="39" name="Picture 38" descr="A picture containing toy, skiing&#10;&#10;Description automatically generated">
              <a:extLst>
                <a:ext uri="{FF2B5EF4-FFF2-40B4-BE49-F238E27FC236}">
                  <a16:creationId xmlns:a16="http://schemas.microsoft.com/office/drawing/2014/main" id="{86696A32-40B5-41E4-8AFE-7846D10E7D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28454" y="361347"/>
              <a:ext cx="5206691" cy="503182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chemeClr val="tx1"/>
              </a:solidFill>
            </a:ln>
            <a:effectLst/>
          </p:spPr>
        </p:pic>
        <p:pic>
          <p:nvPicPr>
            <p:cNvPr id="40" name="Graphic 39" descr="Drum">
              <a:extLst>
                <a:ext uri="{FF2B5EF4-FFF2-40B4-BE49-F238E27FC236}">
                  <a16:creationId xmlns:a16="http://schemas.microsoft.com/office/drawing/2014/main" id="{74B9DE71-85DD-473B-9A3A-450E5D480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598228" y="1435360"/>
              <a:ext cx="1368489" cy="1368489"/>
            </a:xfrm>
            <a:prstGeom prst="rect">
              <a:avLst/>
            </a:prstGeom>
          </p:spPr>
        </p:pic>
        <p:pic>
          <p:nvPicPr>
            <p:cNvPr id="41" name="Picture 2" descr="wind Icon">
              <a:extLst>
                <a:ext uri="{FF2B5EF4-FFF2-40B4-BE49-F238E27FC236}">
                  <a16:creationId xmlns:a16="http://schemas.microsoft.com/office/drawing/2014/main" id="{D1AD7AF4-7C55-45C2-91D5-5BE0809A2B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alphaModFix amt="72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9969520">
              <a:off x="6445861" y="3077491"/>
              <a:ext cx="1525879" cy="1525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wind Icon">
              <a:extLst>
                <a:ext uri="{FF2B5EF4-FFF2-40B4-BE49-F238E27FC236}">
                  <a16:creationId xmlns:a16="http://schemas.microsoft.com/office/drawing/2014/main" id="{33E72816-3FA9-4E77-885F-5F3307BFB2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alphaModFix amt="72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3921045">
              <a:off x="8489407" y="3313016"/>
              <a:ext cx="1525879" cy="1525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447386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120" name="Title 4">
            <a:extLst>
              <a:ext uri="{FF2B5EF4-FFF2-40B4-BE49-F238E27FC236}">
                <a16:creationId xmlns:a16="http://schemas.microsoft.com/office/drawing/2014/main" id="{E70AB17E-1C6C-4A32-94E8-A2BC842AEC4A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Future Concepts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AD2DF29-64C6-4CC9-B077-9DAD1E4821D6}"/>
              </a:ext>
            </a:extLst>
          </p:cNvPr>
          <p:cNvGrpSpPr/>
          <p:nvPr/>
        </p:nvGrpSpPr>
        <p:grpSpPr>
          <a:xfrm>
            <a:off x="446326" y="1474237"/>
            <a:ext cx="4666850" cy="1614196"/>
            <a:chOff x="464160" y="1913958"/>
            <a:chExt cx="3073988" cy="1614196"/>
          </a:xfrm>
        </p:grpSpPr>
        <p:sp>
          <p:nvSpPr>
            <p:cNvPr id="116" name="Content Placeholder 6">
              <a:extLst>
                <a:ext uri="{FF2B5EF4-FFF2-40B4-BE49-F238E27FC236}">
                  <a16:creationId xmlns:a16="http://schemas.microsoft.com/office/drawing/2014/main" id="{75B8266B-C338-46A8-B5F5-0E300E468A0A}"/>
                </a:ext>
              </a:extLst>
            </p:cNvPr>
            <p:cNvSpPr txBox="1">
              <a:spLocks/>
            </p:cNvSpPr>
            <p:nvPr/>
          </p:nvSpPr>
          <p:spPr>
            <a:xfrm>
              <a:off x="464160" y="2404207"/>
              <a:ext cx="899526" cy="63369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rgbClr val="0070C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r>
                <a:rPr lang="en-US" sz="2400" dirty="0">
                  <a:solidFill>
                    <a:sysClr val="windowText" lastClr="000000"/>
                  </a:solidFill>
                </a:rPr>
                <a:t>Idea</a:t>
              </a:r>
            </a:p>
          </p:txBody>
        </p:sp>
        <p:sp>
          <p:nvSpPr>
            <p:cNvPr id="119" name="Content Placeholder 6">
              <a:extLst>
                <a:ext uri="{FF2B5EF4-FFF2-40B4-BE49-F238E27FC236}">
                  <a16:creationId xmlns:a16="http://schemas.microsoft.com/office/drawing/2014/main" id="{D82356B2-147F-4D61-8794-17937C9A47C9}"/>
                </a:ext>
              </a:extLst>
            </p:cNvPr>
            <p:cNvSpPr txBox="1">
              <a:spLocks/>
            </p:cNvSpPr>
            <p:nvPr/>
          </p:nvSpPr>
          <p:spPr>
            <a:xfrm>
              <a:off x="1517316" y="1913958"/>
              <a:ext cx="2020832" cy="1614196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rgbClr val="0070C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r>
                <a:rPr lang="en-US" sz="2000" dirty="0">
                  <a:solidFill>
                    <a:sysClr val="windowText" lastClr="000000"/>
                  </a:solidFill>
                </a:rPr>
                <a:t>Add a linear actuator to the frame that “beats” the plate like a drum to remove more.</a:t>
              </a:r>
            </a:p>
          </p:txBody>
        </p:sp>
      </p:grp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767314DF-74EC-426A-82D8-CB44B901F65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Joshua Dorfman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A10739-A680-4856-956C-A6616391843C}"/>
              </a:ext>
            </a:extLst>
          </p:cNvPr>
          <p:cNvGrpSpPr/>
          <p:nvPr/>
        </p:nvGrpSpPr>
        <p:grpSpPr>
          <a:xfrm>
            <a:off x="449436" y="3586065"/>
            <a:ext cx="4666850" cy="1614196"/>
            <a:chOff x="464160" y="1913958"/>
            <a:chExt cx="3073988" cy="1614196"/>
          </a:xfrm>
        </p:grpSpPr>
        <p:sp>
          <p:nvSpPr>
            <p:cNvPr id="24" name="Content Placeholder 6">
              <a:extLst>
                <a:ext uri="{FF2B5EF4-FFF2-40B4-BE49-F238E27FC236}">
                  <a16:creationId xmlns:a16="http://schemas.microsoft.com/office/drawing/2014/main" id="{7F38C629-9811-4CD7-BC90-1417FABE19EF}"/>
                </a:ext>
              </a:extLst>
            </p:cNvPr>
            <p:cNvSpPr txBox="1">
              <a:spLocks/>
            </p:cNvSpPr>
            <p:nvPr/>
          </p:nvSpPr>
          <p:spPr>
            <a:xfrm>
              <a:off x="464160" y="2404207"/>
              <a:ext cx="899526" cy="63369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rgbClr val="CA7B48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r>
                <a:rPr lang="en-US" sz="2400" dirty="0">
                  <a:solidFill>
                    <a:sysClr val="windowText" lastClr="000000"/>
                  </a:solidFill>
                </a:rPr>
                <a:t>Idea</a:t>
              </a:r>
            </a:p>
          </p:txBody>
        </p:sp>
        <p:sp>
          <p:nvSpPr>
            <p:cNvPr id="26" name="Content Placeholder 6">
              <a:extLst>
                <a:ext uri="{FF2B5EF4-FFF2-40B4-BE49-F238E27FC236}">
                  <a16:creationId xmlns:a16="http://schemas.microsoft.com/office/drawing/2014/main" id="{0334A1E7-788B-45F6-BBD8-B3F13467158F}"/>
                </a:ext>
              </a:extLst>
            </p:cNvPr>
            <p:cNvSpPr txBox="1">
              <a:spLocks/>
            </p:cNvSpPr>
            <p:nvPr/>
          </p:nvSpPr>
          <p:spPr>
            <a:xfrm>
              <a:off x="1517316" y="1913958"/>
              <a:ext cx="2020832" cy="1614196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rgbClr val="CA7B48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r>
                <a:rPr lang="en-US" sz="2000" dirty="0">
                  <a:solidFill>
                    <a:sysClr val="windowText" lastClr="000000"/>
                  </a:solidFill>
                </a:rPr>
                <a:t>Add automated compressed air to blow on the plate to remove more.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0B67A00-207D-4767-9C02-63403AEA4CE6}"/>
              </a:ext>
            </a:extLst>
          </p:cNvPr>
          <p:cNvGrpSpPr/>
          <p:nvPr/>
        </p:nvGrpSpPr>
        <p:grpSpPr>
          <a:xfrm>
            <a:off x="5828454" y="361347"/>
            <a:ext cx="5206691" cy="5031823"/>
            <a:chOff x="5828454" y="361347"/>
            <a:chExt cx="5206691" cy="5031823"/>
          </a:xfrm>
        </p:grpSpPr>
        <p:pic>
          <p:nvPicPr>
            <p:cNvPr id="27" name="Picture 26" descr="A picture containing toy, skiing&#10;&#10;Description automatically generated">
              <a:extLst>
                <a:ext uri="{FF2B5EF4-FFF2-40B4-BE49-F238E27FC236}">
                  <a16:creationId xmlns:a16="http://schemas.microsoft.com/office/drawing/2014/main" id="{78956FD7-27C1-4B00-9A75-442F30B1CE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00" t="10935" r="26108" b="2032"/>
            <a:stretch/>
          </p:blipFill>
          <p:spPr>
            <a:xfrm>
              <a:off x="5828454" y="361347"/>
              <a:ext cx="5206691" cy="503182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chemeClr val="tx1"/>
              </a:solidFill>
            </a:ln>
            <a:effectLst/>
          </p:spPr>
        </p:pic>
        <p:pic>
          <p:nvPicPr>
            <p:cNvPr id="7" name="Graphic 6" descr="Drum">
              <a:extLst>
                <a:ext uri="{FF2B5EF4-FFF2-40B4-BE49-F238E27FC236}">
                  <a16:creationId xmlns:a16="http://schemas.microsoft.com/office/drawing/2014/main" id="{AC303FF5-8072-40E4-B9E6-304AAC22C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598228" y="1435360"/>
              <a:ext cx="1368489" cy="1368489"/>
            </a:xfrm>
            <a:prstGeom prst="rect">
              <a:avLst/>
            </a:prstGeom>
          </p:spPr>
        </p:pic>
        <p:pic>
          <p:nvPicPr>
            <p:cNvPr id="1026" name="Picture 2" descr="wind Icon">
              <a:extLst>
                <a:ext uri="{FF2B5EF4-FFF2-40B4-BE49-F238E27FC236}">
                  <a16:creationId xmlns:a16="http://schemas.microsoft.com/office/drawing/2014/main" id="{31B98E5E-8E21-4EE8-A95C-433206A46A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  <a:alphaModFix amt="72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969520">
              <a:off x="6445861" y="3077491"/>
              <a:ext cx="1525879" cy="1525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wind Icon">
              <a:extLst>
                <a:ext uri="{FF2B5EF4-FFF2-40B4-BE49-F238E27FC236}">
                  <a16:creationId xmlns:a16="http://schemas.microsoft.com/office/drawing/2014/main" id="{56C5D23B-6D03-44C5-A743-F02FE14AAF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  <a:alphaModFix amt="72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921045">
              <a:off x="8489407" y="3313016"/>
              <a:ext cx="1525879" cy="1525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38CE500-9BEE-4DFE-9E2D-62383379454B}"/>
              </a:ext>
            </a:extLst>
          </p:cNvPr>
          <p:cNvGrpSpPr/>
          <p:nvPr/>
        </p:nvGrpSpPr>
        <p:grpSpPr>
          <a:xfrm>
            <a:off x="-6595811" y="455580"/>
            <a:ext cx="6073743" cy="964377"/>
            <a:chOff x="1344653" y="1187846"/>
            <a:chExt cx="6073743" cy="964377"/>
          </a:xfrm>
        </p:grpSpPr>
        <p:sp>
          <p:nvSpPr>
            <p:cNvPr id="32" name="Content Placeholder 6">
              <a:extLst>
                <a:ext uri="{FF2B5EF4-FFF2-40B4-BE49-F238E27FC236}">
                  <a16:creationId xmlns:a16="http://schemas.microsoft.com/office/drawing/2014/main" id="{7BF30D3C-D266-4C93-A7AB-9670BA19979D}"/>
                </a:ext>
              </a:extLst>
            </p:cNvPr>
            <p:cNvSpPr txBox="1">
              <a:spLocks/>
            </p:cNvSpPr>
            <p:nvPr/>
          </p:nvSpPr>
          <p:spPr>
            <a:xfrm>
              <a:off x="1344653" y="1334647"/>
              <a:ext cx="1716132" cy="63369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r>
                <a:rPr lang="en-US" sz="2400" dirty="0">
                  <a:solidFill>
                    <a:sysClr val="windowText" lastClr="000000"/>
                  </a:solidFill>
                </a:rPr>
                <a:t>Lesson 3</a:t>
              </a:r>
            </a:p>
          </p:txBody>
        </p:sp>
        <p:sp>
          <p:nvSpPr>
            <p:cNvPr id="33" name="Content Placeholder 6">
              <a:extLst>
                <a:ext uri="{FF2B5EF4-FFF2-40B4-BE49-F238E27FC236}">
                  <a16:creationId xmlns:a16="http://schemas.microsoft.com/office/drawing/2014/main" id="{78667477-49DD-4235-AB07-F7B52C5983F1}"/>
                </a:ext>
              </a:extLst>
            </p:cNvPr>
            <p:cNvSpPr txBox="1">
              <a:spLocks/>
            </p:cNvSpPr>
            <p:nvPr/>
          </p:nvSpPr>
          <p:spPr>
            <a:xfrm>
              <a:off x="3253727" y="1187846"/>
              <a:ext cx="4164669" cy="964377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r>
                <a:rPr lang="en-US" sz="2000" dirty="0">
                  <a:solidFill>
                    <a:sysClr val="windowText" lastClr="000000"/>
                  </a:solidFill>
                </a:rPr>
                <a:t>Time management, frequent communication, and clear roles benefited us greatly.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B03B507-3792-40E2-BF07-20FB692F95B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62" t="1947" r="3815" b="2141"/>
          <a:stretch/>
        </p:blipFill>
        <p:spPr>
          <a:xfrm>
            <a:off x="-10858851" y="1580740"/>
            <a:ext cx="2980944" cy="4169664"/>
          </a:xfrm>
          <a:prstGeom prst="roundRect">
            <a:avLst>
              <a:gd name="adj" fmla="val 4437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3718FFA-B597-48D9-97BA-6CFF35C30D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364070" y="1715545"/>
            <a:ext cx="5200073" cy="3900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1228304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22EA2CF-35AA-43BF-B33C-D466854E4474}"/>
              </a:ext>
            </a:extLst>
          </p:cNvPr>
          <p:cNvSpPr txBox="1">
            <a:spLocks/>
          </p:cNvSpPr>
          <p:nvPr/>
        </p:nvSpPr>
        <p:spPr>
          <a:xfrm>
            <a:off x="495300" y="1418253"/>
            <a:ext cx="11201400" cy="439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Title Slide Background -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  <a:hlinkClick r:id="rId3"/>
              </a:rPr>
              <a:t>https://www.materialise.com/en/blog/when-how-and-where-of-metal-3d-printing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 marL="0" lvl="0" indent="0"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Recycle - </a:t>
            </a:r>
            <a:r>
              <a:rPr lang="en-US" sz="1200" dirty="0">
                <a:hlinkClick r:id="rId4"/>
              </a:rPr>
              <a:t>https://www.recycling.com/wp-content/uploads/recycling%20symbols/black/Black%20Recycling%20Symbol%20%28U%2b267B%29.png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 marL="0" lvl="0" indent="0">
              <a:buNone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3D Systems – </a:t>
            </a:r>
            <a:r>
              <a:rPr lang="en-US" sz="1200" dirty="0">
                <a:hlinkClick r:id="rId5"/>
              </a:rPr>
              <a:t>https://www.3dsystems.com/3d-printers/prox-dmp-300/specifications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LPBF Demo GIF -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  <a:hlinkClick r:id="rId6"/>
              </a:rPr>
              <a:t>https://thescopepopculturescience.blogspot.com/2015_01_01_archive.html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 marL="0" lvl="0" indent="0">
              <a:buNone/>
            </a:pPr>
            <a:r>
              <a:rPr lang="en-US" sz="1200" dirty="0">
                <a:solidFill>
                  <a:sysClr val="windowText" lastClr="000000"/>
                </a:solidFill>
              </a:rPr>
              <a:t>Stainless Steel Properties - </a:t>
            </a:r>
            <a:r>
              <a:rPr lang="en-US" sz="1200" dirty="0">
                <a:hlinkClick r:id="rId7"/>
              </a:rPr>
              <a:t>https://www.3dsystems.com/materials/metal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 marL="0" lvl="0" indent="0">
              <a:buNone/>
            </a:pPr>
            <a:r>
              <a:rPr lang="en-US" sz="1200" dirty="0">
                <a:solidFill>
                  <a:sysClr val="windowText" lastClr="000000"/>
                </a:solidFill>
              </a:rPr>
              <a:t>nTopology – </a:t>
            </a:r>
            <a:r>
              <a:rPr lang="en-US" sz="1200" dirty="0">
                <a:hlinkClick r:id="rId8"/>
              </a:rPr>
              <a:t>https://ntopology.com/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 marL="0" lvl="0" indent="0">
              <a:buNone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PAPR – </a:t>
            </a:r>
            <a:r>
              <a:rPr lang="en-US" sz="1200" dirty="0">
                <a:hlinkClick r:id="rId9"/>
              </a:rPr>
              <a:t>https://images-na.ssl-images-amazon.com/images/I/4125zPcBPNL.jpg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Sandblaster -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  <a:hlinkClick r:id="rId10"/>
              </a:rPr>
              <a:t>https://badboyblasters.com/product/abrasive-media-sand-blaster-bb1050led-bvr-pr-hv-fl-2/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 marL="0" lvl="0" indent="0">
              <a:buNone/>
              <a:defRPr/>
            </a:pPr>
            <a:r>
              <a:rPr lang="en-US" sz="1200" dirty="0">
                <a:solidFill>
                  <a:sysClr val="windowText" lastClr="000000"/>
                </a:solidFill>
              </a:rPr>
              <a:t>AFRL Sign - </a:t>
            </a:r>
            <a:r>
              <a:rPr lang="en-US" sz="1200" dirty="0">
                <a:hlinkClick r:id="rId11"/>
              </a:rPr>
              <a:t>https://news.wfsu.org/post/eglin-air-force-base-ready-adjust-hiring-freeze</a:t>
            </a:r>
            <a:endParaRPr lang="en-US" sz="1200" dirty="0"/>
          </a:p>
          <a:p>
            <a:pPr marL="0" lvl="0" indent="0"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Electric Vibrator - </a:t>
            </a:r>
            <a:r>
              <a:rPr lang="en-US" sz="1200" dirty="0">
                <a:hlinkClick r:id="rId12"/>
              </a:rPr>
              <a:t>https://www.mcmaster.com/5808k61</a:t>
            </a:r>
            <a:endParaRPr lang="en-US" sz="1200" dirty="0"/>
          </a:p>
          <a:p>
            <a:pPr marL="0" lvl="0" indent="0"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Dampeners - </a:t>
            </a:r>
            <a:r>
              <a:rPr lang="en-US" sz="1200" dirty="0">
                <a:hlinkClick r:id="rId13"/>
              </a:rPr>
              <a:t>https://www.mcmaster.com/29895t54</a:t>
            </a:r>
            <a:r>
              <a:rPr lang="en-US" sz="1200" dirty="0"/>
              <a:t> , </a:t>
            </a:r>
            <a:r>
              <a:rPr lang="en-US" sz="1200" dirty="0">
                <a:hlinkClick r:id="rId14"/>
              </a:rPr>
              <a:t>https://www.mcmaster.com/9241k44</a:t>
            </a:r>
            <a:endParaRPr lang="en-US" sz="1200" dirty="0"/>
          </a:p>
          <a:p>
            <a:pPr marL="0" lvl="0" indent="0"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Flour - </a:t>
            </a:r>
            <a:r>
              <a:rPr lang="en-US" sz="1200" dirty="0">
                <a:hlinkClick r:id="rId15"/>
              </a:rPr>
              <a:t>https://sugarandsparrow.com/homemade-cake-flour-recipe/</a:t>
            </a:r>
            <a:endParaRPr lang="en-US" sz="1200" dirty="0"/>
          </a:p>
          <a:p>
            <a:pPr marL="0" lvl="0" indent="0"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Wind - </a:t>
            </a:r>
            <a:r>
              <a:rPr lang="en-US" sz="1200" dirty="0">
                <a:hlinkClick r:id="rId16"/>
              </a:rPr>
              <a:t>https://icon-icons.com/icon/wind/64274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A944C94F-905A-4306-B1CF-76173B7C6916}"/>
              </a:ext>
            </a:extLst>
          </p:cNvPr>
          <p:cNvSpPr txBox="1">
            <a:spLocks/>
          </p:cNvSpPr>
          <p:nvPr/>
        </p:nvSpPr>
        <p:spPr>
          <a:xfrm>
            <a:off x="220717" y="73573"/>
            <a:ext cx="120723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ysClr val="windowText" lastClr="000000"/>
                </a:solidFill>
              </a:rPr>
              <a:t>References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 Condensed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963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33AB9-F451-4350-AE5E-9E3DD0BCE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2363"/>
            <a:ext cx="10515599" cy="2260355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F22183-DDE3-4447-A286-75482185C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6DDD9C2-DB83-4427-B7F5-9847D1E5B12C}"/>
              </a:ext>
            </a:extLst>
          </p:cNvPr>
          <p:cNvSpPr txBox="1">
            <a:spLocks/>
          </p:cNvSpPr>
          <p:nvPr/>
        </p:nvSpPr>
        <p:spPr>
          <a:xfrm>
            <a:off x="0" y="1074777"/>
            <a:ext cx="7686675" cy="1828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Team 501: Powder Recovery for Metal Additive Manufacturing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DB4538-AF13-42D2-A88C-1783745FDB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1" y="92336"/>
            <a:ext cx="7010400" cy="10840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14C6F1-3A05-4D91-88C2-2F0222F85205}"/>
              </a:ext>
            </a:extLst>
          </p:cNvPr>
          <p:cNvSpPr txBox="1"/>
          <p:nvPr/>
        </p:nvSpPr>
        <p:spPr>
          <a:xfrm>
            <a:off x="94485" y="3199844"/>
            <a:ext cx="25329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Helvetica Neue" panose="02000503000000020004"/>
              </a:rPr>
              <a:t>Arlan Ohrt</a:t>
            </a:r>
          </a:p>
          <a:p>
            <a:r>
              <a:rPr lang="en-US" sz="2400" dirty="0">
                <a:solidFill>
                  <a:schemeClr val="bg1"/>
                </a:solidFill>
                <a:latin typeface="Helvetica Neue" panose="02000503000000020004"/>
              </a:rPr>
              <a:t>Kevin Richter</a:t>
            </a:r>
          </a:p>
          <a:p>
            <a:r>
              <a:rPr lang="en-US" sz="2400" dirty="0">
                <a:solidFill>
                  <a:schemeClr val="bg1"/>
                </a:solidFill>
                <a:latin typeface="Helvetica Neue" panose="02000503000000020004"/>
              </a:rPr>
              <a:t>Vincent Giannetti</a:t>
            </a:r>
          </a:p>
          <a:p>
            <a:r>
              <a:rPr lang="en-US" sz="2400" dirty="0">
                <a:solidFill>
                  <a:schemeClr val="bg1"/>
                </a:solidFill>
                <a:latin typeface="Helvetica Neue" panose="02000503000000020004"/>
              </a:rPr>
              <a:t>Noah Tipton</a:t>
            </a:r>
          </a:p>
          <a:p>
            <a:r>
              <a:rPr lang="en-US" sz="2400" dirty="0">
                <a:solidFill>
                  <a:schemeClr val="bg1"/>
                </a:solidFill>
                <a:latin typeface="Helvetica Neue" panose="02000503000000020004"/>
              </a:rPr>
              <a:t>Joshua Dorfman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8637D5-4203-4926-9FBB-CA9FB82FD4D1}"/>
              </a:ext>
            </a:extLst>
          </p:cNvPr>
          <p:cNvSpPr/>
          <p:nvPr/>
        </p:nvSpPr>
        <p:spPr>
          <a:xfrm>
            <a:off x="9109276" y="3981691"/>
            <a:ext cx="3082724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D669AB-9458-4F58-8398-5F08497D421E}"/>
              </a:ext>
            </a:extLst>
          </p:cNvPr>
          <p:cNvSpPr/>
          <p:nvPr/>
        </p:nvSpPr>
        <p:spPr>
          <a:xfrm>
            <a:off x="8958805" y="3865944"/>
            <a:ext cx="3233195" cy="19445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B0F31E66-8462-4DAE-9F22-FCCA1A4F6312}"/>
              </a:ext>
            </a:extLst>
          </p:cNvPr>
          <p:cNvSpPr/>
          <p:nvPr/>
        </p:nvSpPr>
        <p:spPr>
          <a:xfrm>
            <a:off x="6923314" y="3219061"/>
            <a:ext cx="5187821" cy="25939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E97FAE-C4AA-49DA-8C50-51EB49644EDB}"/>
              </a:ext>
            </a:extLst>
          </p:cNvPr>
          <p:cNvSpPr txBox="1"/>
          <p:nvPr/>
        </p:nvSpPr>
        <p:spPr>
          <a:xfrm>
            <a:off x="-182880" y="5492977"/>
            <a:ext cx="25387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Neue" panose="02000503000000020004"/>
              </a:rPr>
              <a:t>April 16</a:t>
            </a:r>
            <a:r>
              <a:rPr lang="en-US" baseline="30000" dirty="0">
                <a:solidFill>
                  <a:schemeClr val="bg1"/>
                </a:solidFill>
                <a:latin typeface="Helvetica Neue" panose="02000503000000020004"/>
              </a:rPr>
              <a:t>th</a:t>
            </a:r>
            <a:r>
              <a:rPr lang="en-US" dirty="0">
                <a:solidFill>
                  <a:schemeClr val="bg1"/>
                </a:solidFill>
                <a:latin typeface="Helvetica Neue" panose="02000503000000020004"/>
              </a:rPr>
              <a:t>, 2020</a:t>
            </a:r>
            <a:endParaRPr lang="en-US" baseline="30000" dirty="0">
              <a:solidFill>
                <a:schemeClr val="bg1"/>
              </a:solidFill>
              <a:latin typeface="Helvetica Neue" panose="02000503000000020004"/>
            </a:endParaRPr>
          </a:p>
          <a:p>
            <a:pPr algn="ctr"/>
            <a:endParaRPr lang="en-US" baseline="30000" dirty="0">
              <a:solidFill>
                <a:schemeClr val="bg1"/>
              </a:solidFill>
              <a:latin typeface="Helvetica Neue" panose="02000503000000020004"/>
            </a:endParaRPr>
          </a:p>
        </p:txBody>
      </p:sp>
    </p:spTree>
    <p:extLst>
      <p:ext uri="{BB962C8B-B14F-4D97-AF65-F5344CB8AC3E}">
        <p14:creationId xmlns:p14="http://schemas.microsoft.com/office/powerpoint/2010/main" val="2343598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DA471BB3-F784-480B-8BEC-26D1722CC2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331615" y="5518801"/>
            <a:ext cx="779362" cy="30326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hlinkClick r:id="rId3" action="ppaction://hlinksldjump"/>
              </a:rPr>
              <a:t>Return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4A79041-E31F-4C4A-86E4-7DD476A543D2}"/>
              </a:ext>
            </a:extLst>
          </p:cNvPr>
          <p:cNvSpPr txBox="1">
            <a:spLocks/>
          </p:cNvSpPr>
          <p:nvPr/>
        </p:nvSpPr>
        <p:spPr>
          <a:xfrm>
            <a:off x="363639" y="12732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Backup Slides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CCB717-8FF9-40E1-B759-97C8D8B99378}"/>
              </a:ext>
            </a:extLst>
          </p:cNvPr>
          <p:cNvGrpSpPr/>
          <p:nvPr/>
        </p:nvGrpSpPr>
        <p:grpSpPr>
          <a:xfrm>
            <a:off x="4534757" y="1919513"/>
            <a:ext cx="3257310" cy="2456637"/>
            <a:chOff x="4534757" y="1939703"/>
            <a:chExt cx="3257310" cy="2456637"/>
          </a:xfrm>
        </p:grpSpPr>
        <p:sp>
          <p:nvSpPr>
            <p:cNvPr id="11" name="Content Placeholder 5">
              <a:hlinkClick r:id="rId4" action="ppaction://hlinksldjump"/>
              <a:extLst>
                <a:ext uri="{FF2B5EF4-FFF2-40B4-BE49-F238E27FC236}">
                  <a16:creationId xmlns:a16="http://schemas.microsoft.com/office/drawing/2014/main" id="{D678F898-9320-48DB-B9B8-C04EDD30E44C}"/>
                </a:ext>
              </a:extLst>
            </p:cNvPr>
            <p:cNvSpPr txBox="1">
              <a:spLocks/>
            </p:cNvSpPr>
            <p:nvPr/>
          </p:nvSpPr>
          <p:spPr>
            <a:xfrm>
              <a:off x="4577574" y="1939703"/>
              <a:ext cx="3214493" cy="56716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dirty="0"/>
                <a:t>Functional Decomposition</a:t>
              </a:r>
            </a:p>
          </p:txBody>
        </p:sp>
        <p:sp>
          <p:nvSpPr>
            <p:cNvPr id="12" name="Content Placeholder 5">
              <a:hlinkClick r:id="rId5" action="ppaction://hlinksldjump"/>
              <a:extLst>
                <a:ext uri="{FF2B5EF4-FFF2-40B4-BE49-F238E27FC236}">
                  <a16:creationId xmlns:a16="http://schemas.microsoft.com/office/drawing/2014/main" id="{4D12D0A3-4F21-4CAC-92FE-9DC5C74B0868}"/>
                </a:ext>
              </a:extLst>
            </p:cNvPr>
            <p:cNvSpPr txBox="1">
              <a:spLocks/>
            </p:cNvSpPr>
            <p:nvPr/>
          </p:nvSpPr>
          <p:spPr>
            <a:xfrm>
              <a:off x="4557907" y="2884441"/>
              <a:ext cx="3214493" cy="56716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dirty="0"/>
                <a:t>Group Member Contact</a:t>
              </a:r>
            </a:p>
          </p:txBody>
        </p:sp>
        <p:sp>
          <p:nvSpPr>
            <p:cNvPr id="13" name="Content Placeholder 5">
              <a:hlinkClick r:id="rId6" action="ppaction://hlinksldjump"/>
              <a:extLst>
                <a:ext uri="{FF2B5EF4-FFF2-40B4-BE49-F238E27FC236}">
                  <a16:creationId xmlns:a16="http://schemas.microsoft.com/office/drawing/2014/main" id="{173E9937-991A-41B8-A5A3-A44A3901CDD0}"/>
                </a:ext>
              </a:extLst>
            </p:cNvPr>
            <p:cNvSpPr txBox="1">
              <a:spLocks/>
            </p:cNvSpPr>
            <p:nvPr/>
          </p:nvSpPr>
          <p:spPr>
            <a:xfrm>
              <a:off x="4534757" y="3829178"/>
              <a:ext cx="3214493" cy="56716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dirty="0"/>
                <a:t>nTopology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CD92877-4EBF-4747-A8DB-413708464110}"/>
              </a:ext>
            </a:extLst>
          </p:cNvPr>
          <p:cNvGrpSpPr/>
          <p:nvPr/>
        </p:nvGrpSpPr>
        <p:grpSpPr>
          <a:xfrm>
            <a:off x="446472" y="1919513"/>
            <a:ext cx="3220713" cy="2456637"/>
            <a:chOff x="446472" y="1958364"/>
            <a:chExt cx="3220713" cy="2456637"/>
          </a:xfrm>
        </p:grpSpPr>
        <p:sp>
          <p:nvSpPr>
            <p:cNvPr id="10" name="Content Placeholder 5">
              <a:hlinkClick r:id="rId7" action="ppaction://hlinksldjump"/>
              <a:extLst>
                <a:ext uri="{FF2B5EF4-FFF2-40B4-BE49-F238E27FC236}">
                  <a16:creationId xmlns:a16="http://schemas.microsoft.com/office/drawing/2014/main" id="{7717A126-E6A5-4B80-8484-23DFB1993780}"/>
                </a:ext>
              </a:extLst>
            </p:cNvPr>
            <p:cNvSpPr txBox="1">
              <a:spLocks/>
            </p:cNvSpPr>
            <p:nvPr/>
          </p:nvSpPr>
          <p:spPr>
            <a:xfrm>
              <a:off x="452692" y="3847839"/>
              <a:ext cx="3214493" cy="56716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dirty="0"/>
                <a:t>17- 4PH Material</a:t>
              </a:r>
            </a:p>
          </p:txBody>
        </p:sp>
        <p:sp>
          <p:nvSpPr>
            <p:cNvPr id="14" name="Content Placeholder 5">
              <a:hlinkClick r:id="rId8" action="ppaction://hlinksldjump"/>
              <a:extLst>
                <a:ext uri="{FF2B5EF4-FFF2-40B4-BE49-F238E27FC236}">
                  <a16:creationId xmlns:a16="http://schemas.microsoft.com/office/drawing/2014/main" id="{28C08A01-D5B3-4249-AD11-D376771B3F6C}"/>
                </a:ext>
              </a:extLst>
            </p:cNvPr>
            <p:cNvSpPr txBox="1">
              <a:spLocks/>
            </p:cNvSpPr>
            <p:nvPr/>
          </p:nvSpPr>
          <p:spPr>
            <a:xfrm>
              <a:off x="452692" y="1958364"/>
              <a:ext cx="3214493" cy="56716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dirty="0"/>
                <a:t>3D Systems Printer Specs</a:t>
              </a:r>
            </a:p>
          </p:txBody>
        </p:sp>
        <p:sp>
          <p:nvSpPr>
            <p:cNvPr id="15" name="Content Placeholder 5">
              <a:hlinkClick r:id="rId9" action="ppaction://hlinksldjump"/>
              <a:extLst>
                <a:ext uri="{FF2B5EF4-FFF2-40B4-BE49-F238E27FC236}">
                  <a16:creationId xmlns:a16="http://schemas.microsoft.com/office/drawing/2014/main" id="{BDFA9301-A9C4-4DD1-9F84-451930793BB9}"/>
                </a:ext>
              </a:extLst>
            </p:cNvPr>
            <p:cNvSpPr txBox="1">
              <a:spLocks/>
            </p:cNvSpPr>
            <p:nvPr/>
          </p:nvSpPr>
          <p:spPr>
            <a:xfrm>
              <a:off x="446472" y="2913197"/>
              <a:ext cx="3214493" cy="56716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dirty="0"/>
                <a:t>Validation</a:t>
              </a:r>
            </a:p>
          </p:txBody>
        </p:sp>
      </p:grpSp>
      <p:sp>
        <p:nvSpPr>
          <p:cNvPr id="16" name="Content Placeholder 5">
            <a:hlinkClick r:id="rId10" action="ppaction://hlinksldjump"/>
            <a:extLst>
              <a:ext uri="{FF2B5EF4-FFF2-40B4-BE49-F238E27FC236}">
                <a16:creationId xmlns:a16="http://schemas.microsoft.com/office/drawing/2014/main" id="{60F84C30-4F2F-42BA-9B37-B592307927EA}"/>
              </a:ext>
            </a:extLst>
          </p:cNvPr>
          <p:cNvSpPr txBox="1">
            <a:spLocks/>
          </p:cNvSpPr>
          <p:nvPr/>
        </p:nvSpPr>
        <p:spPr>
          <a:xfrm>
            <a:off x="8368161" y="1919513"/>
            <a:ext cx="3214493" cy="56716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Work Breakdown</a:t>
            </a:r>
          </a:p>
        </p:txBody>
      </p:sp>
    </p:spTree>
    <p:extLst>
      <p:ext uri="{BB962C8B-B14F-4D97-AF65-F5344CB8AC3E}">
        <p14:creationId xmlns:p14="http://schemas.microsoft.com/office/powerpoint/2010/main" val="35668450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2AAF2538-168B-457A-8C48-963FD2E76570}"/>
              </a:ext>
            </a:extLst>
          </p:cNvPr>
          <p:cNvSpPr txBox="1">
            <a:spLocks/>
          </p:cNvSpPr>
          <p:nvPr/>
        </p:nvSpPr>
        <p:spPr>
          <a:xfrm>
            <a:off x="398490" y="0"/>
            <a:ext cx="110924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Project Key Goals and Customer Needs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AF93FAC-A1E1-4EB5-8B8B-7EEB5ECC5F1D}"/>
              </a:ext>
            </a:extLst>
          </p:cNvPr>
          <p:cNvGrpSpPr/>
          <p:nvPr/>
        </p:nvGrpSpPr>
        <p:grpSpPr>
          <a:xfrm>
            <a:off x="7454909" y="1320696"/>
            <a:ext cx="4297680" cy="4104640"/>
            <a:chOff x="7305618" y="1198880"/>
            <a:chExt cx="4297680" cy="4104640"/>
          </a:xfrm>
        </p:grpSpPr>
        <p:sp>
          <p:nvSpPr>
            <p:cNvPr id="6" name="Content Placeholder 5">
              <a:extLst>
                <a:ext uri="{FF2B5EF4-FFF2-40B4-BE49-F238E27FC236}">
                  <a16:creationId xmlns:a16="http://schemas.microsoft.com/office/drawing/2014/main" id="{9204EDD7-E713-415C-9A26-FD57257559D3}"/>
                </a:ext>
              </a:extLst>
            </p:cNvPr>
            <p:cNvSpPr txBox="1">
              <a:spLocks/>
            </p:cNvSpPr>
            <p:nvPr/>
          </p:nvSpPr>
          <p:spPr>
            <a:xfrm>
              <a:off x="7305618" y="1198880"/>
              <a:ext cx="4297680" cy="914400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2400" dirty="0">
                  <a:solidFill>
                    <a:prstClr val="black"/>
                  </a:solidFill>
                </a:rPr>
                <a:t>Increase amount of recovered steel powder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sp>
          <p:nvSpPr>
            <p:cNvPr id="7" name="Content Placeholder 5">
              <a:extLst>
                <a:ext uri="{FF2B5EF4-FFF2-40B4-BE49-F238E27FC236}">
                  <a16:creationId xmlns:a16="http://schemas.microsoft.com/office/drawing/2014/main" id="{12811E7F-785B-474E-B5BD-0A98BEF2624A}"/>
                </a:ext>
              </a:extLst>
            </p:cNvPr>
            <p:cNvSpPr txBox="1">
              <a:spLocks/>
            </p:cNvSpPr>
            <p:nvPr/>
          </p:nvSpPr>
          <p:spPr>
            <a:xfrm>
              <a:off x="7305618" y="2794000"/>
              <a:ext cx="4297680" cy="914400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Be compatible with existing hardware and processes</a:t>
              </a:r>
            </a:p>
          </p:txBody>
        </p:sp>
        <p:sp>
          <p:nvSpPr>
            <p:cNvPr id="8" name="Content Placeholder 5">
              <a:extLst>
                <a:ext uri="{FF2B5EF4-FFF2-40B4-BE49-F238E27FC236}">
                  <a16:creationId xmlns:a16="http://schemas.microsoft.com/office/drawing/2014/main" id="{3B4CCB6A-B1AE-4E7D-99BA-D8781F448E74}"/>
                </a:ext>
              </a:extLst>
            </p:cNvPr>
            <p:cNvSpPr txBox="1">
              <a:spLocks/>
            </p:cNvSpPr>
            <p:nvPr/>
          </p:nvSpPr>
          <p:spPr>
            <a:xfrm>
              <a:off x="7305618" y="4389120"/>
              <a:ext cx="4297680" cy="914400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Ensure operator’s safety</a:t>
              </a:r>
            </a:p>
          </p:txBody>
        </p:sp>
      </p:grp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0106FD9F-C5D5-4DCC-ADE2-E46FF18235E4}"/>
              </a:ext>
            </a:extLst>
          </p:cNvPr>
          <p:cNvSpPr/>
          <p:nvPr/>
        </p:nvSpPr>
        <p:spPr>
          <a:xfrm>
            <a:off x="6065427" y="3130700"/>
            <a:ext cx="978408" cy="484632"/>
          </a:xfrm>
          <a:prstGeom prst="rightArrow">
            <a:avLst/>
          </a:prstGeom>
          <a:solidFill>
            <a:srgbClr val="D9D9D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F13646CC-5F32-40C7-ADC9-8766EE3BB7BD}"/>
              </a:ext>
            </a:extLst>
          </p:cNvPr>
          <p:cNvSpPr txBox="1">
            <a:spLocks/>
          </p:cNvSpPr>
          <p:nvPr/>
        </p:nvSpPr>
        <p:spPr>
          <a:xfrm>
            <a:off x="485193" y="1296955"/>
            <a:ext cx="5169159" cy="4152123"/>
          </a:xfrm>
          <a:prstGeom prst="roundRect">
            <a:avLst>
              <a:gd name="adj" fmla="val 6841"/>
            </a:avLst>
          </a:prstGeom>
          <a:solidFill>
            <a:sysClr val="window" lastClr="FFFFFF">
              <a:lumMod val="85000"/>
            </a:sysClr>
          </a:solidFill>
          <a:ln w="28575"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	The objective of this project is to design a device which increases the amount of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recovered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 steel powder in a metal additive manufacturing process. This device should be compatible with existing hardware and processes while ensuring the safety of the operators.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A77B69CB-79C7-4819-922B-6AAD66DCDF1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Vincent Giannetti</a:t>
            </a:r>
          </a:p>
        </p:txBody>
      </p:sp>
    </p:spTree>
    <p:extLst>
      <p:ext uri="{BB962C8B-B14F-4D97-AF65-F5344CB8AC3E}">
        <p14:creationId xmlns:p14="http://schemas.microsoft.com/office/powerpoint/2010/main" val="14836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CF723FE-12B2-4C3F-A6E1-4447851D2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84" y="324092"/>
            <a:ext cx="4004187" cy="91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36973E-061F-4E6A-BA66-DBE76883A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286" y="1589819"/>
            <a:ext cx="11208152" cy="3727794"/>
          </a:xfrm>
          <a:prstGeom prst="roundRect">
            <a:avLst>
              <a:gd name="adj" fmla="val 5179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A0E01FE-ADBF-4700-A90D-7A873BB3035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331615" y="5518801"/>
            <a:ext cx="779362" cy="30326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hlinkClick r:id="rId5" action="ppaction://hlinksldjump"/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3229291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4FB19F-1ED5-41BA-BF67-1A722757B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507" y="150471"/>
            <a:ext cx="10160986" cy="5578997"/>
          </a:xfrm>
          <a:prstGeom prst="roundRect">
            <a:avLst>
              <a:gd name="adj" fmla="val 3409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2EA662-7BD7-4D4C-A20B-4D447F6F53C9}"/>
              </a:ext>
            </a:extLst>
          </p:cNvPr>
          <p:cNvSpPr/>
          <p:nvPr/>
        </p:nvSpPr>
        <p:spPr>
          <a:xfrm>
            <a:off x="7224249" y="81023"/>
            <a:ext cx="1944546" cy="5763444"/>
          </a:xfrm>
          <a:prstGeom prst="roundRect">
            <a:avLst/>
          </a:prstGeom>
          <a:noFill/>
          <a:ln w="76200" cap="flat" cmpd="sng" algn="ctr">
            <a:solidFill>
              <a:srgbClr val="FF0000">
                <a:alpha val="80000"/>
              </a:srgbClr>
            </a:solidFill>
            <a:prstDash val="dash"/>
            <a:miter lim="800000"/>
          </a:ln>
          <a:effectLst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CA35470-32DD-40EB-8054-5B4E3CD2A4B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331615" y="5518801"/>
            <a:ext cx="779362" cy="30326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hlinkClick r:id="rId4" action="ppaction://hlinksldjump"/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3850039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7592FFBA-ECF7-43C0-B032-FE58AB80E2DD}"/>
              </a:ext>
            </a:extLst>
          </p:cNvPr>
          <p:cNvSpPr txBox="1">
            <a:spLocks/>
          </p:cNvSpPr>
          <p:nvPr/>
        </p:nvSpPr>
        <p:spPr>
          <a:xfrm>
            <a:off x="186643" y="0"/>
            <a:ext cx="118857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ysClr val="windowText" lastClr="000000"/>
                </a:solidFill>
              </a:rPr>
              <a:t>Group Contact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 Condensed" panose="02000503000000020004" pitchFamily="2" charset="0"/>
            </a:endParaRPr>
          </a:p>
        </p:txBody>
      </p:sp>
      <p:sp>
        <p:nvSpPr>
          <p:cNvPr id="42" name="Content Placeholder 3">
            <a:extLst>
              <a:ext uri="{FF2B5EF4-FFF2-40B4-BE49-F238E27FC236}">
                <a16:creationId xmlns:a16="http://schemas.microsoft.com/office/drawing/2014/main" id="{1ED505BD-7F10-4B05-B12D-CB0DC1E72B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331615" y="5518801"/>
            <a:ext cx="779362" cy="30326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hlinkClick r:id="rId3" action="ppaction://hlinksldjump"/>
              </a:rPr>
              <a:t>Return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146983B-CB38-4485-8D87-4A45D7FC4853}"/>
              </a:ext>
            </a:extLst>
          </p:cNvPr>
          <p:cNvGrpSpPr/>
          <p:nvPr/>
        </p:nvGrpSpPr>
        <p:grpSpPr>
          <a:xfrm>
            <a:off x="7345200" y="1441576"/>
            <a:ext cx="2133600" cy="3730899"/>
            <a:chOff x="456270" y="1690688"/>
            <a:chExt cx="2133600" cy="3730899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CD2B6FD-D69C-413B-87B3-CD5710D26AC0}"/>
                </a:ext>
              </a:extLst>
            </p:cNvPr>
            <p:cNvSpPr txBox="1"/>
            <p:nvPr/>
          </p:nvSpPr>
          <p:spPr>
            <a:xfrm>
              <a:off x="457200" y="4730578"/>
              <a:ext cx="21317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 Neue" panose="02000503000000020004"/>
                </a:rPr>
                <a:t>Arlan Ohrt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5BEB1B8-490F-4C78-ADE0-43014A007400}"/>
                </a:ext>
              </a:extLst>
            </p:cNvPr>
            <p:cNvSpPr txBox="1"/>
            <p:nvPr/>
          </p:nvSpPr>
          <p:spPr>
            <a:xfrm>
              <a:off x="457200" y="5083033"/>
              <a:ext cx="21317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 Neue" panose="02000503000000020004"/>
                </a:rPr>
                <a:t>ago16b@my.fsu.edu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6B860F65-42D6-4D54-BE85-31EE36B58862}"/>
                </a:ext>
              </a:extLst>
            </p:cNvPr>
            <p:cNvSpPr/>
            <p:nvPr/>
          </p:nvSpPr>
          <p:spPr>
            <a:xfrm>
              <a:off x="456270" y="1690688"/>
              <a:ext cx="2133600" cy="3048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46" name="Picture 45" descr="A person wearing a suit and tie smiling at the camera&#10;&#10;Description automatically generated">
              <a:extLst>
                <a:ext uri="{FF2B5EF4-FFF2-40B4-BE49-F238E27FC236}">
                  <a16:creationId xmlns:a16="http://schemas.microsoft.com/office/drawing/2014/main" id="{6F2E67DF-92D9-404E-81D0-EB70BE386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070" y="2071688"/>
              <a:ext cx="1524000" cy="2286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6B9C30B-7E0E-4A2D-995E-53FD16C6C43A}"/>
              </a:ext>
            </a:extLst>
          </p:cNvPr>
          <p:cNvGrpSpPr/>
          <p:nvPr/>
        </p:nvGrpSpPr>
        <p:grpSpPr>
          <a:xfrm>
            <a:off x="9689989" y="1433071"/>
            <a:ext cx="2133600" cy="3747909"/>
            <a:chOff x="7310091" y="1692655"/>
            <a:chExt cx="2133600" cy="3747909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D253E4A-2A33-4E34-8E0F-FE30D92EA604}"/>
                </a:ext>
              </a:extLst>
            </p:cNvPr>
            <p:cNvSpPr txBox="1"/>
            <p:nvPr/>
          </p:nvSpPr>
          <p:spPr>
            <a:xfrm>
              <a:off x="7311021" y="4740655"/>
              <a:ext cx="21317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 Neue" panose="02000503000000020004"/>
                </a:rPr>
                <a:t>Kevin Richter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E3273FF-E0D3-4930-9667-0ECC6F52849F}"/>
                </a:ext>
              </a:extLst>
            </p:cNvPr>
            <p:cNvSpPr txBox="1"/>
            <p:nvPr/>
          </p:nvSpPr>
          <p:spPr>
            <a:xfrm>
              <a:off x="7311021" y="5102010"/>
              <a:ext cx="21317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 Neue" panose="02000503000000020004"/>
                </a:rPr>
                <a:t>kr15@my.fsu.edu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F9A38542-63EE-45D3-896C-C41B423C962D}"/>
                </a:ext>
              </a:extLst>
            </p:cNvPr>
            <p:cNvSpPr/>
            <p:nvPr/>
          </p:nvSpPr>
          <p:spPr>
            <a:xfrm>
              <a:off x="7310091" y="1692655"/>
              <a:ext cx="2133600" cy="3048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51" name="Picture 50" descr="A person wearing a suit and tie smiling at the camera&#10;&#10;Description automatically generated">
              <a:extLst>
                <a:ext uri="{FF2B5EF4-FFF2-40B4-BE49-F238E27FC236}">
                  <a16:creationId xmlns:a16="http://schemas.microsoft.com/office/drawing/2014/main" id="{27997D76-A69F-459D-B083-13C6C1E83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4891" y="2073655"/>
              <a:ext cx="1524000" cy="2286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3923BD8-2DF5-4C7D-BE03-3F7A4AFB2588}"/>
              </a:ext>
            </a:extLst>
          </p:cNvPr>
          <p:cNvGrpSpPr/>
          <p:nvPr/>
        </p:nvGrpSpPr>
        <p:grpSpPr>
          <a:xfrm>
            <a:off x="2655624" y="1431973"/>
            <a:ext cx="2133600" cy="3750105"/>
            <a:chOff x="2740877" y="1690459"/>
            <a:chExt cx="2133600" cy="3750105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263A3D4-82D2-4422-87D6-F767F7A42287}"/>
                </a:ext>
              </a:extLst>
            </p:cNvPr>
            <p:cNvSpPr txBox="1"/>
            <p:nvPr/>
          </p:nvSpPr>
          <p:spPr>
            <a:xfrm>
              <a:off x="2741807" y="4738459"/>
              <a:ext cx="21317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 Neue" panose="02000503000000020004"/>
                </a:rPr>
                <a:t>Noah Tipton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9B860D7-8970-4D1F-B50B-2110068F4375}"/>
                </a:ext>
              </a:extLst>
            </p:cNvPr>
            <p:cNvSpPr txBox="1"/>
            <p:nvPr/>
          </p:nvSpPr>
          <p:spPr>
            <a:xfrm>
              <a:off x="2741807" y="5102010"/>
              <a:ext cx="21317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 Neue" panose="02000503000000020004"/>
                </a:rPr>
                <a:t>nrt15@my.fsu.edu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059C1EE5-3D77-4DE6-90D3-D366FDBDB794}"/>
                </a:ext>
              </a:extLst>
            </p:cNvPr>
            <p:cNvSpPr/>
            <p:nvPr/>
          </p:nvSpPr>
          <p:spPr>
            <a:xfrm>
              <a:off x="2740877" y="1690459"/>
              <a:ext cx="2133600" cy="3048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56" name="Picture 55" descr="A person wearing a suit and tie smiling at the camera&#10;&#10;Description automatically generated">
              <a:extLst>
                <a:ext uri="{FF2B5EF4-FFF2-40B4-BE49-F238E27FC236}">
                  <a16:creationId xmlns:a16="http://schemas.microsoft.com/office/drawing/2014/main" id="{E6830462-F21D-4FFF-91DC-5EC4B8BA0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5677" y="2071459"/>
              <a:ext cx="1524000" cy="2286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29566A3-5544-4334-99C8-F6A233B032DC}"/>
              </a:ext>
            </a:extLst>
          </p:cNvPr>
          <p:cNvGrpSpPr/>
          <p:nvPr/>
        </p:nvGrpSpPr>
        <p:grpSpPr>
          <a:xfrm>
            <a:off x="310836" y="1437522"/>
            <a:ext cx="2133600" cy="3739008"/>
            <a:chOff x="5025484" y="1690688"/>
            <a:chExt cx="2133600" cy="3739008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CAC6F8C-AB0E-4E82-BA2A-7718C0491C1E}"/>
                </a:ext>
              </a:extLst>
            </p:cNvPr>
            <p:cNvSpPr txBox="1"/>
            <p:nvPr/>
          </p:nvSpPr>
          <p:spPr>
            <a:xfrm>
              <a:off x="5026414" y="4738688"/>
              <a:ext cx="21317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 Neue" panose="02000503000000020004"/>
                </a:rPr>
                <a:t>Vincent Giannetti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394240A-A173-4E06-9741-525583E27500}"/>
                </a:ext>
              </a:extLst>
            </p:cNvPr>
            <p:cNvSpPr txBox="1"/>
            <p:nvPr/>
          </p:nvSpPr>
          <p:spPr>
            <a:xfrm>
              <a:off x="5026414" y="5091142"/>
              <a:ext cx="21317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 Neue" panose="02000503000000020004"/>
                </a:rPr>
                <a:t>vjg15b@my.fsu.edu</a:t>
              </a: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87E8EC6A-8218-457C-881F-BC0D0BF7350C}"/>
                </a:ext>
              </a:extLst>
            </p:cNvPr>
            <p:cNvSpPr/>
            <p:nvPr/>
          </p:nvSpPr>
          <p:spPr>
            <a:xfrm>
              <a:off x="5025484" y="1690688"/>
              <a:ext cx="2133600" cy="3048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61" name="Picture 60" descr="A person wearing a suit and tie smiling at the camera&#10;&#10;Description automatically generated">
              <a:extLst>
                <a:ext uri="{FF2B5EF4-FFF2-40B4-BE49-F238E27FC236}">
                  <a16:creationId xmlns:a16="http://schemas.microsoft.com/office/drawing/2014/main" id="{2313F83E-7DD5-4C9F-ACD1-859462613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0284" y="2071688"/>
              <a:ext cx="1524000" cy="2286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492C775-6D10-4327-B3F4-E8B1D4E88CC1}"/>
              </a:ext>
            </a:extLst>
          </p:cNvPr>
          <p:cNvGrpSpPr/>
          <p:nvPr/>
        </p:nvGrpSpPr>
        <p:grpSpPr>
          <a:xfrm>
            <a:off x="5000412" y="1437522"/>
            <a:ext cx="2133600" cy="3739007"/>
            <a:chOff x="9594698" y="1690688"/>
            <a:chExt cx="2133600" cy="3739007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7F9D074-3F3D-443A-A488-D8D1136B06E4}"/>
                </a:ext>
              </a:extLst>
            </p:cNvPr>
            <p:cNvSpPr txBox="1"/>
            <p:nvPr/>
          </p:nvSpPr>
          <p:spPr>
            <a:xfrm>
              <a:off x="9595628" y="4738688"/>
              <a:ext cx="21317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 Neue" panose="02000503000000020004"/>
                </a:rPr>
                <a:t>Joshua Dorfman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E5C6F92-9EB8-48C2-A12C-A5F6D85347D9}"/>
                </a:ext>
              </a:extLst>
            </p:cNvPr>
            <p:cNvSpPr txBox="1"/>
            <p:nvPr/>
          </p:nvSpPr>
          <p:spPr>
            <a:xfrm>
              <a:off x="9595628" y="5091141"/>
              <a:ext cx="21317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 Neue" panose="02000503000000020004"/>
                </a:rPr>
                <a:t>jd16s@my.fsu.edu</a:t>
              </a: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A826C329-DA57-4F64-ACA1-546D2B5D6CF4}"/>
                </a:ext>
              </a:extLst>
            </p:cNvPr>
            <p:cNvSpPr/>
            <p:nvPr/>
          </p:nvSpPr>
          <p:spPr>
            <a:xfrm>
              <a:off x="9594698" y="1690688"/>
              <a:ext cx="2133600" cy="3048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66" name="Picture 6">
              <a:extLst>
                <a:ext uri="{FF2B5EF4-FFF2-40B4-BE49-F238E27FC236}">
                  <a16:creationId xmlns:a16="http://schemas.microsoft.com/office/drawing/2014/main" id="{B30B6953-1031-49C5-8202-B5EEEBBF78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34" r="5134" b="17961"/>
            <a:stretch/>
          </p:blipFill>
          <p:spPr bwMode="auto">
            <a:xfrm flipH="1">
              <a:off x="9907346" y="2071688"/>
              <a:ext cx="1508304" cy="2286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819283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7592FFBA-ECF7-43C0-B032-FE58AB80E2DD}"/>
              </a:ext>
            </a:extLst>
          </p:cNvPr>
          <p:cNvSpPr txBox="1">
            <a:spLocks/>
          </p:cNvSpPr>
          <p:nvPr/>
        </p:nvSpPr>
        <p:spPr>
          <a:xfrm>
            <a:off x="0" y="-111966"/>
            <a:ext cx="6680688" cy="6718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Group Work Breakdown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 Condensed" panose="02000503000000020004" pitchFamily="2" charset="0"/>
            </a:endParaRPr>
          </a:p>
        </p:txBody>
      </p:sp>
      <p:sp>
        <p:nvSpPr>
          <p:cNvPr id="42" name="Content Placeholder 3">
            <a:extLst>
              <a:ext uri="{FF2B5EF4-FFF2-40B4-BE49-F238E27FC236}">
                <a16:creationId xmlns:a16="http://schemas.microsoft.com/office/drawing/2014/main" id="{1ED505BD-7F10-4B05-B12D-CB0DC1E72B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331615" y="5518801"/>
            <a:ext cx="779362" cy="30326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hlinkClick r:id="rId3" action="ppaction://hlinksldjump"/>
              </a:rPr>
              <a:t>Return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014E9A3-A6D2-4F63-BBD3-A561AB3AE485}"/>
              </a:ext>
            </a:extLst>
          </p:cNvPr>
          <p:cNvGrpSpPr/>
          <p:nvPr/>
        </p:nvGrpSpPr>
        <p:grpSpPr>
          <a:xfrm>
            <a:off x="236193" y="437708"/>
            <a:ext cx="5051172" cy="5278294"/>
            <a:chOff x="236193" y="577670"/>
            <a:chExt cx="5051172" cy="527829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87EBCBB-D61D-4337-86D6-B7DE78A00232}"/>
                </a:ext>
              </a:extLst>
            </p:cNvPr>
            <p:cNvGrpSpPr/>
            <p:nvPr/>
          </p:nvGrpSpPr>
          <p:grpSpPr>
            <a:xfrm>
              <a:off x="236193" y="2390045"/>
              <a:ext cx="5048044" cy="1660849"/>
              <a:chOff x="450797" y="2374424"/>
              <a:chExt cx="5048044" cy="1660849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3D3DF6A4-4C61-467F-AB28-646CEE33996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50797" y="2374424"/>
                <a:ext cx="1162594" cy="1660849"/>
                <a:chOff x="310836" y="1437522"/>
                <a:chExt cx="2133600" cy="3048000"/>
              </a:xfrm>
            </p:grpSpPr>
            <p:sp>
              <p:nvSpPr>
                <p:cNvPr id="60" name="Rectangle: Rounded Corners 59">
                  <a:extLst>
                    <a:ext uri="{FF2B5EF4-FFF2-40B4-BE49-F238E27FC236}">
                      <a16:creationId xmlns:a16="http://schemas.microsoft.com/office/drawing/2014/main" id="{87E8EC6A-8218-457C-881F-BC0D0BF7350C}"/>
                    </a:ext>
                  </a:extLst>
                </p:cNvPr>
                <p:cNvSpPr/>
                <p:nvPr/>
              </p:nvSpPr>
              <p:spPr>
                <a:xfrm>
                  <a:off x="310836" y="1437522"/>
                  <a:ext cx="2133600" cy="304800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pic>
              <p:nvPicPr>
                <p:cNvPr id="61" name="Picture 60" descr="A person wearing a suit and tie smiling at the camera&#10;&#10;Description automatically generated">
                  <a:extLst>
                    <a:ext uri="{FF2B5EF4-FFF2-40B4-BE49-F238E27FC236}">
                      <a16:creationId xmlns:a16="http://schemas.microsoft.com/office/drawing/2014/main" id="{2313F83E-7DD5-4C9F-ACD1-859462613D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5636" y="1818522"/>
                  <a:ext cx="1524000" cy="2286000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solidFill>
                    <a:schemeClr val="tx1"/>
                  </a:solidFill>
                </a:ln>
                <a:effectLst/>
              </p:spPr>
            </p:pic>
          </p:grp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C359C004-AD2B-46C5-B236-B9675E3B1F24}"/>
                  </a:ext>
                </a:extLst>
              </p:cNvPr>
              <p:cNvSpPr/>
              <p:nvPr/>
            </p:nvSpPr>
            <p:spPr>
              <a:xfrm>
                <a:off x="1734641" y="2744600"/>
                <a:ext cx="3764200" cy="920497"/>
              </a:xfrm>
              <a:prstGeom prst="roundRect">
                <a:avLst>
                  <a:gd name="adj" fmla="val 12205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sz="1400" dirty="0">
                    <a:ln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  <a:latin typeface="Helvetica Neue" panose="02000503000000020004"/>
                  </a:rPr>
                  <a:t>Secondary leadership and management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sz="1400" dirty="0">
                    <a:ln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  <a:latin typeface="Helvetica Neue" panose="02000503000000020004"/>
                  </a:rPr>
                  <a:t>Hands on work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sz="1400" dirty="0">
                    <a:ln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  <a:latin typeface="Helvetica Neue" panose="02000503000000020004"/>
                  </a:rPr>
                  <a:t>Document refinement</a:t>
                </a:r>
                <a:endParaRPr lang="en-US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B73CD58-7586-4C31-862B-E496AD1F1F0E}"/>
                </a:ext>
              </a:extLst>
            </p:cNvPr>
            <p:cNvGrpSpPr/>
            <p:nvPr/>
          </p:nvGrpSpPr>
          <p:grpSpPr>
            <a:xfrm>
              <a:off x="236193" y="577670"/>
              <a:ext cx="5051172" cy="1660849"/>
              <a:chOff x="450797" y="596331"/>
              <a:chExt cx="5051172" cy="1660849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E146983B-CB38-4485-8D87-4A45D7FC485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50797" y="596331"/>
                <a:ext cx="1162594" cy="1660849"/>
                <a:chOff x="456270" y="1690688"/>
                <a:chExt cx="2133600" cy="3048000"/>
              </a:xfrm>
            </p:grpSpPr>
            <p:sp>
              <p:nvSpPr>
                <p:cNvPr id="45" name="Rectangle: Rounded Corners 44">
                  <a:extLst>
                    <a:ext uri="{FF2B5EF4-FFF2-40B4-BE49-F238E27FC236}">
                      <a16:creationId xmlns:a16="http://schemas.microsoft.com/office/drawing/2014/main" id="{6B860F65-42D6-4D54-BE85-31EE36B58862}"/>
                    </a:ext>
                  </a:extLst>
                </p:cNvPr>
                <p:cNvSpPr/>
                <p:nvPr/>
              </p:nvSpPr>
              <p:spPr>
                <a:xfrm>
                  <a:off x="456270" y="1690688"/>
                  <a:ext cx="2133600" cy="304800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pic>
              <p:nvPicPr>
                <p:cNvPr id="46" name="Picture 45" descr="A person wearing a suit and tie smiling at the camera&#10;&#10;Description automatically generated">
                  <a:extLst>
                    <a:ext uri="{FF2B5EF4-FFF2-40B4-BE49-F238E27FC236}">
                      <a16:creationId xmlns:a16="http://schemas.microsoft.com/office/drawing/2014/main" id="{6F2E67DF-92D9-404E-81D0-EB70BE386D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1070" y="2071688"/>
                  <a:ext cx="1524000" cy="2286000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solidFill>
                    <a:schemeClr val="tx1"/>
                  </a:solidFill>
                </a:ln>
                <a:effectLst/>
              </p:spPr>
            </p:pic>
          </p:grp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340F950D-3B83-45AB-8CB3-870E0E261AA6}"/>
                  </a:ext>
                </a:extLst>
              </p:cNvPr>
              <p:cNvSpPr/>
              <p:nvPr/>
            </p:nvSpPr>
            <p:spPr>
              <a:xfrm>
                <a:off x="1734641" y="966507"/>
                <a:ext cx="3767328" cy="920497"/>
              </a:xfrm>
              <a:prstGeom prst="roundRect">
                <a:avLst>
                  <a:gd name="adj" fmla="val 12205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sz="1400" dirty="0">
                    <a:ln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  <a:latin typeface="Helvetica Neue" panose="02000503000000020004"/>
                  </a:rPr>
                  <a:t>Team leadership and management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sz="1400" dirty="0">
                    <a:ln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  <a:latin typeface="Helvetica Neue" panose="02000503000000020004"/>
                  </a:rPr>
                  <a:t>Validation runs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sz="1400" dirty="0">
                    <a:ln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  <a:latin typeface="Helvetica Neue" panose="02000503000000020004"/>
                  </a:rPr>
                  <a:t>Presentations</a:t>
                </a:r>
                <a:endParaRPr lang="en-US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4033D4D-C2D4-41B4-BB46-50C0B99A5BC4}"/>
                </a:ext>
              </a:extLst>
            </p:cNvPr>
            <p:cNvGrpSpPr/>
            <p:nvPr/>
          </p:nvGrpSpPr>
          <p:grpSpPr>
            <a:xfrm>
              <a:off x="236193" y="4195115"/>
              <a:ext cx="5048044" cy="1660849"/>
              <a:chOff x="450797" y="4105467"/>
              <a:chExt cx="5048044" cy="1660849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E43BD149-AE8D-44A8-966B-81C96F36603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50797" y="4105467"/>
                <a:ext cx="1162594" cy="1660849"/>
                <a:chOff x="9689989" y="1433071"/>
                <a:chExt cx="2133600" cy="3048000"/>
              </a:xfrm>
            </p:grpSpPr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F9A38542-63EE-45D3-896C-C41B423C962D}"/>
                    </a:ext>
                  </a:extLst>
                </p:cNvPr>
                <p:cNvSpPr/>
                <p:nvPr/>
              </p:nvSpPr>
              <p:spPr>
                <a:xfrm>
                  <a:off x="9689989" y="1433071"/>
                  <a:ext cx="2133600" cy="304800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pic>
              <p:nvPicPr>
                <p:cNvPr id="51" name="Picture 50" descr="A person wearing a suit and tie smiling at the camera&#10;&#10;Description automatically generated">
                  <a:extLst>
                    <a:ext uri="{FF2B5EF4-FFF2-40B4-BE49-F238E27FC236}">
                      <a16:creationId xmlns:a16="http://schemas.microsoft.com/office/drawing/2014/main" id="{27997D76-A69F-459D-B083-13C6C1E835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94789" y="1814071"/>
                  <a:ext cx="1524000" cy="2286000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solidFill>
                    <a:schemeClr val="tx1"/>
                  </a:solidFill>
                </a:ln>
                <a:effectLst/>
              </p:spPr>
            </p:pic>
          </p:grpSp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C09CC467-E8CF-4913-9FBC-2DAE0236F521}"/>
                  </a:ext>
                </a:extLst>
              </p:cNvPr>
              <p:cNvSpPr/>
              <p:nvPr/>
            </p:nvSpPr>
            <p:spPr>
              <a:xfrm>
                <a:off x="1734641" y="4475643"/>
                <a:ext cx="3764200" cy="920497"/>
              </a:xfrm>
              <a:prstGeom prst="roundRect">
                <a:avLst>
                  <a:gd name="adj" fmla="val 12205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sz="1400" dirty="0">
                    <a:ln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  <a:latin typeface="Helvetica Neue" panose="02000503000000020004"/>
                  </a:rPr>
                  <a:t>Validation planning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sz="1400" dirty="0">
                    <a:ln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  <a:latin typeface="Helvetica Neue" panose="02000503000000020004"/>
                  </a:rPr>
                  <a:t>Hands on work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sz="1400" dirty="0">
                    <a:ln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  <a:latin typeface="Helvetica Neue" panose="02000503000000020004"/>
                  </a:rPr>
                  <a:t>Always working</a:t>
                </a:r>
                <a:endParaRPr lang="en-US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DA83C8F-4BE9-4605-9665-BDE3F9F325E2}"/>
              </a:ext>
            </a:extLst>
          </p:cNvPr>
          <p:cNvGrpSpPr/>
          <p:nvPr/>
        </p:nvGrpSpPr>
        <p:grpSpPr>
          <a:xfrm>
            <a:off x="5980124" y="437708"/>
            <a:ext cx="5036217" cy="5278294"/>
            <a:chOff x="6586616" y="577670"/>
            <a:chExt cx="5036217" cy="527829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F96B949-4610-44B6-B41B-A325A7F524BF}"/>
                </a:ext>
              </a:extLst>
            </p:cNvPr>
            <p:cNvGrpSpPr/>
            <p:nvPr/>
          </p:nvGrpSpPr>
          <p:grpSpPr>
            <a:xfrm>
              <a:off x="6586616" y="2390045"/>
              <a:ext cx="5036217" cy="1660849"/>
              <a:chOff x="6586616" y="2536828"/>
              <a:chExt cx="5036217" cy="1660849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99CA0BE4-9471-4C30-B9BC-1748D2F351D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586616" y="2536828"/>
                <a:ext cx="1162594" cy="1660849"/>
                <a:chOff x="2655624" y="1431973"/>
                <a:chExt cx="2133600" cy="3048000"/>
              </a:xfrm>
            </p:grpSpPr>
            <p:sp>
              <p:nvSpPr>
                <p:cNvPr id="55" name="Rectangle: Rounded Corners 54">
                  <a:extLst>
                    <a:ext uri="{FF2B5EF4-FFF2-40B4-BE49-F238E27FC236}">
                      <a16:creationId xmlns:a16="http://schemas.microsoft.com/office/drawing/2014/main" id="{059C1EE5-3D77-4DE6-90D3-D366FDBDB794}"/>
                    </a:ext>
                  </a:extLst>
                </p:cNvPr>
                <p:cNvSpPr/>
                <p:nvPr/>
              </p:nvSpPr>
              <p:spPr>
                <a:xfrm>
                  <a:off x="2655624" y="1431973"/>
                  <a:ext cx="2133600" cy="304800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pic>
              <p:nvPicPr>
                <p:cNvPr id="56" name="Picture 55" descr="A person wearing a suit and tie smiling at the camera&#10;&#10;Description automatically generated">
                  <a:extLst>
                    <a:ext uri="{FF2B5EF4-FFF2-40B4-BE49-F238E27FC236}">
                      <a16:creationId xmlns:a16="http://schemas.microsoft.com/office/drawing/2014/main" id="{E6830462-F21D-4FFF-91DC-5EC4B8BA0D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60424" y="1812973"/>
                  <a:ext cx="1524000" cy="2286000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solidFill>
                    <a:schemeClr val="tx1"/>
                  </a:solidFill>
                </a:ln>
                <a:effectLst/>
              </p:spPr>
            </p:pic>
          </p:grp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5009948F-3870-4267-820B-ADD924089F2C}"/>
                  </a:ext>
                </a:extLst>
              </p:cNvPr>
              <p:cNvSpPr/>
              <p:nvPr/>
            </p:nvSpPr>
            <p:spPr>
              <a:xfrm>
                <a:off x="7858633" y="2907004"/>
                <a:ext cx="3764200" cy="920497"/>
              </a:xfrm>
              <a:prstGeom prst="roundRect">
                <a:avLst>
                  <a:gd name="adj" fmla="val 12205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sz="1400" dirty="0">
                    <a:ln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  <a:latin typeface="Helvetica Neue" panose="02000503000000020004"/>
                  </a:rPr>
                  <a:t>Design specific work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sz="1400" dirty="0">
                    <a:ln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  <a:latin typeface="Helvetica Neue" panose="02000503000000020004"/>
                  </a:rPr>
                  <a:t>Design analysis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sz="1400" dirty="0">
                    <a:ln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  <a:latin typeface="Helvetica Neue" panose="02000503000000020004"/>
                  </a:rPr>
                  <a:t>CAD</a:t>
                </a:r>
                <a:endParaRPr lang="en-US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AF6F89C-246E-4BB5-87EC-70BF2C0A972D}"/>
                </a:ext>
              </a:extLst>
            </p:cNvPr>
            <p:cNvGrpSpPr/>
            <p:nvPr/>
          </p:nvGrpSpPr>
          <p:grpSpPr>
            <a:xfrm>
              <a:off x="6586616" y="577670"/>
              <a:ext cx="5036217" cy="1660849"/>
              <a:chOff x="6586616" y="592279"/>
              <a:chExt cx="5036217" cy="1660849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3E942DF4-59F4-4981-AAAB-37B1AEA01A9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586616" y="592279"/>
                <a:ext cx="1162594" cy="1660849"/>
                <a:chOff x="5000412" y="1437522"/>
                <a:chExt cx="2133600" cy="3048000"/>
              </a:xfrm>
            </p:grpSpPr>
            <p:sp>
              <p:nvSpPr>
                <p:cNvPr id="65" name="Rectangle: Rounded Corners 64">
                  <a:extLst>
                    <a:ext uri="{FF2B5EF4-FFF2-40B4-BE49-F238E27FC236}">
                      <a16:creationId xmlns:a16="http://schemas.microsoft.com/office/drawing/2014/main" id="{A826C329-DA57-4F64-ACA1-546D2B5D6CF4}"/>
                    </a:ext>
                  </a:extLst>
                </p:cNvPr>
                <p:cNvSpPr/>
                <p:nvPr/>
              </p:nvSpPr>
              <p:spPr>
                <a:xfrm>
                  <a:off x="5000412" y="1437522"/>
                  <a:ext cx="2133600" cy="304800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pic>
              <p:nvPicPr>
                <p:cNvPr id="66" name="Picture 6">
                  <a:extLst>
                    <a:ext uri="{FF2B5EF4-FFF2-40B4-BE49-F238E27FC236}">
                      <a16:creationId xmlns:a16="http://schemas.microsoft.com/office/drawing/2014/main" id="{B30B6953-1031-49C5-8202-B5EEEBBF780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534" r="5134" b="17961"/>
                <a:stretch/>
              </p:blipFill>
              <p:spPr bwMode="auto">
                <a:xfrm flipH="1">
                  <a:off x="5313060" y="1818522"/>
                  <a:ext cx="1508304" cy="2286000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solidFill>
                    <a:schemeClr val="tx1"/>
                  </a:solidFill>
                </a:ln>
                <a:effectLst/>
              </p:spPr>
            </p:pic>
          </p:grp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33F91E41-EAD8-4652-9E69-AAB2E646E7AC}"/>
                  </a:ext>
                </a:extLst>
              </p:cNvPr>
              <p:cNvSpPr/>
              <p:nvPr/>
            </p:nvSpPr>
            <p:spPr>
              <a:xfrm>
                <a:off x="7858633" y="962455"/>
                <a:ext cx="3764200" cy="920497"/>
              </a:xfrm>
              <a:prstGeom prst="roundRect">
                <a:avLst>
                  <a:gd name="adj" fmla="val 12205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sz="1400" dirty="0">
                    <a:ln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  <a:latin typeface="Helvetica Neue" panose="02000503000000020004"/>
                  </a:rPr>
                  <a:t>Fiscal documentation and planning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sz="1400" dirty="0">
                    <a:ln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  <a:latin typeface="Helvetica Neue" panose="02000503000000020004"/>
                  </a:rPr>
                  <a:t>Enclosure analysis and selection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sz="1400" dirty="0">
                    <a:ln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  <a:latin typeface="Helvetica Neue" panose="02000503000000020004"/>
                  </a:rPr>
                  <a:t>Closing documentation</a:t>
                </a:r>
                <a:endParaRPr lang="en-US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89D75A4-D0DE-4F80-97A4-D5F2E6E4DF73}"/>
                </a:ext>
              </a:extLst>
            </p:cNvPr>
            <p:cNvGrpSpPr/>
            <p:nvPr/>
          </p:nvGrpSpPr>
          <p:grpSpPr>
            <a:xfrm>
              <a:off x="6586616" y="4195115"/>
              <a:ext cx="5036217" cy="1660849"/>
              <a:chOff x="6586616" y="4303424"/>
              <a:chExt cx="5036217" cy="1660849"/>
            </a:xfrm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2755D204-D8E3-4078-96F2-8677E7319B84}"/>
                  </a:ext>
                </a:extLst>
              </p:cNvPr>
              <p:cNvSpPr/>
              <p:nvPr/>
            </p:nvSpPr>
            <p:spPr>
              <a:xfrm>
                <a:off x="6586616" y="4303424"/>
                <a:ext cx="1162594" cy="1660849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n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</a:rPr>
                  <a:t>Team 501</a:t>
                </a:r>
              </a:p>
            </p:txBody>
          </p: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4CE544EB-92DA-4E82-8955-E172CAF972BC}"/>
                  </a:ext>
                </a:extLst>
              </p:cNvPr>
              <p:cNvSpPr/>
              <p:nvPr/>
            </p:nvSpPr>
            <p:spPr>
              <a:xfrm>
                <a:off x="7858633" y="4673600"/>
                <a:ext cx="3764200" cy="920497"/>
              </a:xfrm>
              <a:prstGeom prst="roundRect">
                <a:avLst>
                  <a:gd name="adj" fmla="val 12205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sz="1400" dirty="0">
                    <a:ln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  <a:latin typeface="Helvetica Neue" panose="02000503000000020004"/>
                  </a:rPr>
                  <a:t>Assignments led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sz="1400" dirty="0">
                    <a:ln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  <a:latin typeface="Helvetica Neue" panose="02000503000000020004"/>
                  </a:rPr>
                  <a:t>Ideation, concept selection, functional decomp….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sz="1400" dirty="0">
                    <a:ln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  <a:latin typeface="Helvetica Neue" panose="02000503000000020004"/>
                  </a:rPr>
                  <a:t>Grammar and content checks</a:t>
                </a:r>
                <a:endParaRPr lang="en-US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81377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7592FFBA-ECF7-43C0-B032-FE58AB80E2DD}"/>
              </a:ext>
            </a:extLst>
          </p:cNvPr>
          <p:cNvSpPr txBox="1">
            <a:spLocks/>
          </p:cNvSpPr>
          <p:nvPr/>
        </p:nvSpPr>
        <p:spPr>
          <a:xfrm>
            <a:off x="102667" y="-242596"/>
            <a:ext cx="72685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ysClr val="windowText" lastClr="000000"/>
                </a:solidFill>
              </a:rPr>
              <a:t>Functional Decomposition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 Condensed" panose="02000503000000020004" pitchFamily="2" charset="0"/>
            </a:endParaRPr>
          </a:p>
        </p:txBody>
      </p:sp>
      <p:sp>
        <p:nvSpPr>
          <p:cNvPr id="42" name="Content Placeholder 3">
            <a:extLst>
              <a:ext uri="{FF2B5EF4-FFF2-40B4-BE49-F238E27FC236}">
                <a16:creationId xmlns:a16="http://schemas.microsoft.com/office/drawing/2014/main" id="{1ED505BD-7F10-4B05-B12D-CB0DC1E72B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331615" y="5518801"/>
            <a:ext cx="779362" cy="30326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hlinkClick r:id="rId3" action="ppaction://hlinksldjump"/>
              </a:rPr>
              <a:t>Return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472271A-A019-4897-8CBF-46A6109192A0}"/>
              </a:ext>
            </a:extLst>
          </p:cNvPr>
          <p:cNvGrpSpPr>
            <a:grpSpLocks noChangeAspect="1"/>
          </p:cNvGrpSpPr>
          <p:nvPr/>
        </p:nvGrpSpPr>
        <p:grpSpPr>
          <a:xfrm>
            <a:off x="1122006" y="843280"/>
            <a:ext cx="9947988" cy="4632960"/>
            <a:chOff x="224791" y="606051"/>
            <a:chExt cx="11802368" cy="5496579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03B55BB-592D-4A54-B85E-8A36584F5CDA}"/>
                </a:ext>
              </a:extLst>
            </p:cNvPr>
            <p:cNvCxnSpPr>
              <a:cxnSpLocks/>
            </p:cNvCxnSpPr>
            <p:nvPr/>
          </p:nvCxnSpPr>
          <p:spPr>
            <a:xfrm>
              <a:off x="2787032" y="1866497"/>
              <a:ext cx="7150608" cy="6096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633A72F-1105-4A5F-BA72-0BCFA3CDDD1C}"/>
                </a:ext>
              </a:extLst>
            </p:cNvPr>
            <p:cNvGrpSpPr/>
            <p:nvPr/>
          </p:nvGrpSpPr>
          <p:grpSpPr>
            <a:xfrm>
              <a:off x="224791" y="606051"/>
              <a:ext cx="11802368" cy="5496579"/>
              <a:chOff x="224791" y="606051"/>
              <a:chExt cx="11802368" cy="5496579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E558393-82CA-432B-A4D0-FA32B75519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68965" y="4108221"/>
                <a:ext cx="0" cy="379221"/>
              </a:xfrm>
              <a:prstGeom prst="line">
                <a:avLst/>
              </a:prstGeom>
              <a:ln w="349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F69055DC-1F05-4A9F-86A9-E2ADF9886C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60602" y="4109387"/>
                <a:ext cx="0" cy="379221"/>
              </a:xfrm>
              <a:prstGeom prst="line">
                <a:avLst/>
              </a:prstGeom>
              <a:ln w="349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169CCA0E-CB2E-40F1-AF54-EF6604E019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52349" y="4140489"/>
                <a:ext cx="0" cy="379221"/>
              </a:xfrm>
              <a:prstGeom prst="line">
                <a:avLst/>
              </a:prstGeom>
              <a:ln w="349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86C39975-6B18-4DE9-B658-A87D8ACB59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1419" y="4115608"/>
                <a:ext cx="0" cy="379221"/>
              </a:xfrm>
              <a:prstGeom prst="line">
                <a:avLst/>
              </a:prstGeom>
              <a:ln w="349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E80DD78-D490-4184-A439-92DCF18C91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51869" y="4109388"/>
                <a:ext cx="0" cy="379221"/>
              </a:xfrm>
              <a:prstGeom prst="line">
                <a:avLst/>
              </a:prstGeom>
              <a:ln w="349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B15D7BA1-6D92-4F94-BE6D-EA918D4EB7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59153" y="3097405"/>
                <a:ext cx="0" cy="379221"/>
              </a:xfrm>
              <a:prstGeom prst="line">
                <a:avLst/>
              </a:prstGeom>
              <a:ln w="349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E7A71D9E-5525-4919-AC6F-A08B78F36E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63400" y="1569215"/>
                <a:ext cx="0" cy="371345"/>
              </a:xfrm>
              <a:prstGeom prst="line">
                <a:avLst/>
              </a:prstGeom>
              <a:ln w="349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CDF8F52B-5B9D-433C-82A6-2CBAF30016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5910" y="1856972"/>
                <a:ext cx="0" cy="277340"/>
              </a:xfrm>
              <a:prstGeom prst="line">
                <a:avLst/>
              </a:prstGeom>
              <a:ln w="349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6B241D41-DE6B-41F8-8CAB-E16A24DEBD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63400" y="1866497"/>
                <a:ext cx="0" cy="277340"/>
              </a:xfrm>
              <a:prstGeom prst="line">
                <a:avLst/>
              </a:prstGeom>
              <a:ln w="349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DD2C56C5-9319-4A34-BE06-F3E78CDE4E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37640" y="1866497"/>
                <a:ext cx="0" cy="277340"/>
              </a:xfrm>
              <a:prstGeom prst="line">
                <a:avLst/>
              </a:prstGeom>
              <a:ln w="349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5" name="Left Brace 54">
                <a:extLst>
                  <a:ext uri="{FF2B5EF4-FFF2-40B4-BE49-F238E27FC236}">
                    <a16:creationId xmlns:a16="http://schemas.microsoft.com/office/drawing/2014/main" id="{F899617B-03C7-46CE-91CE-47F9738C62F8}"/>
                  </a:ext>
                </a:extLst>
              </p:cNvPr>
              <p:cNvSpPr/>
              <p:nvPr/>
            </p:nvSpPr>
            <p:spPr>
              <a:xfrm rot="5400000">
                <a:off x="2696997" y="2270794"/>
                <a:ext cx="218167" cy="2157983"/>
              </a:xfrm>
              <a:prstGeom prst="leftBrac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Helvetica Neue Condensed" panose="02000503000000020004"/>
                  <a:cs typeface="Arial" panose="020B0604020202020204" pitchFamily="34" charset="0"/>
                </a:endParaRPr>
              </a:p>
            </p:txBody>
          </p:sp>
          <p:sp>
            <p:nvSpPr>
              <p:cNvPr id="56" name="Left Brace 55">
                <a:extLst>
                  <a:ext uri="{FF2B5EF4-FFF2-40B4-BE49-F238E27FC236}">
                    <a16:creationId xmlns:a16="http://schemas.microsoft.com/office/drawing/2014/main" id="{63AD9724-7B55-4E56-A7BF-A2D9E0EFD50C}"/>
                  </a:ext>
                </a:extLst>
              </p:cNvPr>
              <p:cNvSpPr/>
              <p:nvPr/>
            </p:nvSpPr>
            <p:spPr>
              <a:xfrm rot="5400000">
                <a:off x="9812590" y="2280946"/>
                <a:ext cx="218167" cy="2157983"/>
              </a:xfrm>
              <a:prstGeom prst="leftBrac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Helvetica Neue Condensed" panose="02000503000000020004"/>
                  <a:cs typeface="Arial" panose="020B0604020202020204" pitchFamily="34" charset="0"/>
                </a:endParaRPr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CC9F711E-B9FB-4BC0-99EE-0B80ED6864FA}"/>
                  </a:ext>
                </a:extLst>
              </p:cNvPr>
              <p:cNvGrpSpPr/>
              <p:nvPr/>
            </p:nvGrpSpPr>
            <p:grpSpPr>
              <a:xfrm>
                <a:off x="224791" y="4416991"/>
                <a:ext cx="11802368" cy="1685639"/>
                <a:chOff x="224791" y="4174396"/>
                <a:chExt cx="11802368" cy="1685639"/>
              </a:xfrm>
            </p:grpSpPr>
            <p:sp>
              <p:nvSpPr>
                <p:cNvPr id="67" name="Rectangle: Rounded Corners 66">
                  <a:extLst>
                    <a:ext uri="{FF2B5EF4-FFF2-40B4-BE49-F238E27FC236}">
                      <a16:creationId xmlns:a16="http://schemas.microsoft.com/office/drawing/2014/main" id="{4B0C2FF3-6085-4F02-9622-2B281F84334C}"/>
                    </a:ext>
                  </a:extLst>
                </p:cNvPr>
                <p:cNvSpPr/>
                <p:nvPr/>
              </p:nvSpPr>
              <p:spPr>
                <a:xfrm>
                  <a:off x="224791" y="4194810"/>
                  <a:ext cx="11802368" cy="1627491"/>
                </a:xfrm>
                <a:prstGeom prst="roundRect">
                  <a:avLst>
                    <a:gd name="adj" fmla="val 10503"/>
                  </a:avLst>
                </a:prstGeom>
                <a:solidFill>
                  <a:schemeClr val="bg1">
                    <a:lumMod val="8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dirty="0">
                    <a:solidFill>
                      <a:schemeClr val="tx1"/>
                    </a:solidFill>
                    <a:latin typeface="Helvetica Neue Condensed" panose="02000503000000020004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9F1908E1-2819-4F34-B284-C1099D4D409C}"/>
                    </a:ext>
                  </a:extLst>
                </p:cNvPr>
                <p:cNvSpPr/>
                <p:nvPr/>
              </p:nvSpPr>
              <p:spPr>
                <a:xfrm>
                  <a:off x="5432114" y="4174396"/>
                  <a:ext cx="1460183" cy="841379"/>
                </a:xfrm>
                <a:prstGeom prst="rect">
                  <a:avLst/>
                </a:prstGeom>
                <a:noFill/>
                <a:ln w="349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200" dirty="0">
                      <a:solidFill>
                        <a:schemeClr val="tx1"/>
                      </a:solidFill>
                      <a:latin typeface="Helvetica Neue Condensed" panose="02000503000000020004"/>
                      <a:cs typeface="Arial" panose="020B0604020202020204" pitchFamily="34" charset="0"/>
                    </a:rPr>
                    <a:t>1) Volume</a:t>
                  </a:r>
                </a:p>
                <a:p>
                  <a:r>
                    <a:rPr lang="en-US" sz="1200" dirty="0">
                      <a:solidFill>
                        <a:schemeClr val="tx1"/>
                      </a:solidFill>
                      <a:latin typeface="Helvetica Neue Condensed" panose="02000503000000020004"/>
                      <a:cs typeface="Arial" panose="020B0604020202020204" pitchFamily="34" charset="0"/>
                    </a:rPr>
                    <a:t>2) Force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62BCAA60-39FC-40BD-9698-644FB3DC847D}"/>
                    </a:ext>
                  </a:extLst>
                </p:cNvPr>
                <p:cNvSpPr/>
                <p:nvPr/>
              </p:nvSpPr>
              <p:spPr>
                <a:xfrm>
                  <a:off x="7979665" y="4180988"/>
                  <a:ext cx="1531102" cy="841379"/>
                </a:xfrm>
                <a:prstGeom prst="rect">
                  <a:avLst/>
                </a:prstGeom>
                <a:noFill/>
                <a:ln w="349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  <a:latin typeface="Helvetica Neue Condensed" panose="02000503000000020004"/>
                      <a:cs typeface="Arial" panose="020B0604020202020204" pitchFamily="34" charset="0"/>
                    </a:rPr>
                    <a:t>Up to Eglin AFB safety standards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FF910AC0-330A-4D33-8267-DD2E705234A6}"/>
                    </a:ext>
                  </a:extLst>
                </p:cNvPr>
                <p:cNvSpPr/>
                <p:nvPr/>
              </p:nvSpPr>
              <p:spPr>
                <a:xfrm>
                  <a:off x="10246964" y="4190318"/>
                  <a:ext cx="1531102" cy="841379"/>
                </a:xfrm>
                <a:prstGeom prst="rect">
                  <a:avLst/>
                </a:prstGeom>
                <a:noFill/>
                <a:ln w="349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  <a:latin typeface="Helvetica Neue Condensed" panose="02000503000000020004"/>
                      <a:cs typeface="Arial" panose="020B0604020202020204" pitchFamily="34" charset="0"/>
                    </a:rPr>
                    <a:t>Particle Size</a:t>
                  </a:r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63BF5737-34F7-458C-AD9F-5B0E10C37005}"/>
                    </a:ext>
                  </a:extLst>
                </p:cNvPr>
                <p:cNvSpPr/>
                <p:nvPr/>
              </p:nvSpPr>
              <p:spPr>
                <a:xfrm>
                  <a:off x="5432114" y="5134967"/>
                  <a:ext cx="2153831" cy="609861"/>
                </a:xfrm>
                <a:prstGeom prst="rect">
                  <a:avLst/>
                </a:prstGeom>
                <a:noFill/>
                <a:ln w="349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200" dirty="0">
                      <a:solidFill>
                        <a:schemeClr val="tx1"/>
                      </a:solidFill>
                      <a:latin typeface="Helvetica Neue Condensed" panose="02000503000000020004"/>
                      <a:cs typeface="Arial" panose="020B0604020202020204" pitchFamily="34" charset="0"/>
                    </a:rPr>
                    <a:t>1) 250 x 250 x 300 mm</a:t>
                  </a:r>
                </a:p>
                <a:p>
                  <a:r>
                    <a:rPr lang="en-US" sz="1200" dirty="0">
                      <a:solidFill>
                        <a:schemeClr val="tx1"/>
                      </a:solidFill>
                      <a:latin typeface="Helvetica Neue Condensed" panose="02000503000000020004"/>
                      <a:cs typeface="Arial" panose="020B0604020202020204" pitchFamily="34" charset="0"/>
                    </a:rPr>
                    <a:t>2) 356 N</a:t>
                  </a:r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E20FA120-9DB4-4595-9231-41294EAA1E44}"/>
                    </a:ext>
                  </a:extLst>
                </p:cNvPr>
                <p:cNvSpPr/>
                <p:nvPr/>
              </p:nvSpPr>
              <p:spPr>
                <a:xfrm>
                  <a:off x="10014014" y="5003746"/>
                  <a:ext cx="1997003" cy="841379"/>
                </a:xfrm>
                <a:prstGeom prst="rect">
                  <a:avLst/>
                </a:prstGeom>
                <a:noFill/>
                <a:ln w="349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  <a:latin typeface="Helvetica Neue Condensed" panose="02000503000000020004"/>
                      <a:cs typeface="Arial" panose="020B0604020202020204" pitchFamily="34" charset="0"/>
                    </a:rPr>
                    <a:t>Passes through 75 </a:t>
                  </a:r>
                  <a:r>
                    <a:rPr lang="el-GR" sz="12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μ</a:t>
                  </a:r>
                  <a:r>
                    <a:rPr lang="en-US" sz="1200" dirty="0">
                      <a:solidFill>
                        <a:schemeClr val="tx1"/>
                      </a:solidFill>
                      <a:latin typeface="Helvetica Neue Condensed" panose="02000503000000020004"/>
                      <a:cs typeface="Arial" panose="020B0604020202020204" pitchFamily="34" charset="0"/>
                    </a:rPr>
                    <a:t>m mesh</a:t>
                  </a:r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3E4DD674-001A-40A1-B448-EC16F71A5271}"/>
                    </a:ext>
                  </a:extLst>
                </p:cNvPr>
                <p:cNvSpPr/>
                <p:nvPr/>
              </p:nvSpPr>
              <p:spPr>
                <a:xfrm>
                  <a:off x="7702061" y="5018656"/>
                  <a:ext cx="2140156" cy="841379"/>
                </a:xfrm>
                <a:prstGeom prst="rect">
                  <a:avLst/>
                </a:prstGeom>
                <a:noFill/>
                <a:ln w="349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  <a:latin typeface="Helvetica Neue Condensed" panose="02000503000000020004"/>
                      <a:cs typeface="Arial" panose="020B0604020202020204" pitchFamily="34" charset="0"/>
                    </a:rPr>
                    <a:t>Pass Bioenvironmental Engineering Flight (BEF) air test</a:t>
                  </a:r>
                </a:p>
              </p:txBody>
            </p: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CB29CD9F-7E61-4BCF-80DB-949FACC3A1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19468" y="4202430"/>
                  <a:ext cx="0" cy="777240"/>
                </a:xfrm>
                <a:prstGeom prst="line">
                  <a:avLst/>
                </a:prstGeom>
                <a:ln w="349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C21C6BE3-CEDD-40C7-B707-48B255CB825B}"/>
                    </a:ext>
                  </a:extLst>
                </p:cNvPr>
                <p:cNvSpPr txBox="1"/>
                <p:nvPr/>
              </p:nvSpPr>
              <p:spPr>
                <a:xfrm rot="16200000">
                  <a:off x="57658" y="4407970"/>
                  <a:ext cx="797241" cy="3651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dirty="0">
                      <a:latin typeface="Helvetica Neue Condensed" panose="02000503000000020004"/>
                      <a:cs typeface="Arial" panose="020B0604020202020204" pitchFamily="34" charset="0"/>
                    </a:rPr>
                    <a:t>Metric</a:t>
                  </a:r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FA75916B-D9A4-494C-82BC-C4F7A6D6EC91}"/>
                    </a:ext>
                  </a:extLst>
                </p:cNvPr>
                <p:cNvSpPr txBox="1"/>
                <p:nvPr/>
              </p:nvSpPr>
              <p:spPr>
                <a:xfrm rot="16200000">
                  <a:off x="51052" y="5256772"/>
                  <a:ext cx="807893" cy="3651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dirty="0">
                      <a:latin typeface="Helvetica Neue Condensed" panose="02000503000000020004"/>
                      <a:cs typeface="Arial" panose="020B0604020202020204" pitchFamily="34" charset="0"/>
                    </a:rPr>
                    <a:t>Target</a:t>
                  </a:r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F08047DC-B3FB-4ACB-9C39-88755F7F51A8}"/>
                    </a:ext>
                  </a:extLst>
                </p:cNvPr>
                <p:cNvSpPr/>
                <p:nvPr/>
              </p:nvSpPr>
              <p:spPr>
                <a:xfrm>
                  <a:off x="866514" y="4186794"/>
                  <a:ext cx="1531102" cy="841379"/>
                </a:xfrm>
                <a:prstGeom prst="rect">
                  <a:avLst/>
                </a:prstGeom>
                <a:noFill/>
                <a:ln w="349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  <a:latin typeface="Helvetica Neue Condensed" panose="02000503000000020004"/>
                      <a:cs typeface="Arial" panose="020B0604020202020204" pitchFamily="34" charset="0"/>
                    </a:rPr>
                    <a:t>Mass</a:t>
                  </a:r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70290904-9897-4DAA-9067-21796388D5CB}"/>
                    </a:ext>
                  </a:extLst>
                </p:cNvPr>
                <p:cNvSpPr/>
                <p:nvPr/>
              </p:nvSpPr>
              <p:spPr>
                <a:xfrm>
                  <a:off x="3178856" y="4186889"/>
                  <a:ext cx="1531102" cy="841379"/>
                </a:xfrm>
                <a:prstGeom prst="rect">
                  <a:avLst/>
                </a:prstGeom>
                <a:noFill/>
                <a:ln w="349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  <a:latin typeface="Helvetica Neue Condensed" panose="02000503000000020004"/>
                      <a:cs typeface="Arial" panose="020B0604020202020204" pitchFamily="34" charset="0"/>
                    </a:rPr>
                    <a:t>Mass</a:t>
                  </a:r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2CDB531F-0A50-4D84-B40E-4BB91BC8209E}"/>
                    </a:ext>
                  </a:extLst>
                </p:cNvPr>
                <p:cNvSpPr/>
                <p:nvPr/>
              </p:nvSpPr>
              <p:spPr>
                <a:xfrm>
                  <a:off x="1374518" y="4999185"/>
                  <a:ext cx="2689899" cy="850500"/>
                </a:xfrm>
                <a:prstGeom prst="rect">
                  <a:avLst/>
                </a:prstGeom>
                <a:noFill/>
                <a:ln w="349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  <a:latin typeface="Helvetica Neue Condensed" panose="02000503000000020004"/>
                      <a:cs typeface="Arial" panose="020B0604020202020204" pitchFamily="34" charset="0"/>
                    </a:rPr>
                    <a:t>Greater than 0 grams of separated powder in container</a:t>
                  </a:r>
                </a:p>
              </p:txBody>
            </p:sp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F1C0B805-7C04-4156-B859-018782699BB3}"/>
                    </a:ext>
                  </a:extLst>
                </p:cNvPr>
                <p:cNvCxnSpPr>
                  <a:cxnSpLocks/>
                  <a:stCxn id="67" idx="1"/>
                  <a:endCxn id="67" idx="3"/>
                </p:cNvCxnSpPr>
                <p:nvPr/>
              </p:nvCxnSpPr>
              <p:spPr>
                <a:xfrm>
                  <a:off x="224791" y="5008556"/>
                  <a:ext cx="11802368" cy="0"/>
                </a:xfrm>
                <a:prstGeom prst="line">
                  <a:avLst/>
                </a:prstGeom>
                <a:ln w="349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D0928600-CF2A-4A57-A88A-F0FC5B321E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76918" y="4200525"/>
                  <a:ext cx="0" cy="1619250"/>
                </a:xfrm>
                <a:prstGeom prst="line">
                  <a:avLst/>
                </a:prstGeom>
                <a:ln w="349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1FB2DB5C-70F1-4D45-92B9-6726540CEC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34368" y="4195880"/>
                  <a:ext cx="0" cy="1619250"/>
                </a:xfrm>
                <a:prstGeom prst="line">
                  <a:avLst/>
                </a:prstGeom>
                <a:ln w="349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B78C9D64-1451-4AC7-AADE-5B8710FB3E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928115" y="4201918"/>
                  <a:ext cx="0" cy="1619250"/>
                </a:xfrm>
                <a:prstGeom prst="line">
                  <a:avLst/>
                </a:prstGeom>
                <a:ln w="349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FE16A811-3531-48F8-B79F-68AF7B65BB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4012" y="4194304"/>
                  <a:ext cx="0" cy="1619250"/>
                </a:xfrm>
                <a:prstGeom prst="line">
                  <a:avLst/>
                </a:prstGeom>
                <a:ln w="349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D412AA6C-2F82-42F5-B944-2D6C840E6E38}"/>
                  </a:ext>
                </a:extLst>
              </p:cNvPr>
              <p:cNvSpPr/>
              <p:nvPr/>
            </p:nvSpPr>
            <p:spPr>
              <a:xfrm>
                <a:off x="5283344" y="606051"/>
                <a:ext cx="2157984" cy="963164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Helvetica Neue Condensed" panose="02000503000000020004"/>
                    <a:cs typeface="Arial" panose="020B0604020202020204" pitchFamily="34" charset="0"/>
                  </a:rPr>
                  <a:t>Recover Powder</a:t>
                </a:r>
              </a:p>
            </p:txBody>
          </p:sp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F127D567-DD6E-41D3-9DD6-B1AC521A798D}"/>
                  </a:ext>
                </a:extLst>
              </p:cNvPr>
              <p:cNvSpPr/>
              <p:nvPr/>
            </p:nvSpPr>
            <p:spPr>
              <a:xfrm>
                <a:off x="1708040" y="2128264"/>
                <a:ext cx="2157984" cy="10972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Helvetica Neue Condensed" panose="02000503000000020004"/>
                    <a:cs typeface="Arial" panose="020B0604020202020204" pitchFamily="34" charset="0"/>
                  </a:rPr>
                  <a:t>Manage Powder</a:t>
                </a:r>
              </a:p>
            </p:txBody>
          </p:sp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E7841E06-764C-4637-A42F-864E8EC862A3}"/>
                  </a:ext>
                </a:extLst>
              </p:cNvPr>
              <p:cNvSpPr/>
              <p:nvPr/>
            </p:nvSpPr>
            <p:spPr>
              <a:xfrm>
                <a:off x="5283344" y="2128264"/>
                <a:ext cx="2157984" cy="10972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Helvetica Neue Condensed" panose="02000503000000020004"/>
                    <a:cs typeface="Arial" panose="020B0604020202020204" pitchFamily="34" charset="0"/>
                  </a:rPr>
                  <a:t>Support the Part</a:t>
                </a:r>
              </a:p>
            </p:txBody>
          </p:sp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122582E3-43E1-4828-A280-5AD4B084244D}"/>
                  </a:ext>
                </a:extLst>
              </p:cNvPr>
              <p:cNvSpPr/>
              <p:nvPr/>
            </p:nvSpPr>
            <p:spPr>
              <a:xfrm>
                <a:off x="8858648" y="2134360"/>
                <a:ext cx="2157984" cy="10972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Helvetica Neue Condensed" panose="02000503000000020004"/>
                    <a:cs typeface="Arial" panose="020B0604020202020204" pitchFamily="34" charset="0"/>
                  </a:rPr>
                  <a:t>Inhibit Powder</a:t>
                </a:r>
              </a:p>
            </p:txBody>
          </p:sp>
          <p:sp>
            <p:nvSpPr>
              <p:cNvPr id="62" name="Rectangle: Rounded Corners 61">
                <a:extLst>
                  <a:ext uri="{FF2B5EF4-FFF2-40B4-BE49-F238E27FC236}">
                    <a16:creationId xmlns:a16="http://schemas.microsoft.com/office/drawing/2014/main" id="{3900A485-6A7B-456E-A683-F86E440678FE}"/>
                  </a:ext>
                </a:extLst>
              </p:cNvPr>
              <p:cNvSpPr/>
              <p:nvPr/>
            </p:nvSpPr>
            <p:spPr>
              <a:xfrm>
                <a:off x="727341" y="3461657"/>
                <a:ext cx="1957497" cy="67876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Helvetica Neue Condensed" panose="02000503000000020004"/>
                    <a:cs typeface="Arial" panose="020B0604020202020204" pitchFamily="34" charset="0"/>
                  </a:rPr>
                  <a:t>Separates powder from the part</a:t>
                </a:r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09AB8AA6-AF2C-4259-BCCC-65A9EFABD504}"/>
                  </a:ext>
                </a:extLst>
              </p:cNvPr>
              <p:cNvSpPr/>
              <p:nvPr/>
            </p:nvSpPr>
            <p:spPr>
              <a:xfrm>
                <a:off x="2964115" y="3459218"/>
                <a:ext cx="1957497" cy="67876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Helvetica Neue Condensed" panose="02000503000000020004"/>
                    <a:cs typeface="Arial" panose="020B0604020202020204" pitchFamily="34" charset="0"/>
                  </a:rPr>
                  <a:t>Transports powder</a:t>
                </a:r>
              </a:p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Helvetica Neue Condensed" panose="02000503000000020004"/>
                    <a:cs typeface="Arial" panose="020B0604020202020204" pitchFamily="34" charset="0"/>
                  </a:rPr>
                  <a:t>to a container</a:t>
                </a:r>
              </a:p>
            </p:txBody>
          </p:sp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22F4F4E2-8EA6-40E0-AB84-87C2EFB02DA1}"/>
                  </a:ext>
                </a:extLst>
              </p:cNvPr>
              <p:cNvSpPr/>
              <p:nvPr/>
            </p:nvSpPr>
            <p:spPr>
              <a:xfrm>
                <a:off x="7829548" y="3468549"/>
                <a:ext cx="1957497" cy="67876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Helvetica Neue Condensed" panose="02000503000000020004"/>
                    <a:cs typeface="Arial" panose="020B0604020202020204" pitchFamily="34" charset="0"/>
                  </a:rPr>
                  <a:t>Isolate the powder</a:t>
                </a:r>
              </a:p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Helvetica Neue Condensed" panose="02000503000000020004"/>
                    <a:cs typeface="Arial" panose="020B0604020202020204" pitchFamily="34" charset="0"/>
                  </a:rPr>
                  <a:t>from user</a:t>
                </a:r>
              </a:p>
            </p:txBody>
          </p:sp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5E62DD49-B82E-4018-9ED1-D446BA2F31C9}"/>
                  </a:ext>
                </a:extLst>
              </p:cNvPr>
              <p:cNvSpPr/>
              <p:nvPr/>
            </p:nvSpPr>
            <p:spPr>
              <a:xfrm>
                <a:off x="5387501" y="3464094"/>
                <a:ext cx="1957497" cy="67876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Helvetica Neue Condensed" panose="02000503000000020004"/>
                    <a:cs typeface="Arial" panose="020B0604020202020204" pitchFamily="34" charset="0"/>
                  </a:rPr>
                  <a:t>Hold the part</a:t>
                </a:r>
              </a:p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Helvetica Neue Condensed" panose="02000503000000020004"/>
                    <a:cs typeface="Arial" panose="020B0604020202020204" pitchFamily="34" charset="0"/>
                  </a:rPr>
                  <a:t>in the area</a:t>
                </a:r>
              </a:p>
            </p:txBody>
          </p:sp>
          <p:sp>
            <p:nvSpPr>
              <p:cNvPr id="66" name="Rectangle: Rounded Corners 65">
                <a:extLst>
                  <a:ext uri="{FF2B5EF4-FFF2-40B4-BE49-F238E27FC236}">
                    <a16:creationId xmlns:a16="http://schemas.microsoft.com/office/drawing/2014/main" id="{63965685-4090-44D9-8C8F-4B5EEAAE0560}"/>
                  </a:ext>
                </a:extLst>
              </p:cNvPr>
              <p:cNvSpPr/>
              <p:nvPr/>
            </p:nvSpPr>
            <p:spPr>
              <a:xfrm>
                <a:off x="10021916" y="3459218"/>
                <a:ext cx="1957497" cy="67876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Helvetica Neue Condensed" panose="02000503000000020004"/>
                    <a:cs typeface="Arial" panose="020B0604020202020204" pitchFamily="34" charset="0"/>
                  </a:rPr>
                  <a:t>Prevents powder contamination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1495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4A79041-E31F-4C4A-86E4-7DD476A543D2}"/>
              </a:ext>
            </a:extLst>
          </p:cNvPr>
          <p:cNvSpPr txBox="1">
            <a:spLocks/>
          </p:cNvSpPr>
          <p:nvPr/>
        </p:nvSpPr>
        <p:spPr>
          <a:xfrm>
            <a:off x="91751" y="102637"/>
            <a:ext cx="6430347" cy="811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17- 4PH Stainless Steel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2B88E73-609D-4651-9018-DB6F01B5647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331615" y="5518801"/>
            <a:ext cx="779362" cy="30326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hlinkClick r:id="rId3" action="ppaction://hlinksldjump"/>
              </a:rPr>
              <a:t>Return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07B4ECC3-7DC1-4334-B926-D06343412B39}"/>
              </a:ext>
            </a:extLst>
          </p:cNvPr>
          <p:cNvSpPr txBox="1">
            <a:spLocks/>
          </p:cNvSpPr>
          <p:nvPr/>
        </p:nvSpPr>
        <p:spPr>
          <a:xfrm>
            <a:off x="4012063" y="4069092"/>
            <a:ext cx="3004557" cy="71751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hlinkClick r:id="rId4"/>
              </a:rPr>
              <a:t>https://www.3dsystems.com/sites/default/files/2017-06/3D-Systems_17-4_PH_%28B%29_DMP_DATASHEET_US_A4_2017.06.21_WEB.pdf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5577335-D644-404A-A386-AE12DAE88590}"/>
              </a:ext>
            </a:extLst>
          </p:cNvPr>
          <p:cNvGrpSpPr/>
          <p:nvPr/>
        </p:nvGrpSpPr>
        <p:grpSpPr>
          <a:xfrm>
            <a:off x="175112" y="939875"/>
            <a:ext cx="6934817" cy="4621169"/>
            <a:chOff x="215922" y="1350423"/>
            <a:chExt cx="6512698" cy="425003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B67323B-458E-4079-89AF-EB2DCEAE8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52376" y="1351993"/>
              <a:ext cx="2976244" cy="2734815"/>
            </a:xfrm>
            <a:prstGeom prst="roundRect">
              <a:avLst>
                <a:gd name="adj" fmla="val 348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D34F211-A4A4-422A-B1FE-AC020FA67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5922" y="1350423"/>
              <a:ext cx="3382388" cy="2374303"/>
            </a:xfrm>
            <a:prstGeom prst="roundRect">
              <a:avLst>
                <a:gd name="adj" fmla="val 46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835664D-2FC7-419C-9ED4-3E68AE767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2749" y="3834403"/>
              <a:ext cx="3363023" cy="1766056"/>
            </a:xfrm>
            <a:prstGeom prst="roundRect">
              <a:avLst>
                <a:gd name="adj" fmla="val 2573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</p:grp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6BA8C7B0-2E26-43E0-8A4C-D88C8F238B3F}"/>
              </a:ext>
            </a:extLst>
          </p:cNvPr>
          <p:cNvSpPr txBox="1">
            <a:spLocks/>
          </p:cNvSpPr>
          <p:nvPr/>
        </p:nvSpPr>
        <p:spPr>
          <a:xfrm>
            <a:off x="7256717" y="158739"/>
            <a:ext cx="4593162" cy="2733751"/>
          </a:xfrm>
          <a:prstGeom prst="roundRect">
            <a:avLst>
              <a:gd name="adj" fmla="val 7757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The strength and hardness of some materials can be increased by the formation of very small particles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This is done through heat treatments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It is called “Precipitation Hardening” because the process results in very small particles, called “Precipitates”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This works because precipitates help block dislocation motion, which is an important aspect of a materials failure and properties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E181EA7-E4A1-4BEC-BF20-25FB3C3009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2440" y="2935240"/>
            <a:ext cx="3836589" cy="21406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C58E21E1-4108-4368-8A09-60D6F245D413}"/>
              </a:ext>
            </a:extLst>
          </p:cNvPr>
          <p:cNvSpPr txBox="1">
            <a:spLocks/>
          </p:cNvSpPr>
          <p:nvPr/>
        </p:nvSpPr>
        <p:spPr>
          <a:xfrm>
            <a:off x="8230446" y="5123333"/>
            <a:ext cx="2723694" cy="50928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3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hlinkClick r:id="rId9"/>
              </a:rPr>
              <a:t>http://www.engineeringenotes.com/metallurgy/age-hardening-treatment/age-hardening-treatment-of-metals-metallurgy/26376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562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4A79041-E31F-4C4A-86E4-7DD476A543D2}"/>
              </a:ext>
            </a:extLst>
          </p:cNvPr>
          <p:cNvSpPr txBox="1">
            <a:spLocks/>
          </p:cNvSpPr>
          <p:nvPr/>
        </p:nvSpPr>
        <p:spPr>
          <a:xfrm>
            <a:off x="91751" y="102637"/>
            <a:ext cx="6430347" cy="811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Validation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2B88E73-609D-4651-9018-DB6F01B5647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 rot="16200000">
            <a:off x="11566713" y="5285535"/>
            <a:ext cx="779362" cy="30326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hlinkClick r:id="rId3" action="ppaction://hlinksldjump"/>
              </a:rPr>
              <a:t>Return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6BA8C7B0-2E26-43E0-8A4C-D88C8F238B3F}"/>
              </a:ext>
            </a:extLst>
          </p:cNvPr>
          <p:cNvSpPr txBox="1">
            <a:spLocks/>
          </p:cNvSpPr>
          <p:nvPr/>
        </p:nvSpPr>
        <p:spPr>
          <a:xfrm>
            <a:off x="170826" y="961054"/>
            <a:ext cx="2687688" cy="2883158"/>
          </a:xfrm>
          <a:prstGeom prst="roundRect">
            <a:avLst>
              <a:gd name="adj" fmla="val 4478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latin typeface="Helvetica Neue" panose="02000503000000020004"/>
              </a:rPr>
              <a:t>Sources for Inconsistencies</a:t>
            </a:r>
          </a:p>
          <a:p>
            <a:pPr marL="0" indent="0" algn="ctr">
              <a:buNone/>
            </a:pPr>
            <a:endParaRPr lang="en-US" sz="2400" b="1" dirty="0">
              <a:latin typeface="Helvetica Neue" panose="02000503000000020004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>
                <a:latin typeface="Helvetica Neue" panose="02000503000000020004"/>
              </a:rPr>
              <a:t>Powder and test print size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>
                <a:latin typeface="Helvetica Neue" panose="02000503000000020004"/>
              </a:rPr>
              <a:t>Underpowered compressor used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>
                <a:latin typeface="Helvetica Neue" panose="02000503000000020004"/>
              </a:rPr>
              <a:t>Polymer test print surface properties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>
                <a:latin typeface="Helvetica Neue" panose="02000503000000020004"/>
              </a:rPr>
              <a:t>Flour’s properties other than size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>
                <a:latin typeface="Helvetica Neue" panose="02000503000000020004"/>
              </a:rPr>
              <a:t>Performed in a backyard with a carboard barrier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400" dirty="0">
              <a:latin typeface="Helvetica Neue" panose="02000503000000020004"/>
            </a:endParaRPr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4363ABB-7D2E-4CEC-BC7C-5B3F84997D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4203428"/>
              </p:ext>
            </p:extLst>
          </p:nvPr>
        </p:nvGraphicFramePr>
        <p:xfrm>
          <a:off x="1822580" y="2621902"/>
          <a:ext cx="9890449" cy="3211439"/>
        </p:xfrm>
        <a:graphic>
          <a:graphicData uri="http://schemas.openxmlformats.org/drawingml/2006/table">
            <a:tbl>
              <a:tblPr/>
              <a:tblGrid>
                <a:gridCol w="344486">
                  <a:extLst>
                    <a:ext uri="{9D8B030D-6E8A-4147-A177-3AD203B41FA5}">
                      <a16:colId xmlns:a16="http://schemas.microsoft.com/office/drawing/2014/main" val="3090016162"/>
                    </a:ext>
                  </a:extLst>
                </a:gridCol>
                <a:gridCol w="784341">
                  <a:extLst>
                    <a:ext uri="{9D8B030D-6E8A-4147-A177-3AD203B41FA5}">
                      <a16:colId xmlns:a16="http://schemas.microsoft.com/office/drawing/2014/main" val="600817235"/>
                    </a:ext>
                  </a:extLst>
                </a:gridCol>
                <a:gridCol w="529692">
                  <a:extLst>
                    <a:ext uri="{9D8B030D-6E8A-4147-A177-3AD203B41FA5}">
                      <a16:colId xmlns:a16="http://schemas.microsoft.com/office/drawing/2014/main" val="2828684771"/>
                    </a:ext>
                  </a:extLst>
                </a:gridCol>
                <a:gridCol w="581793">
                  <a:extLst>
                    <a:ext uri="{9D8B030D-6E8A-4147-A177-3AD203B41FA5}">
                      <a16:colId xmlns:a16="http://schemas.microsoft.com/office/drawing/2014/main" val="3945290228"/>
                    </a:ext>
                  </a:extLst>
                </a:gridCol>
                <a:gridCol w="738095">
                  <a:extLst>
                    <a:ext uri="{9D8B030D-6E8A-4147-A177-3AD203B41FA5}">
                      <a16:colId xmlns:a16="http://schemas.microsoft.com/office/drawing/2014/main" val="296939054"/>
                    </a:ext>
                  </a:extLst>
                </a:gridCol>
                <a:gridCol w="755462">
                  <a:extLst>
                    <a:ext uri="{9D8B030D-6E8A-4147-A177-3AD203B41FA5}">
                      <a16:colId xmlns:a16="http://schemas.microsoft.com/office/drawing/2014/main" val="705291831"/>
                    </a:ext>
                  </a:extLst>
                </a:gridCol>
                <a:gridCol w="755462">
                  <a:extLst>
                    <a:ext uri="{9D8B030D-6E8A-4147-A177-3AD203B41FA5}">
                      <a16:colId xmlns:a16="http://schemas.microsoft.com/office/drawing/2014/main" val="2212252926"/>
                    </a:ext>
                  </a:extLst>
                </a:gridCol>
                <a:gridCol w="1111484">
                  <a:extLst>
                    <a:ext uri="{9D8B030D-6E8A-4147-A177-3AD203B41FA5}">
                      <a16:colId xmlns:a16="http://schemas.microsoft.com/office/drawing/2014/main" val="767453242"/>
                    </a:ext>
                  </a:extLst>
                </a:gridCol>
                <a:gridCol w="955182">
                  <a:extLst>
                    <a:ext uri="{9D8B030D-6E8A-4147-A177-3AD203B41FA5}">
                      <a16:colId xmlns:a16="http://schemas.microsoft.com/office/drawing/2014/main" val="3189516214"/>
                    </a:ext>
                  </a:extLst>
                </a:gridCol>
                <a:gridCol w="1111484">
                  <a:extLst>
                    <a:ext uri="{9D8B030D-6E8A-4147-A177-3AD203B41FA5}">
                      <a16:colId xmlns:a16="http://schemas.microsoft.com/office/drawing/2014/main" val="3841341987"/>
                    </a:ext>
                  </a:extLst>
                </a:gridCol>
                <a:gridCol w="1111484">
                  <a:extLst>
                    <a:ext uri="{9D8B030D-6E8A-4147-A177-3AD203B41FA5}">
                      <a16:colId xmlns:a16="http://schemas.microsoft.com/office/drawing/2014/main" val="4084766001"/>
                    </a:ext>
                  </a:extLst>
                </a:gridCol>
                <a:gridCol w="1111484">
                  <a:extLst>
                    <a:ext uri="{9D8B030D-6E8A-4147-A177-3AD203B41FA5}">
                      <a16:colId xmlns:a16="http://schemas.microsoft.com/office/drawing/2014/main" val="994502418"/>
                    </a:ext>
                  </a:extLst>
                </a:gridCol>
              </a:tblGrid>
              <a:tr h="454960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4" marR="5554" marT="55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4" marR="5554" marT="555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Measured Masses (grams)</a:t>
                      </a:r>
                    </a:p>
                  </a:txBody>
                  <a:tcPr marL="5554" marR="5554" marT="55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9454578"/>
                  </a:ext>
                </a:extLst>
              </a:tr>
              <a:tr h="692392"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4" marR="5554" marT="555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4" marR="5554" marT="555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Build Plate</a:t>
                      </a:r>
                    </a:p>
                  </a:txBody>
                  <a:tcPr marL="5554" marR="5554" marT="55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Polymer Test Print</a:t>
                      </a:r>
                    </a:p>
                  </a:txBody>
                  <a:tcPr marL="5554" marR="5554" marT="55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Polymer Test Print + Bulk Powder</a:t>
                      </a:r>
                    </a:p>
                  </a:txBody>
                  <a:tcPr marL="5554" marR="5554" marT="55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Polymer Test Print + Powder Film</a:t>
                      </a:r>
                    </a:p>
                  </a:txBody>
                  <a:tcPr marL="5554" marR="5554" marT="55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Adhesive Used</a:t>
                      </a:r>
                    </a:p>
                  </a:txBody>
                  <a:tcPr marL="5554" marR="5554" marT="55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Polymer Test Print + Powder Film + Adhesive + Build Plate (Before Run)</a:t>
                      </a:r>
                    </a:p>
                  </a:txBody>
                  <a:tcPr marL="5554" marR="5554" marT="55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Powder Catching Platform (Before Run)</a:t>
                      </a:r>
                    </a:p>
                  </a:txBody>
                  <a:tcPr marL="5554" marR="5554" marT="55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Powder Catching Platform + Removed Powder</a:t>
                      </a:r>
                    </a:p>
                  </a:txBody>
                  <a:tcPr marL="5554" marR="5554" marT="55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Polymer Test Print + Powder Film + Adhesive + Build Plate (After Run)</a:t>
                      </a:r>
                    </a:p>
                  </a:txBody>
                  <a:tcPr marL="5554" marR="5554" marT="55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Polymer Test Print + Remaining Powder + Dried Abrasive Residue</a:t>
                      </a:r>
                    </a:p>
                  </a:txBody>
                  <a:tcPr marL="5554" marR="5554" marT="55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073649"/>
                  </a:ext>
                </a:extLst>
              </a:tr>
              <a:tr h="213960"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4" marR="5554" marT="555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4" marR="5554" marT="555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M1</a:t>
                      </a:r>
                    </a:p>
                  </a:txBody>
                  <a:tcPr marL="5554" marR="5554" marT="55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M2</a:t>
                      </a:r>
                    </a:p>
                  </a:txBody>
                  <a:tcPr marL="5554" marR="5554" marT="55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M3</a:t>
                      </a:r>
                    </a:p>
                  </a:txBody>
                  <a:tcPr marL="5554" marR="5554" marT="55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M4</a:t>
                      </a:r>
                    </a:p>
                  </a:txBody>
                  <a:tcPr marL="5554" marR="5554" marT="55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M5</a:t>
                      </a:r>
                    </a:p>
                  </a:txBody>
                  <a:tcPr marL="5554" marR="5554" marT="55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M6</a:t>
                      </a:r>
                    </a:p>
                  </a:txBody>
                  <a:tcPr marL="5554" marR="5554" marT="55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M7</a:t>
                      </a:r>
                    </a:p>
                  </a:txBody>
                  <a:tcPr marL="5554" marR="5554" marT="55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M8</a:t>
                      </a:r>
                    </a:p>
                  </a:txBody>
                  <a:tcPr marL="5554" marR="5554" marT="55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M9</a:t>
                      </a:r>
                    </a:p>
                  </a:txBody>
                  <a:tcPr marL="5554" marR="5554" marT="55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M10</a:t>
                      </a:r>
                    </a:p>
                  </a:txBody>
                  <a:tcPr marL="5554" marR="5554" marT="55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0641460"/>
                  </a:ext>
                </a:extLst>
              </a:tr>
              <a:tr h="61670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 Runs</a:t>
                      </a:r>
                    </a:p>
                  </a:txBody>
                  <a:tcPr marL="5554" marR="5554" marT="5554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Square Polymer Test Print</a:t>
                      </a:r>
                    </a:p>
                  </a:txBody>
                  <a:tcPr marL="5554" marR="5554" marT="55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11,340.0</a:t>
                      </a:r>
                    </a:p>
                  </a:txBody>
                  <a:tcPr marL="5554" marR="5554" marT="55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611.6</a:t>
                      </a:r>
                    </a:p>
                  </a:txBody>
                  <a:tcPr marL="5554" marR="5554" marT="55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1,430.6</a:t>
                      </a:r>
                    </a:p>
                  </a:txBody>
                  <a:tcPr marL="5554" marR="5554" marT="55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936.9</a:t>
                      </a:r>
                    </a:p>
                  </a:txBody>
                  <a:tcPr marL="5554" marR="5554" marT="55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</a:t>
                      </a:r>
                    </a:p>
                  </a:txBody>
                  <a:tcPr marL="5554" marR="5554" marT="55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12,247.0</a:t>
                      </a:r>
                    </a:p>
                  </a:txBody>
                  <a:tcPr marL="5554" marR="5554" marT="55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151.5</a:t>
                      </a:r>
                    </a:p>
                  </a:txBody>
                  <a:tcPr marL="5554" marR="5554" marT="55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263.1</a:t>
                      </a:r>
                    </a:p>
                  </a:txBody>
                  <a:tcPr marL="5554" marR="5554" marT="55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12,247.0</a:t>
                      </a:r>
                    </a:p>
                  </a:txBody>
                  <a:tcPr marL="5554" marR="5554" marT="55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752.4</a:t>
                      </a:r>
                    </a:p>
                  </a:txBody>
                  <a:tcPr marL="5554" marR="5554" marT="55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789750"/>
                  </a:ext>
                </a:extLst>
              </a:tr>
              <a:tr h="61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Large Cylinder Test Print</a:t>
                      </a:r>
                    </a:p>
                  </a:txBody>
                  <a:tcPr marL="5554" marR="5554" marT="55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5554" marR="5554" marT="55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402.1</a:t>
                      </a:r>
                    </a:p>
                  </a:txBody>
                  <a:tcPr marL="5554" marR="5554" marT="55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815.9</a:t>
                      </a:r>
                    </a:p>
                  </a:txBody>
                  <a:tcPr marL="5554" marR="5554" marT="55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440.1</a:t>
                      </a:r>
                    </a:p>
                  </a:txBody>
                  <a:tcPr marL="5554" marR="5554" marT="55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</a:t>
                      </a:r>
                    </a:p>
                  </a:txBody>
                  <a:tcPr marL="5554" marR="5554" marT="55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5554" marR="5554" marT="55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153.9</a:t>
                      </a:r>
                    </a:p>
                  </a:txBody>
                  <a:tcPr marL="5554" marR="5554" marT="55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170.4</a:t>
                      </a:r>
                    </a:p>
                  </a:txBody>
                  <a:tcPr marL="5554" marR="5554" marT="55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5554" marR="5554" marT="55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416.1</a:t>
                      </a:r>
                    </a:p>
                  </a:txBody>
                  <a:tcPr marL="5554" marR="5554" marT="55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78678"/>
                  </a:ext>
                </a:extLst>
              </a:tr>
              <a:tr h="61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Small Cylinder Test Print</a:t>
                      </a:r>
                    </a:p>
                  </a:txBody>
                  <a:tcPr marL="5554" marR="5554" marT="55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5554" marR="5554" marT="55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201.4</a:t>
                      </a:r>
                    </a:p>
                  </a:txBody>
                  <a:tcPr marL="5554" marR="5554" marT="55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322.0</a:t>
                      </a:r>
                    </a:p>
                  </a:txBody>
                  <a:tcPr marL="5554" marR="5554" marT="55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206.9</a:t>
                      </a:r>
                    </a:p>
                  </a:txBody>
                  <a:tcPr marL="5554" marR="5554" marT="55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</a:t>
                      </a:r>
                    </a:p>
                  </a:txBody>
                  <a:tcPr marL="5554" marR="5554" marT="55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5554" marR="5554" marT="55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152.1</a:t>
                      </a:r>
                    </a:p>
                  </a:txBody>
                  <a:tcPr marL="5554" marR="5554" marT="55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153.9</a:t>
                      </a:r>
                    </a:p>
                  </a:txBody>
                  <a:tcPr marL="5554" marR="5554" marT="55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5554" marR="5554" marT="55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208.3</a:t>
                      </a:r>
                    </a:p>
                  </a:txBody>
                  <a:tcPr marL="5554" marR="5554" marT="55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303084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E4722DE7-905D-4ABE-B34C-71B4D62BE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4290" y="149300"/>
            <a:ext cx="5607908" cy="2388627"/>
          </a:xfrm>
          <a:prstGeom prst="roundRect">
            <a:avLst>
              <a:gd name="adj" fmla="val 1523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175947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DA471BB3-F784-480B-8BEC-26D1722CC2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282177" y="5518801"/>
            <a:ext cx="1828800" cy="3108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Arlan Ohrt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BF9294B5-B69B-4845-B091-8FD323D5165B}"/>
              </a:ext>
            </a:extLst>
          </p:cNvPr>
          <p:cNvSpPr txBox="1">
            <a:spLocks/>
          </p:cNvSpPr>
          <p:nvPr/>
        </p:nvSpPr>
        <p:spPr>
          <a:xfrm>
            <a:off x="479384" y="2326511"/>
            <a:ext cx="2310115" cy="287052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79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99AA7E-CB20-4C77-8F4A-3C06B8F34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Shapes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BB4462-2FC3-4B5F-BABF-B2E83FA17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58</a:t>
            </a:fld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AE4777B-26F0-48A5-A1D1-691D803CB8B3}"/>
              </a:ext>
            </a:extLst>
          </p:cNvPr>
          <p:cNvGrpSpPr/>
          <p:nvPr/>
        </p:nvGrpSpPr>
        <p:grpSpPr>
          <a:xfrm>
            <a:off x="602984" y="1449866"/>
            <a:ext cx="10156422" cy="4338886"/>
            <a:chOff x="602984" y="1670586"/>
            <a:chExt cx="10156422" cy="433888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26D4948-37C8-41FB-AAE7-E8E593D15E17}"/>
                </a:ext>
              </a:extLst>
            </p:cNvPr>
            <p:cNvSpPr/>
            <p:nvPr/>
          </p:nvSpPr>
          <p:spPr>
            <a:xfrm>
              <a:off x="606669" y="2606943"/>
              <a:ext cx="1676400" cy="4572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ysClr val="windowText" lastClr="000000"/>
                  </a:solidFill>
                </a:rPr>
                <a:t>Summary Box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B19C75B-F5BA-42A5-98FC-8098B5F0509D}"/>
                </a:ext>
              </a:extLst>
            </p:cNvPr>
            <p:cNvCxnSpPr/>
            <p:nvPr/>
          </p:nvCxnSpPr>
          <p:spPr>
            <a:xfrm>
              <a:off x="602984" y="3657600"/>
              <a:ext cx="914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772325E-A2DD-4B3D-9EA2-ACF3869B2980}"/>
                </a:ext>
              </a:extLst>
            </p:cNvPr>
            <p:cNvSpPr/>
            <p:nvPr/>
          </p:nvSpPr>
          <p:spPr>
            <a:xfrm>
              <a:off x="602984" y="4438651"/>
              <a:ext cx="762000" cy="6858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39255DE-7C1F-4F3B-BD5A-D83AAACC2730}"/>
                </a:ext>
              </a:extLst>
            </p:cNvPr>
            <p:cNvCxnSpPr/>
            <p:nvPr/>
          </p:nvCxnSpPr>
          <p:spPr>
            <a:xfrm>
              <a:off x="602984" y="4114800"/>
              <a:ext cx="914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A3EAAC-E19B-4C87-83A2-2A1D2E6ACB20}"/>
                </a:ext>
              </a:extLst>
            </p:cNvPr>
            <p:cNvSpPr/>
            <p:nvPr/>
          </p:nvSpPr>
          <p:spPr>
            <a:xfrm>
              <a:off x="602984" y="1670586"/>
              <a:ext cx="685800" cy="6858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29F974E-80EE-4D7D-822C-C6B3DB671DD0}"/>
                </a:ext>
              </a:extLst>
            </p:cNvPr>
            <p:cNvSpPr/>
            <p:nvPr/>
          </p:nvSpPr>
          <p:spPr>
            <a:xfrm>
              <a:off x="602984" y="5323672"/>
              <a:ext cx="685800" cy="6858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CF75824-1E9F-4AE7-BE90-3E777C4DE59D}"/>
                </a:ext>
              </a:extLst>
            </p:cNvPr>
            <p:cNvSpPr/>
            <p:nvPr/>
          </p:nvSpPr>
          <p:spPr>
            <a:xfrm>
              <a:off x="5257800" y="5258151"/>
              <a:ext cx="685800" cy="685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D7ACD1-261F-46E2-AD7C-B55443653F5A}"/>
                </a:ext>
              </a:extLst>
            </p:cNvPr>
            <p:cNvSpPr txBox="1"/>
            <p:nvPr/>
          </p:nvSpPr>
          <p:spPr>
            <a:xfrm>
              <a:off x="5257800" y="2606943"/>
              <a:ext cx="12293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Text box 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6BFD611-8B84-49E9-9AF7-600638FE30AE}"/>
                </a:ext>
              </a:extLst>
            </p:cNvPr>
            <p:cNvSpPr txBox="1"/>
            <p:nvPr/>
          </p:nvSpPr>
          <p:spPr>
            <a:xfrm>
              <a:off x="8839200" y="2606943"/>
              <a:ext cx="1920206" cy="40011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000" dirty="0"/>
                <a:t>Outlined</a:t>
              </a:r>
              <a:r>
                <a:rPr lang="en-US" dirty="0"/>
                <a:t> Text Box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EC82D91-488E-4E1A-82B0-10ABA4B9E597}"/>
                </a:ext>
              </a:extLst>
            </p:cNvPr>
            <p:cNvCxnSpPr/>
            <p:nvPr/>
          </p:nvCxnSpPr>
          <p:spPr>
            <a:xfrm flipV="1">
              <a:off x="602984" y="3276600"/>
              <a:ext cx="914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2CE5654-6189-40ED-BD8C-C61235EAA5D9}"/>
                </a:ext>
              </a:extLst>
            </p:cNvPr>
            <p:cNvCxnSpPr/>
            <p:nvPr/>
          </p:nvCxnSpPr>
          <p:spPr>
            <a:xfrm>
              <a:off x="5257800" y="3610829"/>
              <a:ext cx="9144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9EFD6CF-E437-44EE-A616-A028A876DCC4}"/>
                </a:ext>
              </a:extLst>
            </p:cNvPr>
            <p:cNvSpPr/>
            <p:nvPr/>
          </p:nvSpPr>
          <p:spPr>
            <a:xfrm>
              <a:off x="5257800" y="4391880"/>
              <a:ext cx="762000" cy="6858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0CF3755-3CA6-4320-BE01-4069C77CA0C5}"/>
                </a:ext>
              </a:extLst>
            </p:cNvPr>
            <p:cNvCxnSpPr/>
            <p:nvPr/>
          </p:nvCxnSpPr>
          <p:spPr>
            <a:xfrm>
              <a:off x="5257800" y="4068029"/>
              <a:ext cx="9144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3D64251-44F2-4F31-BBFE-D35D792AC405}"/>
                </a:ext>
              </a:extLst>
            </p:cNvPr>
            <p:cNvCxnSpPr/>
            <p:nvPr/>
          </p:nvCxnSpPr>
          <p:spPr>
            <a:xfrm flipV="1">
              <a:off x="5257800" y="3229829"/>
              <a:ext cx="9144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F8E697-72CF-49D4-B59F-9B815737F65C}"/>
                </a:ext>
              </a:extLst>
            </p:cNvPr>
            <p:cNvSpPr/>
            <p:nvPr/>
          </p:nvSpPr>
          <p:spPr>
            <a:xfrm>
              <a:off x="8839200" y="5279738"/>
              <a:ext cx="685800" cy="685800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0CD504C-28ED-488B-8C7A-A21B82370428}"/>
                </a:ext>
              </a:extLst>
            </p:cNvPr>
            <p:cNvCxnSpPr/>
            <p:nvPr/>
          </p:nvCxnSpPr>
          <p:spPr>
            <a:xfrm>
              <a:off x="8839200" y="3632416"/>
              <a:ext cx="91440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F16AAAD-A5C6-4366-A860-DF326E7AC0A9}"/>
                </a:ext>
              </a:extLst>
            </p:cNvPr>
            <p:cNvSpPr/>
            <p:nvPr/>
          </p:nvSpPr>
          <p:spPr>
            <a:xfrm>
              <a:off x="8839200" y="4413467"/>
              <a:ext cx="762000" cy="685800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64BBFEC-5450-477C-AEA9-B16DFD4BF4AD}"/>
                </a:ext>
              </a:extLst>
            </p:cNvPr>
            <p:cNvCxnSpPr/>
            <p:nvPr/>
          </p:nvCxnSpPr>
          <p:spPr>
            <a:xfrm>
              <a:off x="8839200" y="4089616"/>
              <a:ext cx="91440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4FE2FB0-EA66-474C-9B1F-3C03B1587AE3}"/>
                </a:ext>
              </a:extLst>
            </p:cNvPr>
            <p:cNvCxnSpPr/>
            <p:nvPr/>
          </p:nvCxnSpPr>
          <p:spPr>
            <a:xfrm flipV="1">
              <a:off x="8839200" y="3251416"/>
              <a:ext cx="914400" cy="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37024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8ADFE8-C13D-40A5-BD5F-0F1A16CFF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Approved Logos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8E16D-4AD1-44B8-9681-5418B40F73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EA222A-970D-49DE-8905-5690FCFEDCF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7DFDB3-07A6-49E5-A2D7-E0C64FD48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89" y="1513727"/>
            <a:ext cx="2636515" cy="29526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3885E9-F710-4001-8722-B7BF26FD7A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533" y="3529950"/>
            <a:ext cx="4936265" cy="7666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D2C108-FE91-4B99-9B3D-DD29356F34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638" y="1725622"/>
            <a:ext cx="2912061" cy="2740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ADF13B-8848-4F5B-9848-140569C786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661" y="1621520"/>
            <a:ext cx="4909101" cy="113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37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E99D4235-54EA-46CA-8288-20BA889454C2}"/>
              </a:ext>
            </a:extLst>
          </p:cNvPr>
          <p:cNvSpPr txBox="1">
            <a:spLocks/>
          </p:cNvSpPr>
          <p:nvPr/>
        </p:nvSpPr>
        <p:spPr>
          <a:xfrm>
            <a:off x="259466" y="0"/>
            <a:ext cx="11125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Project Background – Metal Additive Manufacturing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61CC881-1E72-4DDE-BA6D-A5C71432CA90}"/>
              </a:ext>
            </a:extLst>
          </p:cNvPr>
          <p:cNvGrpSpPr>
            <a:grpSpLocks noChangeAspect="1"/>
          </p:cNvGrpSpPr>
          <p:nvPr/>
        </p:nvGrpSpPr>
        <p:grpSpPr>
          <a:xfrm>
            <a:off x="6572988" y="1354238"/>
            <a:ext cx="5476257" cy="4107193"/>
            <a:chOff x="6587035" y="1850911"/>
            <a:chExt cx="5376365" cy="4032274"/>
          </a:xfrm>
        </p:grpSpPr>
        <p:pic>
          <p:nvPicPr>
            <p:cNvPr id="26" name="Picture 2" descr="national grid january GIF">
              <a:extLst>
                <a:ext uri="{FF2B5EF4-FFF2-40B4-BE49-F238E27FC236}">
                  <a16:creationId xmlns:a16="http://schemas.microsoft.com/office/drawing/2014/main" id="{4DFB3DAC-D9B1-4DFD-B476-C93FD8C39C6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7035" y="1850911"/>
              <a:ext cx="5376365" cy="403227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ysClr val="windowText" lastClr="000000"/>
              </a:solidFill>
            </a:ln>
            <a:effectLst/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3F239B4-6CE7-4CED-9AFB-FF1B6EC21861}"/>
                </a:ext>
              </a:extLst>
            </p:cNvPr>
            <p:cNvSpPr/>
            <p:nvPr/>
          </p:nvSpPr>
          <p:spPr>
            <a:xfrm>
              <a:off x="6739434" y="1919491"/>
              <a:ext cx="2404566" cy="290309"/>
            </a:xfrm>
            <a:prstGeom prst="rect">
              <a:avLst/>
            </a:prstGeom>
            <a:solidFill>
              <a:srgbClr val="FEFEFE"/>
            </a:solidFill>
            <a:ln w="28575" cap="flat" cmpd="sng" algn="ctr">
              <a:solidFill>
                <a:srgbClr val="FEFEFE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BFE19D8-452C-4795-9358-5AD03C624917}"/>
              </a:ext>
            </a:extLst>
          </p:cNvPr>
          <p:cNvGrpSpPr/>
          <p:nvPr/>
        </p:nvGrpSpPr>
        <p:grpSpPr>
          <a:xfrm>
            <a:off x="304800" y="1701479"/>
            <a:ext cx="6096000" cy="2771556"/>
            <a:chOff x="304800" y="1620456"/>
            <a:chExt cx="6096000" cy="2771556"/>
          </a:xfrm>
        </p:grpSpPr>
        <p:sp>
          <p:nvSpPr>
            <p:cNvPr id="29" name="Content Placeholder 6">
              <a:extLst>
                <a:ext uri="{FF2B5EF4-FFF2-40B4-BE49-F238E27FC236}">
                  <a16:creationId xmlns:a16="http://schemas.microsoft.com/office/drawing/2014/main" id="{08B1663E-7D09-4527-A9C8-5277CECC64F4}"/>
                </a:ext>
              </a:extLst>
            </p:cNvPr>
            <p:cNvSpPr txBox="1">
              <a:spLocks/>
            </p:cNvSpPr>
            <p:nvPr/>
          </p:nvSpPr>
          <p:spPr>
            <a:xfrm>
              <a:off x="988671" y="1620456"/>
              <a:ext cx="5412129" cy="59127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0" i="0" u="sng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Laser Powder Bed Fusion (LPBF):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691B479-AC3F-41A8-85F8-F1CFCD29E1D0}"/>
                </a:ext>
              </a:extLst>
            </p:cNvPr>
            <p:cNvGrpSpPr/>
            <p:nvPr/>
          </p:nvGrpSpPr>
          <p:grpSpPr>
            <a:xfrm>
              <a:off x="304800" y="2313007"/>
              <a:ext cx="6096000" cy="2079005"/>
              <a:chOff x="304800" y="2590800"/>
              <a:chExt cx="6096000" cy="2079005"/>
            </a:xfrm>
          </p:grpSpPr>
          <p:sp>
            <p:nvSpPr>
              <p:cNvPr id="31" name="Content Placeholder 5">
                <a:extLst>
                  <a:ext uri="{FF2B5EF4-FFF2-40B4-BE49-F238E27FC236}">
                    <a16:creationId xmlns:a16="http://schemas.microsoft.com/office/drawing/2014/main" id="{2E154535-19EB-4783-A346-99ADF5D36FF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10635" y="2590800"/>
                <a:ext cx="2057400" cy="910964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28575"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Powder Distributed in an Even Layer</a:t>
                </a:r>
              </a:p>
            </p:txBody>
          </p:sp>
          <p:sp>
            <p:nvSpPr>
              <p:cNvPr id="33" name="Content Placeholder 5">
                <a:extLst>
                  <a:ext uri="{FF2B5EF4-FFF2-40B4-BE49-F238E27FC236}">
                    <a16:creationId xmlns:a16="http://schemas.microsoft.com/office/drawing/2014/main" id="{0EBAFC20-2970-40EA-8AD4-7B2B59BAEB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43400" y="2590800"/>
                <a:ext cx="2057400" cy="910964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28575"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 fontScale="9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Laser Traces Layer Path to “Fuse” Material Together</a:t>
                </a:r>
              </a:p>
            </p:txBody>
          </p:sp>
          <p:sp>
            <p:nvSpPr>
              <p:cNvPr id="34" name="Arrow: Right 33">
                <a:extLst>
                  <a:ext uri="{FF2B5EF4-FFF2-40B4-BE49-F238E27FC236}">
                    <a16:creationId xmlns:a16="http://schemas.microsoft.com/office/drawing/2014/main" id="{92F5D3AB-AE09-48F7-BAF2-1DA7827296FF}"/>
                  </a:ext>
                </a:extLst>
              </p:cNvPr>
              <p:cNvSpPr/>
              <p:nvPr/>
            </p:nvSpPr>
            <p:spPr>
              <a:xfrm>
                <a:off x="3276600" y="2863402"/>
                <a:ext cx="830861" cy="365760"/>
              </a:xfrm>
              <a:prstGeom prst="rightArrow">
                <a:avLst/>
              </a:prstGeom>
              <a:solidFill>
                <a:sysClr val="window" lastClr="FFFFFF">
                  <a:lumMod val="85000"/>
                </a:sysClr>
              </a:solidFill>
              <a:ln w="28575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Arrow: Circular 11">
                <a:extLst>
                  <a:ext uri="{FF2B5EF4-FFF2-40B4-BE49-F238E27FC236}">
                    <a16:creationId xmlns:a16="http://schemas.microsoft.com/office/drawing/2014/main" id="{1A460868-9558-4C84-A52E-15B332A5822F}"/>
                  </a:ext>
                </a:extLst>
              </p:cNvPr>
              <p:cNvSpPr/>
              <p:nvPr/>
            </p:nvSpPr>
            <p:spPr>
              <a:xfrm rot="10800000">
                <a:off x="2501299" y="3668665"/>
                <a:ext cx="2305019" cy="1001140"/>
              </a:xfrm>
              <a:custGeom>
                <a:avLst/>
                <a:gdLst>
                  <a:gd name="connsiteX0" fmla="*/ 143011 w 2514600"/>
                  <a:gd name="connsiteY0" fmla="*/ 1144089 h 2288177"/>
                  <a:gd name="connsiteX1" fmla="*/ 1113976 w 2514600"/>
                  <a:gd name="connsiteY1" fmla="*/ 151327 h 2288177"/>
                  <a:gd name="connsiteX2" fmla="*/ 2316016 w 2514600"/>
                  <a:gd name="connsiteY2" fmla="*/ 831890 h 2288177"/>
                  <a:gd name="connsiteX3" fmla="*/ 2448030 w 2514600"/>
                  <a:gd name="connsiteY3" fmla="*/ 831890 h 2288177"/>
                  <a:gd name="connsiteX4" fmla="*/ 2228578 w 2514600"/>
                  <a:gd name="connsiteY4" fmla="*/ 1144088 h 2288177"/>
                  <a:gd name="connsiteX5" fmla="*/ 1875986 w 2514600"/>
                  <a:gd name="connsiteY5" fmla="*/ 831890 h 2288177"/>
                  <a:gd name="connsiteX6" fmla="*/ 2002452 w 2514600"/>
                  <a:gd name="connsiteY6" fmla="*/ 831890 h 2288177"/>
                  <a:gd name="connsiteX7" fmla="*/ 1115676 w 2514600"/>
                  <a:gd name="connsiteY7" fmla="*/ 439564 h 2288177"/>
                  <a:gd name="connsiteX8" fmla="*/ 429033 w 2514600"/>
                  <a:gd name="connsiteY8" fmla="*/ 1144088 h 2288177"/>
                  <a:gd name="connsiteX9" fmla="*/ 143011 w 2514600"/>
                  <a:gd name="connsiteY9" fmla="*/ 1144089 h 2288177"/>
                  <a:gd name="connsiteX0" fmla="*/ 0 w 2305019"/>
                  <a:gd name="connsiteY0" fmla="*/ 1001140 h 1001140"/>
                  <a:gd name="connsiteX1" fmla="*/ 970965 w 2305019"/>
                  <a:gd name="connsiteY1" fmla="*/ 8378 h 1001140"/>
                  <a:gd name="connsiteX2" fmla="*/ 2173005 w 2305019"/>
                  <a:gd name="connsiteY2" fmla="*/ 688941 h 1001140"/>
                  <a:gd name="connsiteX3" fmla="*/ 2305019 w 2305019"/>
                  <a:gd name="connsiteY3" fmla="*/ 688941 h 1001140"/>
                  <a:gd name="connsiteX4" fmla="*/ 2005668 w 2305019"/>
                  <a:gd name="connsiteY4" fmla="*/ 1001139 h 1001140"/>
                  <a:gd name="connsiteX5" fmla="*/ 1732975 w 2305019"/>
                  <a:gd name="connsiteY5" fmla="*/ 688941 h 1001140"/>
                  <a:gd name="connsiteX6" fmla="*/ 1859441 w 2305019"/>
                  <a:gd name="connsiteY6" fmla="*/ 688941 h 1001140"/>
                  <a:gd name="connsiteX7" fmla="*/ 972665 w 2305019"/>
                  <a:gd name="connsiteY7" fmla="*/ 296615 h 1001140"/>
                  <a:gd name="connsiteX8" fmla="*/ 286022 w 2305019"/>
                  <a:gd name="connsiteY8" fmla="*/ 1001139 h 1001140"/>
                  <a:gd name="connsiteX9" fmla="*/ 0 w 2305019"/>
                  <a:gd name="connsiteY9" fmla="*/ 1001140 h 1001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05019" h="1001140">
                    <a:moveTo>
                      <a:pt x="0" y="1001140"/>
                    </a:moveTo>
                    <a:cubicBezTo>
                      <a:pt x="0" y="498037"/>
                      <a:pt x="415618" y="73089"/>
                      <a:pt x="970965" y="8378"/>
                    </a:cubicBezTo>
                    <a:cubicBezTo>
                      <a:pt x="1501548" y="-53447"/>
                      <a:pt x="2006150" y="232244"/>
                      <a:pt x="2173005" y="688941"/>
                    </a:cubicBezTo>
                    <a:lnTo>
                      <a:pt x="2305019" y="688941"/>
                    </a:lnTo>
                    <a:lnTo>
                      <a:pt x="2005668" y="1001139"/>
                    </a:lnTo>
                    <a:lnTo>
                      <a:pt x="1732975" y="688941"/>
                    </a:lnTo>
                    <a:lnTo>
                      <a:pt x="1859441" y="688941"/>
                    </a:lnTo>
                    <a:cubicBezTo>
                      <a:pt x="1698208" y="402123"/>
                      <a:pt x="1336512" y="242102"/>
                      <a:pt x="972665" y="296615"/>
                    </a:cubicBezTo>
                    <a:cubicBezTo>
                      <a:pt x="575800" y="356075"/>
                      <a:pt x="286022" y="653399"/>
                      <a:pt x="286022" y="1001139"/>
                    </a:cubicBezTo>
                    <a:lnTo>
                      <a:pt x="0" y="1001140"/>
                    </a:ln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28575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Arrow: Right 35">
                <a:extLst>
                  <a:ext uri="{FF2B5EF4-FFF2-40B4-BE49-F238E27FC236}">
                    <a16:creationId xmlns:a16="http://schemas.microsoft.com/office/drawing/2014/main" id="{00AA112A-AA97-4591-A282-8CAC7156B5E9}"/>
                  </a:ext>
                </a:extLst>
              </p:cNvPr>
              <p:cNvSpPr/>
              <p:nvPr/>
            </p:nvSpPr>
            <p:spPr>
              <a:xfrm>
                <a:off x="304800" y="2863402"/>
                <a:ext cx="543757" cy="365760"/>
              </a:xfrm>
              <a:prstGeom prst="rightArrow">
                <a:avLst/>
              </a:prstGeom>
              <a:solidFill>
                <a:sysClr val="window" lastClr="FFFFFF">
                  <a:lumMod val="85000"/>
                </a:sysClr>
              </a:solidFill>
              <a:ln w="28575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6BDDC443-CD54-4E09-A4BE-E2C628948465}"/>
              </a:ext>
            </a:extLst>
          </p:cNvPr>
          <p:cNvSpPr txBox="1">
            <a:spLocks/>
          </p:cNvSpPr>
          <p:nvPr/>
        </p:nvSpPr>
        <p:spPr>
          <a:xfrm>
            <a:off x="193356" y="4682401"/>
            <a:ext cx="6172201" cy="791656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28575"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This process results in a large amount of “unfused” powder. This powder should be recycled.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0FC745B5-2CA3-45EC-85D4-BCD8AC75596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Vincent Giannetti</a:t>
            </a:r>
          </a:p>
        </p:txBody>
      </p:sp>
    </p:spTree>
    <p:extLst>
      <p:ext uri="{BB962C8B-B14F-4D97-AF65-F5344CB8AC3E}">
        <p14:creationId xmlns:p14="http://schemas.microsoft.com/office/powerpoint/2010/main" val="192702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309BABA-22D3-40B8-B5AA-93F5EED38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Palette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B47A7-9FB4-428F-A628-134CFC1D2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F80B4F-176C-446D-A354-8FB91821F7B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64D978-25AB-44BB-AA81-5FCAF9B3A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119" y="1825625"/>
            <a:ext cx="7290682" cy="395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18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BAD84F-C227-4BAD-99CF-6B91C8F96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APA Tables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8FC5C1-88B4-416E-82E6-BF8E9A369D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737BA5-843B-4E23-AB3E-0B215BC9A91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4CD382D0-1E0E-46FD-91E7-CF1B379B6F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3371860"/>
              </p:ext>
            </p:extLst>
          </p:nvPr>
        </p:nvGraphicFramePr>
        <p:xfrm>
          <a:off x="872022" y="1255062"/>
          <a:ext cx="10515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69033310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5971686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42401059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70424645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6192013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Category 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Category 4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Category 5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362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Item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693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Item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248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Item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095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Item 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463576"/>
                  </a:ext>
                </a:extLst>
              </a:tr>
            </a:tbl>
          </a:graphicData>
        </a:graphic>
      </p:graphicFrame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79DDD356-6059-40C6-8BEF-CB17C06086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5735357"/>
              </p:ext>
            </p:extLst>
          </p:nvPr>
        </p:nvGraphicFramePr>
        <p:xfrm>
          <a:off x="838200" y="3632004"/>
          <a:ext cx="10515600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8132">
                  <a:extLst>
                    <a:ext uri="{9D8B030D-6E8A-4147-A177-3AD203B41FA5}">
                      <a16:colId xmlns:a16="http://schemas.microsoft.com/office/drawing/2014/main" val="690333102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2059716867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1424010595"/>
                    </a:ext>
                  </a:extLst>
                </a:gridCol>
                <a:gridCol w="274940">
                  <a:extLst>
                    <a:ext uri="{9D8B030D-6E8A-4147-A177-3AD203B41FA5}">
                      <a16:colId xmlns:a16="http://schemas.microsoft.com/office/drawing/2014/main" val="3163210236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3704246457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619201331"/>
                    </a:ext>
                  </a:extLst>
                </a:gridCol>
              </a:tblGrid>
              <a:tr h="213360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Category 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799833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Category 1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subcategory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subcategory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subcategory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subcategory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3621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Item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693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Item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248588"/>
                  </a:ext>
                </a:extLst>
              </a:tr>
              <a:tr h="18796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Item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095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Item 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4635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9885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23D80D67-7F2A-4839-906E-7523217E6B3F}"/>
              </a:ext>
            </a:extLst>
          </p:cNvPr>
          <p:cNvSpPr/>
          <p:nvPr/>
        </p:nvSpPr>
        <p:spPr>
          <a:xfrm>
            <a:off x="9405257" y="1642188"/>
            <a:ext cx="2705878" cy="3825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id="{917E86F3-5964-4504-9F20-CAB92F35101D}"/>
              </a:ext>
            </a:extLst>
          </p:cNvPr>
          <p:cNvSpPr/>
          <p:nvPr/>
        </p:nvSpPr>
        <p:spPr>
          <a:xfrm>
            <a:off x="0" y="1399592"/>
            <a:ext cx="6064898" cy="45253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5" name="Title 4">
            <a:extLst>
              <a:ext uri="{FF2B5EF4-FFF2-40B4-BE49-F238E27FC236}">
                <a16:creationId xmlns:a16="http://schemas.microsoft.com/office/drawing/2014/main" id="{995693B4-F131-4DE9-9683-B7A0ACFBD158}"/>
              </a:ext>
            </a:extLst>
          </p:cNvPr>
          <p:cNvSpPr txBox="1">
            <a:spLocks/>
          </p:cNvSpPr>
          <p:nvPr/>
        </p:nvSpPr>
        <p:spPr>
          <a:xfrm>
            <a:off x="702680" y="0"/>
            <a:ext cx="11125200" cy="954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Project Background – The Metal Used</a:t>
            </a:r>
          </a:p>
        </p:txBody>
      </p:sp>
      <p:sp>
        <p:nvSpPr>
          <p:cNvPr id="33" name="Content Placeholder 5">
            <a:extLst>
              <a:ext uri="{FF2B5EF4-FFF2-40B4-BE49-F238E27FC236}">
                <a16:creationId xmlns:a16="http://schemas.microsoft.com/office/drawing/2014/main" id="{0C4244B9-BC65-41BF-879C-7B38138F0DAA}"/>
              </a:ext>
            </a:extLst>
          </p:cNvPr>
          <p:cNvSpPr txBox="1">
            <a:spLocks/>
          </p:cNvSpPr>
          <p:nvPr/>
        </p:nvSpPr>
        <p:spPr>
          <a:xfrm>
            <a:off x="767306" y="884861"/>
            <a:ext cx="10995948" cy="464916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28575"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kumimoji="0" lang="en-US" sz="2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17– 4PH Stainless Steel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: </a:t>
            </a:r>
            <a:r>
              <a:rPr lang="en-US" sz="2600" dirty="0">
                <a:solidFill>
                  <a:prstClr val="black"/>
                </a:solidFill>
              </a:rPr>
              <a:t>17% Chromium, 4% Nickel, Precipitation Hardening</a:t>
            </a:r>
            <a:endParaRPr lang="en-US" sz="1900" dirty="0">
              <a:solidFill>
                <a:prstClr val="black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C0A8875-5EB3-4A37-9D68-DA3008B7124F}"/>
              </a:ext>
            </a:extLst>
          </p:cNvPr>
          <p:cNvGrpSpPr/>
          <p:nvPr/>
        </p:nvGrpSpPr>
        <p:grpSpPr>
          <a:xfrm>
            <a:off x="94582" y="1692780"/>
            <a:ext cx="5943600" cy="3754821"/>
            <a:chOff x="94582" y="1692780"/>
            <a:chExt cx="5943600" cy="375482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9DEC035-0B2D-4F33-99C9-1177B04D7183}"/>
                </a:ext>
              </a:extLst>
            </p:cNvPr>
            <p:cNvGrpSpPr/>
            <p:nvPr/>
          </p:nvGrpSpPr>
          <p:grpSpPr>
            <a:xfrm>
              <a:off x="94582" y="1692780"/>
              <a:ext cx="5943600" cy="3754821"/>
              <a:chOff x="294607" y="1854705"/>
              <a:chExt cx="5943600" cy="3754821"/>
            </a:xfrm>
          </p:grpSpPr>
          <p:pic>
            <p:nvPicPr>
              <p:cNvPr id="6" name="Picture 5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E97494FF-D51B-41C6-876E-EAD22B9673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6" t="2986" r="1172" b="3213"/>
              <a:stretch/>
            </p:blipFill>
            <p:spPr>
              <a:xfrm>
                <a:off x="294607" y="3589479"/>
                <a:ext cx="5943600" cy="2020047"/>
              </a:xfrm>
              <a:prstGeom prst="roundRect">
                <a:avLst>
                  <a:gd name="adj" fmla="val 4302"/>
                </a:avLst>
              </a:prstGeom>
              <a:solidFill>
                <a:srgbClr val="FFFFFF">
                  <a:shade val="85000"/>
                </a:srgbClr>
              </a:solidFill>
              <a:ln w="28575">
                <a:solidFill>
                  <a:schemeClr val="tx1"/>
                </a:solidFill>
              </a:ln>
              <a:effectLst/>
            </p:spPr>
          </p:pic>
          <p:sp>
            <p:nvSpPr>
              <p:cNvPr id="39" name="Content Placeholder 5">
                <a:extLst>
                  <a:ext uri="{FF2B5EF4-FFF2-40B4-BE49-F238E27FC236}">
                    <a16:creationId xmlns:a16="http://schemas.microsoft.com/office/drawing/2014/main" id="{279663E3-3541-4FE9-A733-869351FF27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4607" y="1854705"/>
                <a:ext cx="5943600" cy="1541638"/>
              </a:xfrm>
              <a:prstGeom prst="roundRect">
                <a:avLst>
                  <a:gd name="adj" fmla="val 6781"/>
                </a:avLst>
              </a:prstGeom>
              <a:solidFill>
                <a:sysClr val="window" lastClr="FFFFFF">
                  <a:lumMod val="85000"/>
                </a:sysClr>
              </a:solidFill>
              <a:ln w="28575"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2000" b="0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General Info:</a:t>
                </a:r>
              </a:p>
              <a:p>
                <a:pPr marR="0" lvl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v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Purchased from </a:t>
                </a:r>
                <a:r>
                  <a:rPr lang="en-US" sz="1800" dirty="0">
                    <a:solidFill>
                      <a:prstClr val="black"/>
                    </a:solidFill>
                  </a:rPr>
                  <a:t>c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ompany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 that makes the printer</a:t>
                </a:r>
              </a:p>
              <a:p>
                <a:pPr marR="0" lvl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v"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Particle Size: 10 – 15 </a:t>
                </a:r>
                <a:r>
                  <a:rPr lang="en-US" sz="18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μm (Paper thickness is ~ 100 μm)</a:t>
                </a:r>
              </a:p>
              <a:p>
                <a:pPr lvl="0">
                  <a:buFont typeface="Wingdings" panose="05000000000000000000" pitchFamily="2" charset="2"/>
                  <a:buChar char="v"/>
                </a:pPr>
                <a:r>
                  <a:rPr lang="en-US" sz="18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Martensitic Steel (Magnetic) 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  <p:sp>
          <p:nvSpPr>
            <p:cNvPr id="41" name="Content Placeholder 5">
              <a:extLst>
                <a:ext uri="{FF2B5EF4-FFF2-40B4-BE49-F238E27FC236}">
                  <a16:creationId xmlns:a16="http://schemas.microsoft.com/office/drawing/2014/main" id="{7EDEDF14-8CA7-4A3D-B7CB-C1946152249A}"/>
                </a:ext>
              </a:extLst>
            </p:cNvPr>
            <p:cNvSpPr txBox="1">
              <a:spLocks/>
            </p:cNvSpPr>
            <p:nvPr/>
          </p:nvSpPr>
          <p:spPr>
            <a:xfrm>
              <a:off x="422858" y="2479467"/>
              <a:ext cx="5418105" cy="326571"/>
            </a:xfrm>
            <a:prstGeom prst="round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  <p:pic>
        <p:nvPicPr>
          <p:cNvPr id="4" name="Picture 3" descr="A wooden table&#10;&#10;Description automatically generated">
            <a:extLst>
              <a:ext uri="{FF2B5EF4-FFF2-40B4-BE49-F238E27FC236}">
                <a16:creationId xmlns:a16="http://schemas.microsoft.com/office/drawing/2014/main" id="{F20EA5E9-89DD-4CA6-8E93-8807A3729E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6296" r="19697" b="5017"/>
          <a:stretch/>
        </p:blipFill>
        <p:spPr>
          <a:xfrm rot="5400000">
            <a:off x="6108834" y="1989176"/>
            <a:ext cx="3262865" cy="3162028"/>
          </a:xfrm>
          <a:prstGeom prst="roundRect">
            <a:avLst>
              <a:gd name="adj" fmla="val 4168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65D4BC1-7549-44E5-B0CD-A5AACEE4A0C4}"/>
              </a:ext>
            </a:extLst>
          </p:cNvPr>
          <p:cNvGrpSpPr/>
          <p:nvPr/>
        </p:nvGrpSpPr>
        <p:grpSpPr>
          <a:xfrm>
            <a:off x="9464873" y="1936312"/>
            <a:ext cx="2596687" cy="3267756"/>
            <a:chOff x="9418220" y="1460364"/>
            <a:chExt cx="2596687" cy="3267756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F30D7AAE-86FC-4DAF-97D3-7A4C4782B6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1901" y="1460364"/>
              <a:ext cx="2309324" cy="529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6BCBF64-421D-4B40-9D6F-E021486F2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16473" y="2109038"/>
              <a:ext cx="1200180" cy="123018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F3F478F-0DB5-428C-8B32-9F04B82395B4}"/>
                </a:ext>
              </a:extLst>
            </p:cNvPr>
            <p:cNvGrpSpPr/>
            <p:nvPr/>
          </p:nvGrpSpPr>
          <p:grpSpPr>
            <a:xfrm>
              <a:off x="9418220" y="3497938"/>
              <a:ext cx="2596687" cy="1230182"/>
              <a:chOff x="9418220" y="3497938"/>
              <a:chExt cx="2596687" cy="123018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454B986-60FA-47A5-B3DA-7FB1552F34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418220" y="3497938"/>
                <a:ext cx="1227168" cy="1230182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tx1"/>
                </a:solidFill>
              </a:ln>
              <a:effectLst/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684CE5FD-128F-4D4A-A4EA-32FFC33711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800910" y="3497938"/>
                <a:ext cx="1213997" cy="1230181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tx1"/>
                </a:solidFill>
              </a:ln>
              <a:effectLst/>
            </p:spPr>
          </p:pic>
        </p:grpSp>
      </p:grp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1C250FA1-F4EF-4F35-BDDA-34D2B5037B6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Vincent Giannetti</a:t>
            </a:r>
          </a:p>
        </p:txBody>
      </p:sp>
    </p:spTree>
    <p:extLst>
      <p:ext uri="{BB962C8B-B14F-4D97-AF65-F5344CB8AC3E}">
        <p14:creationId xmlns:p14="http://schemas.microsoft.com/office/powerpoint/2010/main" val="101548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55D9A990-A69A-4B42-8944-3F71034412EC}"/>
              </a:ext>
            </a:extLst>
          </p:cNvPr>
          <p:cNvSpPr txBox="1">
            <a:spLocks/>
          </p:cNvSpPr>
          <p:nvPr/>
        </p:nvSpPr>
        <p:spPr>
          <a:xfrm>
            <a:off x="800100" y="0"/>
            <a:ext cx="113919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Project Background – Powder Recovery Stages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9247B6E4-A5AD-4B6E-A2BF-F6C8EEEF5484}"/>
              </a:ext>
            </a:extLst>
          </p:cNvPr>
          <p:cNvSpPr/>
          <p:nvPr/>
        </p:nvSpPr>
        <p:spPr>
          <a:xfrm>
            <a:off x="3821122" y="3060925"/>
            <a:ext cx="599904" cy="365760"/>
          </a:xfrm>
          <a:prstGeom prst="rightArrow">
            <a:avLst/>
          </a:prstGeom>
          <a:solidFill>
            <a:sysClr val="window" lastClr="FFFFFF">
              <a:lumMod val="85000"/>
            </a:sys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652BB6-94D1-41E1-9CAB-7DCB22E1F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338" y="1494343"/>
            <a:ext cx="2536368" cy="3383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ysClr val="windowText" lastClr="000000"/>
            </a:solidFill>
          </a:ln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8FC8FCC-2F03-4495-B0D1-0C4606CBC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0836" y="1500856"/>
            <a:ext cx="2535191" cy="3383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ysClr val="windowText" lastClr="000000"/>
            </a:solidFill>
          </a:ln>
          <a:effectLst/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7D614A3A-A008-4006-B33D-CB433982E8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3"/>
          <a:stretch/>
        </p:blipFill>
        <p:spPr bwMode="auto">
          <a:xfrm>
            <a:off x="8166036" y="1500856"/>
            <a:ext cx="2999627" cy="3383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ysClr val="windowText" lastClr="000000"/>
            </a:solidFill>
          </a:ln>
          <a:effectLst/>
        </p:spPr>
      </p:pic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06673F71-74A4-443E-B57A-253695AF9004}"/>
              </a:ext>
            </a:extLst>
          </p:cNvPr>
          <p:cNvSpPr txBox="1">
            <a:spLocks/>
          </p:cNvSpPr>
          <p:nvPr/>
        </p:nvSpPr>
        <p:spPr>
          <a:xfrm>
            <a:off x="4747331" y="5004921"/>
            <a:ext cx="2362200" cy="468207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28575"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“Wet Vac Stage”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E52B5D10-80D6-4723-9DA2-F178C5A87E8F}"/>
              </a:ext>
            </a:extLst>
          </p:cNvPr>
          <p:cNvSpPr txBox="1">
            <a:spLocks/>
          </p:cNvSpPr>
          <p:nvPr/>
        </p:nvSpPr>
        <p:spPr>
          <a:xfrm>
            <a:off x="8484749" y="4999812"/>
            <a:ext cx="2362200" cy="468207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28575"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“Air Powered Stage”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062F2D27-3EC9-45E0-B837-10733D683D2A}"/>
              </a:ext>
            </a:extLst>
          </p:cNvPr>
          <p:cNvSpPr/>
          <p:nvPr/>
        </p:nvSpPr>
        <p:spPr>
          <a:xfrm>
            <a:off x="7375694" y="3060925"/>
            <a:ext cx="599904" cy="365760"/>
          </a:xfrm>
          <a:prstGeom prst="rightArrow">
            <a:avLst/>
          </a:prstGeom>
          <a:solidFill>
            <a:sysClr val="window" lastClr="FFFFFF">
              <a:lumMod val="85000"/>
            </a:sys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C6DD0FA9-2F3C-464C-B774-2828E41447FC}"/>
              </a:ext>
            </a:extLst>
          </p:cNvPr>
          <p:cNvSpPr txBox="1">
            <a:spLocks/>
          </p:cNvSpPr>
          <p:nvPr/>
        </p:nvSpPr>
        <p:spPr>
          <a:xfrm>
            <a:off x="1113422" y="5004921"/>
            <a:ext cx="2362200" cy="468207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28575"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“Built In Stage” 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2697775D-6767-4802-A641-9E4ABC7930E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Vincent Giannetti</a:t>
            </a:r>
          </a:p>
        </p:txBody>
      </p:sp>
    </p:spTree>
    <p:extLst>
      <p:ext uri="{BB962C8B-B14F-4D97-AF65-F5344CB8AC3E}">
        <p14:creationId xmlns:p14="http://schemas.microsoft.com/office/powerpoint/2010/main" val="242607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07F73C1F-E948-4A8D-816E-4F5F84FE7745}"/>
              </a:ext>
            </a:extLst>
          </p:cNvPr>
          <p:cNvSpPr txBox="1">
            <a:spLocks/>
          </p:cNvSpPr>
          <p:nvPr/>
        </p:nvSpPr>
        <p:spPr>
          <a:xfrm>
            <a:off x="848360" y="9525"/>
            <a:ext cx="11125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Project Background – Powder Recovery Stages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E8FA709-3E22-4254-8D0D-E36BA58B414B}"/>
              </a:ext>
            </a:extLst>
          </p:cNvPr>
          <p:cNvGrpSpPr/>
          <p:nvPr/>
        </p:nvGrpSpPr>
        <p:grpSpPr>
          <a:xfrm>
            <a:off x="234392" y="1388960"/>
            <a:ext cx="11681295" cy="4247911"/>
            <a:chOff x="234392" y="1388960"/>
            <a:chExt cx="11681295" cy="424791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8573AD2-541A-4F22-AB46-A8730DF73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94735" y="1818661"/>
              <a:ext cx="2402876" cy="320521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ysClr val="windowText" lastClr="000000"/>
              </a:solidFill>
            </a:ln>
            <a:effectLst/>
          </p:spPr>
        </p:pic>
        <p:sp>
          <p:nvSpPr>
            <p:cNvPr id="10" name="Content Placeholder 6">
              <a:extLst>
                <a:ext uri="{FF2B5EF4-FFF2-40B4-BE49-F238E27FC236}">
                  <a16:creationId xmlns:a16="http://schemas.microsoft.com/office/drawing/2014/main" id="{AB504E17-3F1D-46C3-A7F3-ABDB93373633}"/>
                </a:ext>
              </a:extLst>
            </p:cNvPr>
            <p:cNvSpPr txBox="1">
              <a:spLocks/>
            </p:cNvSpPr>
            <p:nvPr/>
          </p:nvSpPr>
          <p:spPr>
            <a:xfrm>
              <a:off x="234392" y="1436040"/>
              <a:ext cx="4572000" cy="3391721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400" b="0" i="0" u="sng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Stage 1 – “Built In Stage”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 Built in recovery system</a:t>
              </a:r>
            </a:p>
            <a:p>
              <a:pPr marL="685800" marR="0" lvl="1" indent="-22860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Vacuum</a:t>
              </a:r>
            </a:p>
            <a:p>
              <a:pPr marL="685800" marR="0" lvl="1" indent="-22860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Overflow Reservoir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 Operation</a:t>
              </a:r>
            </a:p>
            <a:p>
              <a:pPr marL="685800" marR="0" lvl="1" indent="-22860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Sealed chamber</a:t>
              </a:r>
            </a:p>
            <a:p>
              <a:pPr marL="685800" marR="0" lvl="1" indent="-22860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Glove to operate vacuum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E151235-541D-447A-A5A5-7938D94A6E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8345"/>
            <a:stretch/>
          </p:blipFill>
          <p:spPr>
            <a:xfrm>
              <a:off x="8028035" y="1388960"/>
              <a:ext cx="3887652" cy="406461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ysClr val="windowText" lastClr="000000"/>
              </a:solidFill>
            </a:ln>
            <a:effectLst/>
          </p:spPr>
        </p:pic>
        <p:sp>
          <p:nvSpPr>
            <p:cNvPr id="12" name="Content Placeholder 5">
              <a:extLst>
                <a:ext uri="{FF2B5EF4-FFF2-40B4-BE49-F238E27FC236}">
                  <a16:creationId xmlns:a16="http://schemas.microsoft.com/office/drawing/2014/main" id="{0B5FAB50-3EDD-4E61-A816-AF5B6E1E61E7}"/>
                </a:ext>
              </a:extLst>
            </p:cNvPr>
            <p:cNvSpPr txBox="1">
              <a:spLocks/>
            </p:cNvSpPr>
            <p:nvPr/>
          </p:nvSpPr>
          <p:spPr>
            <a:xfrm>
              <a:off x="286478" y="5079356"/>
              <a:ext cx="4467828" cy="55751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rgbClr val="00B050"/>
              </a:solidFill>
            </a:ln>
          </p:spPr>
          <p:txBody>
            <a:bodyPr vert="horz" lIns="91440" tIns="45720" rIns="91440" bIns="45720" rtlCol="0" anchor="ctr">
              <a:normAutofit fontScale="850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</a:rPr>
                <a:t>Substantial Powder Recovery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1AA02B6-77D3-48C9-9923-4CF01A354E99}"/>
              </a:ext>
            </a:extLst>
          </p:cNvPr>
          <p:cNvGrpSpPr/>
          <p:nvPr/>
        </p:nvGrpSpPr>
        <p:grpSpPr>
          <a:xfrm>
            <a:off x="12514997" y="842873"/>
            <a:ext cx="11309559" cy="4560427"/>
            <a:chOff x="322997" y="1006996"/>
            <a:chExt cx="11309559" cy="4560427"/>
          </a:xfrm>
        </p:grpSpPr>
        <p:sp>
          <p:nvSpPr>
            <p:cNvPr id="15" name="Content Placeholder 6">
              <a:extLst>
                <a:ext uri="{FF2B5EF4-FFF2-40B4-BE49-F238E27FC236}">
                  <a16:creationId xmlns:a16="http://schemas.microsoft.com/office/drawing/2014/main" id="{5D385F2E-8303-4641-9C01-FA91825DDFB8}"/>
                </a:ext>
              </a:extLst>
            </p:cNvPr>
            <p:cNvSpPr txBox="1">
              <a:spLocks/>
            </p:cNvSpPr>
            <p:nvPr/>
          </p:nvSpPr>
          <p:spPr>
            <a:xfrm>
              <a:off x="322997" y="1397089"/>
              <a:ext cx="4908760" cy="3371681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400" b="0" i="0" u="sng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Stage 2 – “Wet Vac Stage”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 Removing the part</a:t>
              </a:r>
            </a:p>
            <a:p>
              <a:pPr marL="685800" marR="0" lvl="1" indent="-22860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Pass the build plate out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 Operation</a:t>
              </a:r>
            </a:p>
            <a:p>
              <a:pPr marL="685800" marR="0" lvl="1" indent="-22860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Use powered air purifying respirator (PAPR)</a:t>
              </a:r>
            </a:p>
            <a:p>
              <a:pPr marL="685800" marR="0" lvl="1" indent="-22860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Open door and remove part</a:t>
              </a:r>
            </a:p>
            <a:p>
              <a:pPr marL="685800" marR="0" lvl="1" indent="-22860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Use Ruwac NA35 Immersion Vacuum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F948AA7-8052-4410-B30D-46AA40FFE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81912" y="1226915"/>
              <a:ext cx="3157064" cy="421318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ysClr val="windowText" lastClr="000000"/>
              </a:solidFill>
            </a:ln>
            <a:effectLst/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3646135-5EAC-467A-9CFE-FBA77F534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8897360" y="2752985"/>
              <a:ext cx="3084291" cy="231321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ysClr val="windowText" lastClr="000000"/>
              </a:solidFill>
            </a:ln>
            <a:effectLst/>
          </p:spPr>
        </p:pic>
        <p:sp>
          <p:nvSpPr>
            <p:cNvPr id="18" name="Content Placeholder 5">
              <a:extLst>
                <a:ext uri="{FF2B5EF4-FFF2-40B4-BE49-F238E27FC236}">
                  <a16:creationId xmlns:a16="http://schemas.microsoft.com/office/drawing/2014/main" id="{29052F54-81FE-423F-87D8-21A9D2FBFB0A}"/>
                </a:ext>
              </a:extLst>
            </p:cNvPr>
            <p:cNvSpPr txBox="1">
              <a:spLocks/>
            </p:cNvSpPr>
            <p:nvPr/>
          </p:nvSpPr>
          <p:spPr>
            <a:xfrm>
              <a:off x="908066" y="5009908"/>
              <a:ext cx="3738622" cy="55751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8575">
              <a:solidFill>
                <a:srgbClr val="FF0000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</a:rPr>
                <a:t>No Powder Recovery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7E6AC54-9CAA-4AC4-83C7-AF8FD5BE24B1}"/>
                </a:ext>
              </a:extLst>
            </p:cNvPr>
            <p:cNvGrpSpPr/>
            <p:nvPr/>
          </p:nvGrpSpPr>
          <p:grpSpPr>
            <a:xfrm>
              <a:off x="9225023" y="1006996"/>
              <a:ext cx="2407533" cy="1109771"/>
              <a:chOff x="9225023" y="1006996"/>
              <a:chExt cx="2407533" cy="1109771"/>
            </a:xfrm>
          </p:grpSpPr>
          <p:sp>
            <p:nvSpPr>
              <p:cNvPr id="20" name="Content Placeholder 5">
                <a:extLst>
                  <a:ext uri="{FF2B5EF4-FFF2-40B4-BE49-F238E27FC236}">
                    <a16:creationId xmlns:a16="http://schemas.microsoft.com/office/drawing/2014/main" id="{C985F65E-6F31-4F27-86D8-39DB144466C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225023" y="1006996"/>
                <a:ext cx="2407533" cy="1109771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28575"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DF9646ED-918B-4416-A42B-E326C8739C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867" b="89867" l="4600" r="96200">
                            <a14:foregroundMark x1="9800" y1="44000" x2="9800" y2="45600"/>
                            <a14:foregroundMark x1="9400" y1="60800" x2="9200" y2="73867"/>
                            <a14:foregroundMark x1="4600" y1="58667" x2="4800" y2="67733"/>
                            <a14:foregroundMark x1="59000" y1="73067" x2="59000" y2="74400"/>
                            <a14:foregroundMark x1="89170" y1="39456" x2="90065" y2="42014"/>
                            <a14:foregroundMark x1="88800" y1="38400" x2="88969" y2="38883"/>
                            <a14:foregroundMark x1="92760" y1="50674" x2="90200" y2="53600"/>
                            <a14:foregroundMark x1="96200" y1="44267" x2="96200" y2="44533"/>
                            <a14:foregroundMark x1="96200" y1="40800" x2="96200" y2="44267"/>
                            <a14:backgroundMark x1="67400" y1="36000" x2="67400" y2="36000"/>
                            <a14:backgroundMark x1="66400" y1="43733" x2="66400" y2="43733"/>
                            <a14:backgroundMark x1="81800" y1="46933" x2="81800" y2="46933"/>
                            <a14:backgroundMark x1="91200" y1="47200" x2="91200" y2="47200"/>
                            <a14:backgroundMark x1="90800" y1="45600" x2="90800" y2="46933"/>
                            <a14:backgroundMark x1="92200" y1="44267" x2="92200" y2="44267"/>
                            <a14:backgroundMark x1="92800" y1="45600" x2="92400" y2="44000"/>
                            <a14:backgroundMark x1="91600" y1="44800" x2="92000" y2="46667"/>
                            <a14:backgroundMark x1="90400" y1="43733" x2="91200" y2="44000"/>
                            <a14:backgroundMark x1="92200" y1="47733" x2="90400" y2="43200"/>
                            <a14:backgroundMark x1="65600" y1="45867" x2="65600" y2="45867"/>
                            <a14:backgroundMark x1="67000" y1="38933" x2="67000" y2="38933"/>
                            <a14:backgroundMark x1="61600" y1="41333" x2="61600" y2="41333"/>
                            <a14:backgroundMark x1="90200" y1="42667" x2="90200" y2="42667"/>
                            <a14:backgroundMark x1="90000" y1="43200" x2="90000" y2="42933"/>
                            <a14:backgroundMark x1="59200" y1="75200" x2="59200" y2="75200"/>
                            <a14:backgroundMark x1="59000" y1="74933" x2="59000" y2="74933"/>
                          </a14:backgroundRemoval>
                        </a14:imgEffect>
                      </a14:imgLayer>
                    </a14:imgProps>
                  </a:ext>
                </a:extLst>
              </a:blip>
              <a:srcRect l="2202" t="20430" r="1797" b="15407"/>
              <a:stretch/>
            </p:blipFill>
            <p:spPr>
              <a:xfrm>
                <a:off x="9502817" y="1111168"/>
                <a:ext cx="1824180" cy="914399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</p:grpSp>
      </p:grp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62E8A636-BCF7-4E3B-9FFC-C8B7796DC54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Vincent Giannetti</a:t>
            </a:r>
          </a:p>
        </p:txBody>
      </p:sp>
    </p:spTree>
    <p:extLst>
      <p:ext uri="{BB962C8B-B14F-4D97-AF65-F5344CB8AC3E}">
        <p14:creationId xmlns:p14="http://schemas.microsoft.com/office/powerpoint/2010/main" val="366106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800C6F2-6CBB-4FA9-AE46-F6384ACC9494}" vid="{E51F88B6-1262-4139-977A-1320F2C4EE1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331EFB099C2D4F924B51AEFD863827" ma:contentTypeVersion="4" ma:contentTypeDescription="Create a new document." ma:contentTypeScope="" ma:versionID="a4f80ed94022a1dcb4a9338eeba18d05">
  <xsd:schema xmlns:xsd="http://www.w3.org/2001/XMLSchema" xmlns:xs="http://www.w3.org/2001/XMLSchema" xmlns:p="http://schemas.microsoft.com/office/2006/metadata/properties" xmlns:ns1="http://schemas.microsoft.com/sharepoint/v3" xmlns:ns2="66256231-e987-401e-8bdb-e6b916ead027" targetNamespace="http://schemas.microsoft.com/office/2006/metadata/properties" ma:root="true" ma:fieldsID="a959cd16ea12e2105f6dd574a8263ea8" ns1:_="" ns2:_="">
    <xsd:import namespace="http://schemas.microsoft.com/sharepoint/v3"/>
    <xsd:import namespace="66256231-e987-401e-8bdb-e6b916ead027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2:Tag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256231-e987-401e-8bdb-e6b916ead0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Tag" ma:index="12" nillable="true" ma:displayName="Tag" ma:internalName="Tag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Tag xmlns="66256231-e987-401e-8bdb-e6b916ead027" xsi:nil="true"/>
  </documentManagement>
</p:properties>
</file>

<file path=customXml/itemProps1.xml><?xml version="1.0" encoding="utf-8"?>
<ds:datastoreItem xmlns:ds="http://schemas.openxmlformats.org/officeDocument/2006/customXml" ds:itemID="{6F814D42-2E3E-474C-8A27-2E96C34A4D8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08AD569-D4FA-4F22-9F84-28286F5CFB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6256231-e987-401e-8bdb-e6b916ead0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719C908-08D0-41E5-8AAB-BAC87D06F98F}">
  <ds:schemaRefs>
    <ds:schemaRef ds:uri="http://www.w3.org/XML/1998/namespace"/>
    <ds:schemaRef ds:uri="http://schemas.openxmlformats.org/package/2006/metadata/core-properties"/>
    <ds:schemaRef ds:uri="http://purl.org/dc/terms/"/>
    <ds:schemaRef ds:uri="66256231-e987-401e-8bdb-e6b916ead027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microsoft.com/sharepoint/v3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EML 4551-2 2019 Widescreen 190128[5252]</Template>
  <TotalTime>4663</TotalTime>
  <Words>2881</Words>
  <Application>Microsoft Office PowerPoint</Application>
  <PresentationFormat>Widescreen</PresentationFormat>
  <Paragraphs>698</Paragraphs>
  <Slides>61</Slides>
  <Notes>6</Notes>
  <HiddenSlides>13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8" baseType="lpstr">
      <vt:lpstr>Arial</vt:lpstr>
      <vt:lpstr>Calibri</vt:lpstr>
      <vt:lpstr>Helvetica Neue</vt:lpstr>
      <vt:lpstr>Helvetica Neue Condensed</vt:lpstr>
      <vt:lpstr>Mathcad UniMath Prime</vt:lpstr>
      <vt:lpstr>Wingdings</vt:lpstr>
      <vt:lpstr>Office Theme</vt:lpstr>
      <vt:lpstr> </vt:lpstr>
      <vt:lpstr>Team Introductions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Standard Shapes</vt:lpstr>
      <vt:lpstr>Approved Logos</vt:lpstr>
      <vt:lpstr>Color Palette</vt:lpstr>
      <vt:lpstr>APA Tables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Arlan Ohrt</dc:creator>
  <cp:lastModifiedBy>Arlan Ohrt</cp:lastModifiedBy>
  <cp:revision>194</cp:revision>
  <cp:lastPrinted>2019-06-10T18:00:15Z</cp:lastPrinted>
  <dcterms:created xsi:type="dcterms:W3CDTF">2019-10-19T15:14:50Z</dcterms:created>
  <dcterms:modified xsi:type="dcterms:W3CDTF">2020-04-09T21:29:40Z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0x010100FF331EFB099C2D4F924B51AEFD863827</vt:lpwstr>
  </property>
</Properties>
</file>